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23"/>
  </p:notesMasterIdLst>
  <p:handoutMasterIdLst>
    <p:handoutMasterId r:id="rId24"/>
  </p:handoutMasterIdLst>
  <p:sldIdLst>
    <p:sldId id="256" r:id="rId2"/>
    <p:sldId id="280" r:id="rId3"/>
    <p:sldId id="281" r:id="rId4"/>
    <p:sldId id="282" r:id="rId5"/>
    <p:sldId id="283" r:id="rId6"/>
    <p:sldId id="284" r:id="rId7"/>
    <p:sldId id="274" r:id="rId8"/>
    <p:sldId id="291" r:id="rId9"/>
    <p:sldId id="290" r:id="rId10"/>
    <p:sldId id="286" r:id="rId11"/>
    <p:sldId id="292" r:id="rId12"/>
    <p:sldId id="293" r:id="rId13"/>
    <p:sldId id="294" r:id="rId14"/>
    <p:sldId id="295" r:id="rId15"/>
    <p:sldId id="288" r:id="rId16"/>
    <p:sldId id="287" r:id="rId17"/>
    <p:sldId id="289" r:id="rId18"/>
    <p:sldId id="264" r:id="rId19"/>
    <p:sldId id="296" r:id="rId20"/>
    <p:sldId id="261"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080" autoAdjust="0"/>
  </p:normalViewPr>
  <p:slideViewPr>
    <p:cSldViewPr snapToGrid="0">
      <p:cViewPr varScale="1">
        <p:scale>
          <a:sx n="68" d="100"/>
          <a:sy n="68" d="100"/>
        </p:scale>
        <p:origin x="10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Simple</a:t>
            </a:r>
            <a:r>
              <a:rPr lang="en-IN" baseline="0"/>
              <a:t> Regression Errors</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mae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Sheet1!$A$2:$A$9</c:f>
              <c:strCache>
                <c:ptCount val="8"/>
                <c:pt idx="0">
                  <c:v>train_error</c:v>
                </c:pt>
                <c:pt idx="1">
                  <c:v>test_error</c:v>
                </c:pt>
                <c:pt idx="2">
                  <c:v>AIC_train_error</c:v>
                </c:pt>
                <c:pt idx="3">
                  <c:v>AIC_test_error</c:v>
                </c:pt>
                <c:pt idx="4">
                  <c:v>etrain_lasso</c:v>
                </c:pt>
                <c:pt idx="5">
                  <c:v>etest_lasso</c:v>
                </c:pt>
                <c:pt idx="6">
                  <c:v>etrain_ridge</c:v>
                </c:pt>
                <c:pt idx="7">
                  <c:v>etest_ridge</c:v>
                </c:pt>
              </c:strCache>
            </c:strRef>
          </c:cat>
          <c:val>
            <c:numRef>
              <c:f>Sheet1!$B$2:$B$9</c:f>
              <c:numCache>
                <c:formatCode>General</c:formatCode>
                <c:ptCount val="8"/>
                <c:pt idx="0">
                  <c:v>0.42241529999999999</c:v>
                </c:pt>
                <c:pt idx="1">
                  <c:v>0.42087560000000002</c:v>
                </c:pt>
                <c:pt idx="2">
                  <c:v>0.42241469999999998</c:v>
                </c:pt>
                <c:pt idx="3">
                  <c:v>0.42085349999999999</c:v>
                </c:pt>
                <c:pt idx="4">
                  <c:v>0.42280820000000002</c:v>
                </c:pt>
                <c:pt idx="5">
                  <c:v>0.42108079999999998</c:v>
                </c:pt>
                <c:pt idx="6">
                  <c:v>0.42280820000000002</c:v>
                </c:pt>
                <c:pt idx="7">
                  <c:v>0.42108079999999998</c:v>
                </c:pt>
              </c:numCache>
            </c:numRef>
          </c:val>
          <c:smooth val="0"/>
          <c:extLst>
            <c:ext xmlns:c16="http://schemas.microsoft.com/office/drawing/2014/chart" uri="{C3380CC4-5D6E-409C-BE32-E72D297353CC}">
              <c16:uniqueId val="{00000000-B00A-4CF1-B927-E1EBB25BC868}"/>
            </c:ext>
          </c:extLst>
        </c:ser>
        <c:ser>
          <c:idx val="1"/>
          <c:order val="1"/>
          <c:tx>
            <c:strRef>
              <c:f>Sheet1!$C$1</c:f>
              <c:strCache>
                <c:ptCount val="1"/>
                <c:pt idx="0">
                  <c:v>mse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Sheet1!$A$2:$A$9</c:f>
              <c:strCache>
                <c:ptCount val="8"/>
                <c:pt idx="0">
                  <c:v>train_error</c:v>
                </c:pt>
                <c:pt idx="1">
                  <c:v>test_error</c:v>
                </c:pt>
                <c:pt idx="2">
                  <c:v>AIC_train_error</c:v>
                </c:pt>
                <c:pt idx="3">
                  <c:v>AIC_test_error</c:v>
                </c:pt>
                <c:pt idx="4">
                  <c:v>etrain_lasso</c:v>
                </c:pt>
                <c:pt idx="5">
                  <c:v>etest_lasso</c:v>
                </c:pt>
                <c:pt idx="6">
                  <c:v>etrain_ridge</c:v>
                </c:pt>
                <c:pt idx="7">
                  <c:v>etest_ridge</c:v>
                </c:pt>
              </c:strCache>
            </c:strRef>
          </c:cat>
          <c:val>
            <c:numRef>
              <c:f>Sheet1!$C$2:$C$9</c:f>
              <c:numCache>
                <c:formatCode>General</c:formatCode>
                <c:ptCount val="8"/>
                <c:pt idx="0">
                  <c:v>0.37155169999999998</c:v>
                </c:pt>
                <c:pt idx="1">
                  <c:v>0.42895949999999999</c:v>
                </c:pt>
                <c:pt idx="2">
                  <c:v>0.37156539999999999</c:v>
                </c:pt>
                <c:pt idx="3">
                  <c:v>0.42876160000000002</c:v>
                </c:pt>
                <c:pt idx="4">
                  <c:v>0.37197239999999998</c:v>
                </c:pt>
                <c:pt idx="5">
                  <c:v>0.42963970000000001</c:v>
                </c:pt>
                <c:pt idx="6">
                  <c:v>0.37197239999999998</c:v>
                </c:pt>
                <c:pt idx="7">
                  <c:v>0.42963970000000001</c:v>
                </c:pt>
              </c:numCache>
            </c:numRef>
          </c:val>
          <c:smooth val="0"/>
          <c:extLst>
            <c:ext xmlns:c16="http://schemas.microsoft.com/office/drawing/2014/chart" uri="{C3380CC4-5D6E-409C-BE32-E72D297353CC}">
              <c16:uniqueId val="{00000001-B00A-4CF1-B927-E1EBB25BC868}"/>
            </c:ext>
          </c:extLst>
        </c:ser>
        <c:ser>
          <c:idx val="2"/>
          <c:order val="2"/>
          <c:tx>
            <c:strRef>
              <c:f>Sheet1!$D$1</c:f>
              <c:strCache>
                <c:ptCount val="1"/>
                <c:pt idx="0">
                  <c:v>rmse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Sheet1!$A$2:$A$9</c:f>
              <c:strCache>
                <c:ptCount val="8"/>
                <c:pt idx="0">
                  <c:v>train_error</c:v>
                </c:pt>
                <c:pt idx="1">
                  <c:v>test_error</c:v>
                </c:pt>
                <c:pt idx="2">
                  <c:v>AIC_train_error</c:v>
                </c:pt>
                <c:pt idx="3">
                  <c:v>AIC_test_error</c:v>
                </c:pt>
                <c:pt idx="4">
                  <c:v>etrain_lasso</c:v>
                </c:pt>
                <c:pt idx="5">
                  <c:v>etest_lasso</c:v>
                </c:pt>
                <c:pt idx="6">
                  <c:v>etrain_ridge</c:v>
                </c:pt>
                <c:pt idx="7">
                  <c:v>etest_ridge</c:v>
                </c:pt>
              </c:strCache>
            </c:strRef>
          </c:cat>
          <c:val>
            <c:numRef>
              <c:f>Sheet1!$D$2:$D$9</c:f>
              <c:numCache>
                <c:formatCode>General</c:formatCode>
                <c:ptCount val="8"/>
                <c:pt idx="0">
                  <c:v>0.60955040000000005</c:v>
                </c:pt>
                <c:pt idx="1">
                  <c:v>0.65495000000000003</c:v>
                </c:pt>
                <c:pt idx="2">
                  <c:v>0.60956160000000004</c:v>
                </c:pt>
                <c:pt idx="3">
                  <c:v>0.65479889999999996</c:v>
                </c:pt>
                <c:pt idx="4">
                  <c:v>0.60989539999999998</c:v>
                </c:pt>
                <c:pt idx="5">
                  <c:v>0.65546910000000003</c:v>
                </c:pt>
                <c:pt idx="6">
                  <c:v>0.60989539999999998</c:v>
                </c:pt>
                <c:pt idx="7">
                  <c:v>0.65546910000000003</c:v>
                </c:pt>
              </c:numCache>
            </c:numRef>
          </c:val>
          <c:smooth val="0"/>
          <c:extLst>
            <c:ext xmlns:c16="http://schemas.microsoft.com/office/drawing/2014/chart" uri="{C3380CC4-5D6E-409C-BE32-E72D297353CC}">
              <c16:uniqueId val="{00000002-B00A-4CF1-B927-E1EBB25BC868}"/>
            </c:ext>
          </c:extLst>
        </c:ser>
        <c:ser>
          <c:idx val="3"/>
          <c:order val="3"/>
          <c:tx>
            <c:strRef>
              <c:f>Sheet1!$E$1</c:f>
              <c:strCache>
                <c:ptCount val="1"/>
                <c:pt idx="0">
                  <c:v>mape</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Sheet1!$A$2:$A$9</c:f>
              <c:strCache>
                <c:ptCount val="8"/>
                <c:pt idx="0">
                  <c:v>train_error</c:v>
                </c:pt>
                <c:pt idx="1">
                  <c:v>test_error</c:v>
                </c:pt>
                <c:pt idx="2">
                  <c:v>AIC_train_error</c:v>
                </c:pt>
                <c:pt idx="3">
                  <c:v>AIC_test_error</c:v>
                </c:pt>
                <c:pt idx="4">
                  <c:v>etrain_lasso</c:v>
                </c:pt>
                <c:pt idx="5">
                  <c:v>etest_lasso</c:v>
                </c:pt>
                <c:pt idx="6">
                  <c:v>etrain_ridge</c:v>
                </c:pt>
                <c:pt idx="7">
                  <c:v>etest_ridge</c:v>
                </c:pt>
              </c:strCache>
            </c:strRef>
          </c:cat>
          <c:val>
            <c:numRef>
              <c:f>Sheet1!$E$2:$E$9</c:f>
              <c:numCache>
                <c:formatCode>General</c:formatCode>
                <c:ptCount val="8"/>
                <c:pt idx="0">
                  <c:v>0.23083419999999999</c:v>
                </c:pt>
                <c:pt idx="1">
                  <c:v>0.23282800000000001</c:v>
                </c:pt>
                <c:pt idx="2">
                  <c:v>0.2308084</c:v>
                </c:pt>
                <c:pt idx="3">
                  <c:v>0.2327639</c:v>
                </c:pt>
                <c:pt idx="4">
                  <c:v>0.23167450000000001</c:v>
                </c:pt>
                <c:pt idx="5">
                  <c:v>0.23358380000000001</c:v>
                </c:pt>
                <c:pt idx="6">
                  <c:v>0.23167450000000001</c:v>
                </c:pt>
                <c:pt idx="7">
                  <c:v>0.23358300000000001</c:v>
                </c:pt>
              </c:numCache>
            </c:numRef>
          </c:val>
          <c:smooth val="0"/>
          <c:extLst>
            <c:ext xmlns:c16="http://schemas.microsoft.com/office/drawing/2014/chart" uri="{C3380CC4-5D6E-409C-BE32-E72D297353CC}">
              <c16:uniqueId val="{00000003-B00A-4CF1-B927-E1EBB25BC868}"/>
            </c:ext>
          </c:extLst>
        </c:ser>
        <c:dLbls>
          <c:showLegendKey val="0"/>
          <c:showVal val="0"/>
          <c:showCatName val="0"/>
          <c:showSerName val="0"/>
          <c:showPercent val="0"/>
          <c:showBubbleSize val="0"/>
        </c:dLbls>
        <c:marker val="1"/>
        <c:smooth val="0"/>
        <c:axId val="501198800"/>
        <c:axId val="537594784"/>
      </c:lineChart>
      <c:catAx>
        <c:axId val="501198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37594784"/>
        <c:crosses val="autoZero"/>
        <c:auto val="1"/>
        <c:lblAlgn val="ctr"/>
        <c:lblOffset val="100"/>
        <c:noMultiLvlLbl val="0"/>
      </c:catAx>
      <c:valAx>
        <c:axId val="53759478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19880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Decision</a:t>
            </a:r>
            <a:r>
              <a:rPr lang="en-IN" b="1" baseline="0" dirty="0"/>
              <a:t> Tree Errors</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Sheet1!$A$2</c:f>
              <c:strCache>
                <c:ptCount val="1"/>
                <c:pt idx="0">
                  <c:v>mae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strRef>
              <c:f>Sheet1!$B$1:$G$1</c:f>
              <c:strCache>
                <c:ptCount val="6"/>
                <c:pt idx="0">
                  <c:v>RPart_Reg1_Train</c:v>
                </c:pt>
                <c:pt idx="1">
                  <c:v>RPart_Reg1_Test</c:v>
                </c:pt>
                <c:pt idx="2">
                  <c:v>RPart_Reg2_Train</c:v>
                </c:pt>
                <c:pt idx="3">
                  <c:v>RPart_Reg2_Test</c:v>
                </c:pt>
                <c:pt idx="4">
                  <c:v>train_error_minsplit</c:v>
                </c:pt>
                <c:pt idx="5">
                  <c:v>test_error_minsplit</c:v>
                </c:pt>
              </c:strCache>
            </c:strRef>
          </c:cat>
          <c:val>
            <c:numRef>
              <c:f>Sheet1!$B$2:$G$2</c:f>
              <c:numCache>
                <c:formatCode>General</c:formatCode>
                <c:ptCount val="6"/>
                <c:pt idx="0">
                  <c:v>0.12230807</c:v>
                </c:pt>
                <c:pt idx="1">
                  <c:v>4.5302920000000002</c:v>
                </c:pt>
                <c:pt idx="2">
                  <c:v>0.31598924</c:v>
                </c:pt>
                <c:pt idx="3">
                  <c:v>0.32411456999999999</c:v>
                </c:pt>
                <c:pt idx="4">
                  <c:v>0.25861510999999998</c:v>
                </c:pt>
                <c:pt idx="5">
                  <c:v>0.26901523999999999</c:v>
                </c:pt>
              </c:numCache>
            </c:numRef>
          </c:val>
          <c:smooth val="0"/>
          <c:extLst>
            <c:ext xmlns:c16="http://schemas.microsoft.com/office/drawing/2014/chart" uri="{C3380CC4-5D6E-409C-BE32-E72D297353CC}">
              <c16:uniqueId val="{00000000-CE5E-4D9D-8AA4-76938C138C59}"/>
            </c:ext>
          </c:extLst>
        </c:ser>
        <c:ser>
          <c:idx val="1"/>
          <c:order val="1"/>
          <c:tx>
            <c:strRef>
              <c:f>Sheet1!$A$3</c:f>
              <c:strCache>
                <c:ptCount val="1"/>
                <c:pt idx="0">
                  <c:v>mse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strRef>
              <c:f>Sheet1!$B$1:$G$1</c:f>
              <c:strCache>
                <c:ptCount val="6"/>
                <c:pt idx="0">
                  <c:v>RPart_Reg1_Train</c:v>
                </c:pt>
                <c:pt idx="1">
                  <c:v>RPart_Reg1_Test</c:v>
                </c:pt>
                <c:pt idx="2">
                  <c:v>RPart_Reg2_Train</c:v>
                </c:pt>
                <c:pt idx="3">
                  <c:v>RPart_Reg2_Test</c:v>
                </c:pt>
                <c:pt idx="4">
                  <c:v>train_error_minsplit</c:v>
                </c:pt>
                <c:pt idx="5">
                  <c:v>test_error_minsplit</c:v>
                </c:pt>
              </c:strCache>
            </c:strRef>
          </c:cat>
          <c:val>
            <c:numRef>
              <c:f>Sheet1!$B$3:$G$3</c:f>
              <c:numCache>
                <c:formatCode>General</c:formatCode>
                <c:ptCount val="6"/>
                <c:pt idx="0">
                  <c:v>4.5969860000000001E-2</c:v>
                </c:pt>
                <c:pt idx="1">
                  <c:v>16.453849000000002</c:v>
                </c:pt>
                <c:pt idx="2">
                  <c:v>0.22427952000000001</c:v>
                </c:pt>
                <c:pt idx="3">
                  <c:v>0.24252992000000001</c:v>
                </c:pt>
                <c:pt idx="4">
                  <c:v>0.14925898000000001</c:v>
                </c:pt>
                <c:pt idx="5">
                  <c:v>0.16833920999999999</c:v>
                </c:pt>
              </c:numCache>
            </c:numRef>
          </c:val>
          <c:smooth val="0"/>
          <c:extLst>
            <c:ext xmlns:c16="http://schemas.microsoft.com/office/drawing/2014/chart" uri="{C3380CC4-5D6E-409C-BE32-E72D297353CC}">
              <c16:uniqueId val="{00000001-CE5E-4D9D-8AA4-76938C138C59}"/>
            </c:ext>
          </c:extLst>
        </c:ser>
        <c:ser>
          <c:idx val="2"/>
          <c:order val="2"/>
          <c:tx>
            <c:strRef>
              <c:f>Sheet1!$A$4</c:f>
              <c:strCache>
                <c:ptCount val="1"/>
                <c:pt idx="0">
                  <c:v>rmse</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strRef>
              <c:f>Sheet1!$B$1:$G$1</c:f>
              <c:strCache>
                <c:ptCount val="6"/>
                <c:pt idx="0">
                  <c:v>RPart_Reg1_Train</c:v>
                </c:pt>
                <c:pt idx="1">
                  <c:v>RPart_Reg1_Test</c:v>
                </c:pt>
                <c:pt idx="2">
                  <c:v>RPart_Reg2_Train</c:v>
                </c:pt>
                <c:pt idx="3">
                  <c:v>RPart_Reg2_Test</c:v>
                </c:pt>
                <c:pt idx="4">
                  <c:v>train_error_minsplit</c:v>
                </c:pt>
                <c:pt idx="5">
                  <c:v>test_error_minsplit</c:v>
                </c:pt>
              </c:strCache>
            </c:strRef>
          </c:cat>
          <c:val>
            <c:numRef>
              <c:f>Sheet1!$B$4:$G$4</c:f>
              <c:numCache>
                <c:formatCode>General</c:formatCode>
                <c:ptCount val="6"/>
                <c:pt idx="0">
                  <c:v>0.21440582999999999</c:v>
                </c:pt>
                <c:pt idx="1">
                  <c:v>4.0563339999999997</c:v>
                </c:pt>
                <c:pt idx="2">
                  <c:v>0.47358159</c:v>
                </c:pt>
                <c:pt idx="3">
                  <c:v>0.49247327000000002</c:v>
                </c:pt>
                <c:pt idx="4">
                  <c:v>0.38634049999999998</c:v>
                </c:pt>
                <c:pt idx="5">
                  <c:v>0.41029160999999997</c:v>
                </c:pt>
              </c:numCache>
            </c:numRef>
          </c:val>
          <c:smooth val="0"/>
          <c:extLst>
            <c:ext xmlns:c16="http://schemas.microsoft.com/office/drawing/2014/chart" uri="{C3380CC4-5D6E-409C-BE32-E72D297353CC}">
              <c16:uniqueId val="{00000002-CE5E-4D9D-8AA4-76938C138C59}"/>
            </c:ext>
          </c:extLst>
        </c:ser>
        <c:ser>
          <c:idx val="3"/>
          <c:order val="3"/>
          <c:tx>
            <c:strRef>
              <c:f>Sheet1!$A$5</c:f>
              <c:strCache>
                <c:ptCount val="1"/>
                <c:pt idx="0">
                  <c:v>mape</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strRef>
              <c:f>Sheet1!$B$1:$G$1</c:f>
              <c:strCache>
                <c:ptCount val="6"/>
                <c:pt idx="0">
                  <c:v>RPart_Reg1_Train</c:v>
                </c:pt>
                <c:pt idx="1">
                  <c:v>RPart_Reg1_Test</c:v>
                </c:pt>
                <c:pt idx="2">
                  <c:v>RPart_Reg2_Train</c:v>
                </c:pt>
                <c:pt idx="3">
                  <c:v>RPart_Reg2_Test</c:v>
                </c:pt>
                <c:pt idx="4">
                  <c:v>train_error_minsplit</c:v>
                </c:pt>
                <c:pt idx="5">
                  <c:v>test_error_minsplit</c:v>
                </c:pt>
              </c:strCache>
            </c:strRef>
          </c:cat>
          <c:val>
            <c:numRef>
              <c:f>Sheet1!$B$5:$G$5</c:f>
              <c:numCache>
                <c:formatCode>General</c:formatCode>
                <c:ptCount val="6"/>
                <c:pt idx="0">
                  <c:v>3.0044910000000001E-2</c:v>
                </c:pt>
                <c:pt idx="1">
                  <c:v>1.9263729999999999</c:v>
                </c:pt>
                <c:pt idx="2">
                  <c:v>9.4908880000000001E-2</c:v>
                </c:pt>
                <c:pt idx="3">
                  <c:v>9.2864139999999998E-2</c:v>
                </c:pt>
                <c:pt idx="4">
                  <c:v>7.0324709999999999E-2</c:v>
                </c:pt>
                <c:pt idx="5">
                  <c:v>7.1566169999999998E-2</c:v>
                </c:pt>
              </c:numCache>
            </c:numRef>
          </c:val>
          <c:smooth val="0"/>
          <c:extLst>
            <c:ext xmlns:c16="http://schemas.microsoft.com/office/drawing/2014/chart" uri="{C3380CC4-5D6E-409C-BE32-E72D297353CC}">
              <c16:uniqueId val="{00000003-CE5E-4D9D-8AA4-76938C138C59}"/>
            </c:ext>
          </c:extLst>
        </c:ser>
        <c:dLbls>
          <c:showLegendKey val="0"/>
          <c:showVal val="0"/>
          <c:showCatName val="0"/>
          <c:showSerName val="0"/>
          <c:showPercent val="0"/>
          <c:showBubbleSize val="0"/>
        </c:dLbls>
        <c:marker val="1"/>
        <c:smooth val="0"/>
        <c:axId val="1899021903"/>
        <c:axId val="1852792751"/>
      </c:lineChart>
      <c:catAx>
        <c:axId val="189902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2792751"/>
        <c:crosses val="autoZero"/>
        <c:auto val="1"/>
        <c:lblAlgn val="ctr"/>
        <c:lblOffset val="100"/>
        <c:noMultiLvlLbl val="0"/>
      </c:catAx>
      <c:valAx>
        <c:axId val="1852792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02190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Errors</a:t>
            </a:r>
            <a:r>
              <a:rPr lang="en-IN" baseline="0"/>
              <a:t> at Various Mtrys and Ntrees Kept Constant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Sheet2!$O$1</c:f>
              <c:strCache>
                <c:ptCount val="1"/>
                <c:pt idx="0">
                  <c:v>Train_Mape</c:v>
                </c:pt>
              </c:strCache>
            </c:strRef>
          </c:tx>
          <c:spPr>
            <a:ln w="28575" cap="rnd">
              <a:solidFill>
                <a:schemeClr val="accent5">
                  <a:shade val="58000"/>
                </a:schemeClr>
              </a:solidFill>
              <a:round/>
            </a:ln>
            <a:effectLst/>
          </c:spPr>
          <c:marker>
            <c:symbol val="circle"/>
            <c:size val="5"/>
            <c:spPr>
              <a:solidFill>
                <a:schemeClr val="accent5">
                  <a:shade val="58000"/>
                </a:schemeClr>
              </a:solidFill>
              <a:ln w="9525">
                <a:solidFill>
                  <a:schemeClr val="accent5">
                    <a:shade val="58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Sheet2!$M$2:$N$6</c:f>
              <c:strCache>
                <c:ptCount val="5"/>
                <c:pt idx="0">
                  <c:v>Mtry=3</c:v>
                </c:pt>
                <c:pt idx="1">
                  <c:v>Mtry=5</c:v>
                </c:pt>
                <c:pt idx="2">
                  <c:v>Mtry=6</c:v>
                </c:pt>
                <c:pt idx="3">
                  <c:v>Mtry=8</c:v>
                </c:pt>
                <c:pt idx="4">
                  <c:v>Mtry=10</c:v>
                </c:pt>
              </c:strCache>
            </c:strRef>
          </c:cat>
          <c:val>
            <c:numRef>
              <c:f>Sheet2!$O$2:$O$6</c:f>
              <c:numCache>
                <c:formatCode>General</c:formatCode>
                <c:ptCount val="5"/>
                <c:pt idx="0">
                  <c:v>6.8742579999999998E-2</c:v>
                </c:pt>
                <c:pt idx="1">
                  <c:v>2.7666840000000002E-2</c:v>
                </c:pt>
                <c:pt idx="2">
                  <c:v>1.5930940000000001E-2</c:v>
                </c:pt>
                <c:pt idx="3">
                  <c:v>8.3468759999999996E-3</c:v>
                </c:pt>
                <c:pt idx="4">
                  <c:v>4.4622009999999998E-3</c:v>
                </c:pt>
              </c:numCache>
            </c:numRef>
          </c:val>
          <c:smooth val="0"/>
          <c:extLst>
            <c:ext xmlns:c16="http://schemas.microsoft.com/office/drawing/2014/chart" uri="{C3380CC4-5D6E-409C-BE32-E72D297353CC}">
              <c16:uniqueId val="{00000000-1453-40A0-A768-BC1328A77FB0}"/>
            </c:ext>
          </c:extLst>
        </c:ser>
        <c:ser>
          <c:idx val="1"/>
          <c:order val="1"/>
          <c:tx>
            <c:strRef>
              <c:f>Sheet2!$P$1</c:f>
              <c:strCache>
                <c:ptCount val="1"/>
                <c:pt idx="0">
                  <c:v>Test_Mape</c:v>
                </c:pt>
              </c:strCache>
            </c:strRef>
          </c:tx>
          <c:spPr>
            <a:ln w="28575" cap="rnd">
              <a:solidFill>
                <a:schemeClr val="accent5">
                  <a:shade val="86000"/>
                </a:schemeClr>
              </a:solidFill>
              <a:round/>
            </a:ln>
            <a:effectLst/>
          </c:spPr>
          <c:marker>
            <c:symbol val="circle"/>
            <c:size val="5"/>
            <c:spPr>
              <a:solidFill>
                <a:schemeClr val="accent5">
                  <a:shade val="86000"/>
                </a:schemeClr>
              </a:solidFill>
              <a:ln w="9525">
                <a:solidFill>
                  <a:schemeClr val="accent5">
                    <a:shade val="86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Sheet2!$M$2:$N$6</c:f>
              <c:strCache>
                <c:ptCount val="5"/>
                <c:pt idx="0">
                  <c:v>Mtry=3</c:v>
                </c:pt>
                <c:pt idx="1">
                  <c:v>Mtry=5</c:v>
                </c:pt>
                <c:pt idx="2">
                  <c:v>Mtry=6</c:v>
                </c:pt>
                <c:pt idx="3">
                  <c:v>Mtry=8</c:v>
                </c:pt>
                <c:pt idx="4">
                  <c:v>Mtry=10</c:v>
                </c:pt>
              </c:strCache>
            </c:strRef>
          </c:cat>
          <c:val>
            <c:numRef>
              <c:f>Sheet2!$P$2:$P$6</c:f>
              <c:numCache>
                <c:formatCode>General</c:formatCode>
                <c:ptCount val="5"/>
                <c:pt idx="0">
                  <c:v>9.3160259999999995E-2</c:v>
                </c:pt>
                <c:pt idx="1">
                  <c:v>4.4210909999999999E-2</c:v>
                </c:pt>
                <c:pt idx="2">
                  <c:v>2.869938E-2</c:v>
                </c:pt>
                <c:pt idx="3">
                  <c:v>1.5905809999999999E-2</c:v>
                </c:pt>
                <c:pt idx="4">
                  <c:v>8.8719850000000006E-3</c:v>
                </c:pt>
              </c:numCache>
            </c:numRef>
          </c:val>
          <c:smooth val="0"/>
          <c:extLst>
            <c:ext xmlns:c16="http://schemas.microsoft.com/office/drawing/2014/chart" uri="{C3380CC4-5D6E-409C-BE32-E72D297353CC}">
              <c16:uniqueId val="{00000001-1453-40A0-A768-BC1328A77FB0}"/>
            </c:ext>
          </c:extLst>
        </c:ser>
        <c:ser>
          <c:idx val="2"/>
          <c:order val="2"/>
          <c:tx>
            <c:strRef>
              <c:f>Sheet2!$Q$1</c:f>
              <c:strCache>
                <c:ptCount val="1"/>
                <c:pt idx="0">
                  <c:v>Train_RMSE</c:v>
                </c:pt>
              </c:strCache>
            </c:strRef>
          </c:tx>
          <c:spPr>
            <a:ln w="28575" cap="rnd">
              <a:solidFill>
                <a:schemeClr val="accent5">
                  <a:tint val="86000"/>
                </a:schemeClr>
              </a:solidFill>
              <a:round/>
            </a:ln>
            <a:effectLst/>
          </c:spPr>
          <c:marker>
            <c:symbol val="circle"/>
            <c:size val="5"/>
            <c:spPr>
              <a:solidFill>
                <a:schemeClr val="accent5">
                  <a:tint val="86000"/>
                </a:schemeClr>
              </a:solidFill>
              <a:ln w="9525">
                <a:solidFill>
                  <a:schemeClr val="accent5">
                    <a:tint val="86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Sheet2!$M$2:$N$6</c:f>
              <c:strCache>
                <c:ptCount val="5"/>
                <c:pt idx="0">
                  <c:v>Mtry=3</c:v>
                </c:pt>
                <c:pt idx="1">
                  <c:v>Mtry=5</c:v>
                </c:pt>
                <c:pt idx="2">
                  <c:v>Mtry=6</c:v>
                </c:pt>
                <c:pt idx="3">
                  <c:v>Mtry=8</c:v>
                </c:pt>
                <c:pt idx="4">
                  <c:v>Mtry=10</c:v>
                </c:pt>
              </c:strCache>
            </c:strRef>
          </c:cat>
          <c:val>
            <c:numRef>
              <c:f>Sheet2!$Q$2:$Q$6</c:f>
              <c:numCache>
                <c:formatCode>General</c:formatCode>
                <c:ptCount val="5"/>
                <c:pt idx="0">
                  <c:v>0.18653860999999999</c:v>
                </c:pt>
                <c:pt idx="1">
                  <c:v>0.10525012</c:v>
                </c:pt>
                <c:pt idx="2">
                  <c:v>9.0556609999999996E-2</c:v>
                </c:pt>
                <c:pt idx="3">
                  <c:v>7.5292896999999998E-2</c:v>
                </c:pt>
                <c:pt idx="4">
                  <c:v>6.2366102E-2</c:v>
                </c:pt>
              </c:numCache>
            </c:numRef>
          </c:val>
          <c:smooth val="0"/>
          <c:extLst>
            <c:ext xmlns:c16="http://schemas.microsoft.com/office/drawing/2014/chart" uri="{C3380CC4-5D6E-409C-BE32-E72D297353CC}">
              <c16:uniqueId val="{00000002-1453-40A0-A768-BC1328A77FB0}"/>
            </c:ext>
          </c:extLst>
        </c:ser>
        <c:ser>
          <c:idx val="3"/>
          <c:order val="3"/>
          <c:tx>
            <c:strRef>
              <c:f>Sheet2!$R$1</c:f>
              <c:strCache>
                <c:ptCount val="1"/>
                <c:pt idx="0">
                  <c:v>Test_RMSE</c:v>
                </c:pt>
              </c:strCache>
            </c:strRef>
          </c:tx>
          <c:spPr>
            <a:ln w="28575" cap="rnd">
              <a:solidFill>
                <a:schemeClr val="accent5">
                  <a:tint val="58000"/>
                </a:schemeClr>
              </a:solidFill>
              <a:round/>
            </a:ln>
            <a:effectLst/>
          </c:spPr>
          <c:marker>
            <c:symbol val="circle"/>
            <c:size val="5"/>
            <c:spPr>
              <a:solidFill>
                <a:schemeClr val="accent5">
                  <a:tint val="58000"/>
                </a:schemeClr>
              </a:solidFill>
              <a:ln w="9525">
                <a:solidFill>
                  <a:schemeClr val="accent5">
                    <a:tint val="58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Sheet2!$M$2:$N$6</c:f>
              <c:strCache>
                <c:ptCount val="5"/>
                <c:pt idx="0">
                  <c:v>Mtry=3</c:v>
                </c:pt>
                <c:pt idx="1">
                  <c:v>Mtry=5</c:v>
                </c:pt>
                <c:pt idx="2">
                  <c:v>Mtry=6</c:v>
                </c:pt>
                <c:pt idx="3">
                  <c:v>Mtry=8</c:v>
                </c:pt>
                <c:pt idx="4">
                  <c:v>Mtry=10</c:v>
                </c:pt>
              </c:strCache>
            </c:strRef>
          </c:cat>
          <c:val>
            <c:numRef>
              <c:f>Sheet2!$R$2:$R$6</c:f>
              <c:numCache>
                <c:formatCode>General</c:formatCode>
                <c:ptCount val="5"/>
                <c:pt idx="0">
                  <c:v>0.30743742000000002</c:v>
                </c:pt>
                <c:pt idx="1">
                  <c:v>0.20587073</c:v>
                </c:pt>
                <c:pt idx="2">
                  <c:v>0.18712967999999999</c:v>
                </c:pt>
                <c:pt idx="3">
                  <c:v>0.15431601</c:v>
                </c:pt>
                <c:pt idx="4">
                  <c:v>0.131596873</c:v>
                </c:pt>
              </c:numCache>
            </c:numRef>
          </c:val>
          <c:smooth val="0"/>
          <c:extLst>
            <c:ext xmlns:c16="http://schemas.microsoft.com/office/drawing/2014/chart" uri="{C3380CC4-5D6E-409C-BE32-E72D297353CC}">
              <c16:uniqueId val="{00000003-1453-40A0-A768-BC1328A77FB0}"/>
            </c:ext>
          </c:extLst>
        </c:ser>
        <c:dLbls>
          <c:showLegendKey val="0"/>
          <c:showVal val="0"/>
          <c:showCatName val="0"/>
          <c:showSerName val="0"/>
          <c:showPercent val="0"/>
          <c:showBubbleSize val="0"/>
        </c:dLbls>
        <c:marker val="1"/>
        <c:smooth val="0"/>
        <c:axId val="1922165616"/>
        <c:axId val="1761925184"/>
      </c:lineChart>
      <c:catAx>
        <c:axId val="192216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925184"/>
        <c:crosses val="autoZero"/>
        <c:auto val="1"/>
        <c:lblAlgn val="ctr"/>
        <c:lblOffset val="100"/>
        <c:noMultiLvlLbl val="0"/>
      </c:catAx>
      <c:valAx>
        <c:axId val="176192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165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effectLst/>
              </a:rPr>
              <a:t>Errors at Various  Ntrees and Mtrys Kept Constant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Sheet2!$D$11</c:f>
              <c:strCache>
                <c:ptCount val="1"/>
                <c:pt idx="0">
                  <c:v>Train_Mape</c:v>
                </c:pt>
              </c:strCache>
            </c:strRef>
          </c:tx>
          <c:spPr>
            <a:ln w="28575" cap="rnd">
              <a:solidFill>
                <a:schemeClr val="accent3">
                  <a:shade val="58000"/>
                </a:schemeClr>
              </a:solidFill>
              <a:round/>
            </a:ln>
            <a:effectLst/>
          </c:spPr>
          <c:marker>
            <c:symbol val="circle"/>
            <c:size val="5"/>
            <c:spPr>
              <a:solidFill>
                <a:schemeClr val="accent3">
                  <a:shade val="58000"/>
                </a:schemeClr>
              </a:solidFill>
              <a:ln w="9525">
                <a:solidFill>
                  <a:schemeClr val="accent3">
                    <a:shade val="58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Sheet2!$C$12:$C$15</c:f>
              <c:strCache>
                <c:ptCount val="4"/>
                <c:pt idx="0">
                  <c:v>NTrees=50</c:v>
                </c:pt>
                <c:pt idx="1">
                  <c:v>NTrees=100</c:v>
                </c:pt>
                <c:pt idx="2">
                  <c:v>NTrees=200</c:v>
                </c:pt>
                <c:pt idx="3">
                  <c:v>NTrees=400</c:v>
                </c:pt>
              </c:strCache>
            </c:strRef>
          </c:cat>
          <c:val>
            <c:numRef>
              <c:f>Sheet2!$D$12:$D$15</c:f>
              <c:numCache>
                <c:formatCode>General</c:formatCode>
                <c:ptCount val="4"/>
                <c:pt idx="0">
                  <c:v>4.4622009999999998E-3</c:v>
                </c:pt>
                <c:pt idx="1">
                  <c:v>4.9552789999999999E-3</c:v>
                </c:pt>
                <c:pt idx="2">
                  <c:v>4.6282570000000002E-3</c:v>
                </c:pt>
                <c:pt idx="3">
                  <c:v>4.2785949999999996E-3</c:v>
                </c:pt>
              </c:numCache>
            </c:numRef>
          </c:val>
          <c:smooth val="0"/>
          <c:extLst>
            <c:ext xmlns:c16="http://schemas.microsoft.com/office/drawing/2014/chart" uri="{C3380CC4-5D6E-409C-BE32-E72D297353CC}">
              <c16:uniqueId val="{00000000-4B69-40C9-B4B9-ED1E894CC141}"/>
            </c:ext>
          </c:extLst>
        </c:ser>
        <c:ser>
          <c:idx val="1"/>
          <c:order val="1"/>
          <c:tx>
            <c:strRef>
              <c:f>Sheet2!$E$11</c:f>
              <c:strCache>
                <c:ptCount val="1"/>
                <c:pt idx="0">
                  <c:v>Test_Mape</c:v>
                </c:pt>
              </c:strCache>
            </c:strRef>
          </c:tx>
          <c:spPr>
            <a:ln w="28575" cap="rnd">
              <a:solidFill>
                <a:schemeClr val="accent3">
                  <a:shade val="86000"/>
                </a:schemeClr>
              </a:solidFill>
              <a:round/>
            </a:ln>
            <a:effectLst/>
          </c:spPr>
          <c:marker>
            <c:symbol val="circle"/>
            <c:size val="5"/>
            <c:spPr>
              <a:solidFill>
                <a:schemeClr val="accent3">
                  <a:shade val="86000"/>
                </a:schemeClr>
              </a:solidFill>
              <a:ln w="9525">
                <a:solidFill>
                  <a:schemeClr val="accent3">
                    <a:shade val="86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Sheet2!$C$12:$C$15</c:f>
              <c:strCache>
                <c:ptCount val="4"/>
                <c:pt idx="0">
                  <c:v>NTrees=50</c:v>
                </c:pt>
                <c:pt idx="1">
                  <c:v>NTrees=100</c:v>
                </c:pt>
                <c:pt idx="2">
                  <c:v>NTrees=200</c:v>
                </c:pt>
                <c:pt idx="3">
                  <c:v>NTrees=400</c:v>
                </c:pt>
              </c:strCache>
            </c:strRef>
          </c:cat>
          <c:val>
            <c:numRef>
              <c:f>Sheet2!$E$12:$E$15</c:f>
              <c:numCache>
                <c:formatCode>General</c:formatCode>
                <c:ptCount val="4"/>
                <c:pt idx="0">
                  <c:v>8.8719799999999998E-3</c:v>
                </c:pt>
                <c:pt idx="1">
                  <c:v>9.0373439999999992E-3</c:v>
                </c:pt>
                <c:pt idx="2">
                  <c:v>9.3097860000000004E-3</c:v>
                </c:pt>
                <c:pt idx="3">
                  <c:v>8.6453989999999998E-3</c:v>
                </c:pt>
              </c:numCache>
            </c:numRef>
          </c:val>
          <c:smooth val="0"/>
          <c:extLst>
            <c:ext xmlns:c16="http://schemas.microsoft.com/office/drawing/2014/chart" uri="{C3380CC4-5D6E-409C-BE32-E72D297353CC}">
              <c16:uniqueId val="{00000001-4B69-40C9-B4B9-ED1E894CC141}"/>
            </c:ext>
          </c:extLst>
        </c:ser>
        <c:ser>
          <c:idx val="2"/>
          <c:order val="2"/>
          <c:tx>
            <c:strRef>
              <c:f>Sheet2!$F$11</c:f>
              <c:strCache>
                <c:ptCount val="1"/>
                <c:pt idx="0">
                  <c:v>Train_RMSE</c:v>
                </c:pt>
              </c:strCache>
            </c:strRef>
          </c:tx>
          <c:spPr>
            <a:ln w="28575" cap="rnd">
              <a:solidFill>
                <a:schemeClr val="accent3">
                  <a:tint val="86000"/>
                </a:schemeClr>
              </a:solidFill>
              <a:round/>
            </a:ln>
            <a:effectLst/>
          </c:spPr>
          <c:marker>
            <c:symbol val="circle"/>
            <c:size val="5"/>
            <c:spPr>
              <a:solidFill>
                <a:schemeClr val="accent3">
                  <a:tint val="86000"/>
                </a:schemeClr>
              </a:solidFill>
              <a:ln w="9525">
                <a:solidFill>
                  <a:schemeClr val="accent3">
                    <a:tint val="86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Sheet2!$C$12:$C$15</c:f>
              <c:strCache>
                <c:ptCount val="4"/>
                <c:pt idx="0">
                  <c:v>NTrees=50</c:v>
                </c:pt>
                <c:pt idx="1">
                  <c:v>NTrees=100</c:v>
                </c:pt>
                <c:pt idx="2">
                  <c:v>NTrees=200</c:v>
                </c:pt>
                <c:pt idx="3">
                  <c:v>NTrees=400</c:v>
                </c:pt>
              </c:strCache>
            </c:strRef>
          </c:cat>
          <c:val>
            <c:numRef>
              <c:f>Sheet2!$F$12:$F$15</c:f>
              <c:numCache>
                <c:formatCode>General</c:formatCode>
                <c:ptCount val="4"/>
                <c:pt idx="0">
                  <c:v>6.2366102E-2</c:v>
                </c:pt>
                <c:pt idx="1">
                  <c:v>6.1375367E-2</c:v>
                </c:pt>
                <c:pt idx="2">
                  <c:v>5.7256029E-2</c:v>
                </c:pt>
                <c:pt idx="3">
                  <c:v>5.8371539E-2</c:v>
                </c:pt>
              </c:numCache>
            </c:numRef>
          </c:val>
          <c:smooth val="0"/>
          <c:extLst>
            <c:ext xmlns:c16="http://schemas.microsoft.com/office/drawing/2014/chart" uri="{C3380CC4-5D6E-409C-BE32-E72D297353CC}">
              <c16:uniqueId val="{00000002-4B69-40C9-B4B9-ED1E894CC141}"/>
            </c:ext>
          </c:extLst>
        </c:ser>
        <c:ser>
          <c:idx val="3"/>
          <c:order val="3"/>
          <c:tx>
            <c:strRef>
              <c:f>Sheet2!$G$11</c:f>
              <c:strCache>
                <c:ptCount val="1"/>
                <c:pt idx="0">
                  <c:v>Test_RMSE</c:v>
                </c:pt>
              </c:strCache>
            </c:strRef>
          </c:tx>
          <c:spPr>
            <a:ln w="28575" cap="rnd">
              <a:solidFill>
                <a:schemeClr val="accent3">
                  <a:tint val="58000"/>
                </a:schemeClr>
              </a:solidFill>
              <a:round/>
            </a:ln>
            <a:effectLst/>
          </c:spPr>
          <c:marker>
            <c:symbol val="circle"/>
            <c:size val="5"/>
            <c:spPr>
              <a:solidFill>
                <a:schemeClr val="accent3">
                  <a:tint val="58000"/>
                </a:schemeClr>
              </a:solidFill>
              <a:ln w="9525">
                <a:solidFill>
                  <a:schemeClr val="accent3">
                    <a:tint val="58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Sheet2!$C$12:$C$15</c:f>
              <c:strCache>
                <c:ptCount val="4"/>
                <c:pt idx="0">
                  <c:v>NTrees=50</c:v>
                </c:pt>
                <c:pt idx="1">
                  <c:v>NTrees=100</c:v>
                </c:pt>
                <c:pt idx="2">
                  <c:v>NTrees=200</c:v>
                </c:pt>
                <c:pt idx="3">
                  <c:v>NTrees=400</c:v>
                </c:pt>
              </c:strCache>
            </c:strRef>
          </c:cat>
          <c:val>
            <c:numRef>
              <c:f>Sheet2!$G$12:$G$15</c:f>
              <c:numCache>
                <c:formatCode>General</c:formatCode>
                <c:ptCount val="4"/>
                <c:pt idx="0">
                  <c:v>0.131596873</c:v>
                </c:pt>
                <c:pt idx="1">
                  <c:v>0.129303579</c:v>
                </c:pt>
                <c:pt idx="2">
                  <c:v>0.127114068</c:v>
                </c:pt>
                <c:pt idx="3">
                  <c:v>0.12825092099999999</c:v>
                </c:pt>
              </c:numCache>
            </c:numRef>
          </c:val>
          <c:smooth val="0"/>
          <c:extLst>
            <c:ext xmlns:c16="http://schemas.microsoft.com/office/drawing/2014/chart" uri="{C3380CC4-5D6E-409C-BE32-E72D297353CC}">
              <c16:uniqueId val="{00000003-4B69-40C9-B4B9-ED1E894CC141}"/>
            </c:ext>
          </c:extLst>
        </c:ser>
        <c:dLbls>
          <c:showLegendKey val="0"/>
          <c:showVal val="0"/>
          <c:showCatName val="0"/>
          <c:showSerName val="0"/>
          <c:showPercent val="0"/>
          <c:showBubbleSize val="0"/>
        </c:dLbls>
        <c:marker val="1"/>
        <c:smooth val="0"/>
        <c:axId val="1922147312"/>
        <c:axId val="1969178656"/>
      </c:lineChart>
      <c:catAx>
        <c:axId val="192214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178656"/>
        <c:crosses val="autoZero"/>
        <c:auto val="1"/>
        <c:lblAlgn val="ctr"/>
        <c:lblOffset val="100"/>
        <c:noMultiLvlLbl val="0"/>
      </c:catAx>
      <c:valAx>
        <c:axId val="1969178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1473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Suport</a:t>
            </a:r>
            <a:r>
              <a:rPr lang="en-IN" baseline="0"/>
              <a:t> Vector Machines Errors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mae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Sheet1!$B$1:$E$1</c:f>
              <c:strCache>
                <c:ptCount val="4"/>
                <c:pt idx="0">
                  <c:v>train_linear</c:v>
                </c:pt>
                <c:pt idx="1">
                  <c:v>test_linear</c:v>
                </c:pt>
                <c:pt idx="2">
                  <c:v>train_radial</c:v>
                </c:pt>
                <c:pt idx="3">
                  <c:v>test_radial</c:v>
                </c:pt>
              </c:strCache>
            </c:strRef>
          </c:cat>
          <c:val>
            <c:numRef>
              <c:f>Sheet1!$B$2:$E$2</c:f>
              <c:numCache>
                <c:formatCode>General</c:formatCode>
                <c:ptCount val="4"/>
                <c:pt idx="0">
                  <c:v>5.9906972000000003E-2</c:v>
                </c:pt>
                <c:pt idx="1">
                  <c:v>5.9887793000000002E-2</c:v>
                </c:pt>
                <c:pt idx="2">
                  <c:v>0.10480454</c:v>
                </c:pt>
                <c:pt idx="3">
                  <c:v>0.14484999000000001</c:v>
                </c:pt>
              </c:numCache>
            </c:numRef>
          </c:val>
          <c:smooth val="0"/>
          <c:extLst>
            <c:ext xmlns:c16="http://schemas.microsoft.com/office/drawing/2014/chart" uri="{C3380CC4-5D6E-409C-BE32-E72D297353CC}">
              <c16:uniqueId val="{00000000-DF2A-40AF-AD1E-C42FB2222E0B}"/>
            </c:ext>
          </c:extLst>
        </c:ser>
        <c:ser>
          <c:idx val="1"/>
          <c:order val="1"/>
          <c:tx>
            <c:strRef>
              <c:f>Sheet1!$A$3</c:f>
              <c:strCache>
                <c:ptCount val="1"/>
                <c:pt idx="0">
                  <c:v>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Sheet1!$B$1:$E$1</c:f>
              <c:strCache>
                <c:ptCount val="4"/>
                <c:pt idx="0">
                  <c:v>train_linear</c:v>
                </c:pt>
                <c:pt idx="1">
                  <c:v>test_linear</c:v>
                </c:pt>
                <c:pt idx="2">
                  <c:v>train_radial</c:v>
                </c:pt>
                <c:pt idx="3">
                  <c:v>test_radial</c:v>
                </c:pt>
              </c:strCache>
            </c:strRef>
          </c:cat>
          <c:val>
            <c:numRef>
              <c:f>Sheet1!$B$3:$E$3</c:f>
              <c:numCache>
                <c:formatCode>General</c:formatCode>
                <c:ptCount val="4"/>
                <c:pt idx="0">
                  <c:v>4.7327910000000001E-3</c:v>
                </c:pt>
                <c:pt idx="1">
                  <c:v>4.7780339999999996E-3</c:v>
                </c:pt>
                <c:pt idx="2">
                  <c:v>4.5634069999999999E-2</c:v>
                </c:pt>
                <c:pt idx="3">
                  <c:v>0.15385800999999999</c:v>
                </c:pt>
              </c:numCache>
            </c:numRef>
          </c:val>
          <c:smooth val="0"/>
          <c:extLst>
            <c:ext xmlns:c16="http://schemas.microsoft.com/office/drawing/2014/chart" uri="{C3380CC4-5D6E-409C-BE32-E72D297353CC}">
              <c16:uniqueId val="{00000001-DF2A-40AF-AD1E-C42FB2222E0B}"/>
            </c:ext>
          </c:extLst>
        </c:ser>
        <c:ser>
          <c:idx val="2"/>
          <c:order val="2"/>
          <c:tx>
            <c:strRef>
              <c:f>Sheet1!$A$4</c:f>
              <c:strCache>
                <c:ptCount val="1"/>
                <c:pt idx="0">
                  <c:v>rmse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Sheet1!$B$1:$E$1</c:f>
              <c:strCache>
                <c:ptCount val="4"/>
                <c:pt idx="0">
                  <c:v>train_linear</c:v>
                </c:pt>
                <c:pt idx="1">
                  <c:v>test_linear</c:v>
                </c:pt>
                <c:pt idx="2">
                  <c:v>train_radial</c:v>
                </c:pt>
                <c:pt idx="3">
                  <c:v>test_radial</c:v>
                </c:pt>
              </c:strCache>
            </c:strRef>
          </c:cat>
          <c:val>
            <c:numRef>
              <c:f>Sheet1!$B$4:$E$4</c:f>
              <c:numCache>
                <c:formatCode>General</c:formatCode>
                <c:ptCount val="4"/>
                <c:pt idx="0">
                  <c:v>6.8795286999999997E-2</c:v>
                </c:pt>
                <c:pt idx="1">
                  <c:v>6.9123327999999998E-2</c:v>
                </c:pt>
                <c:pt idx="2">
                  <c:v>0.21362133</c:v>
                </c:pt>
                <c:pt idx="3">
                  <c:v>0.39224738999999997</c:v>
                </c:pt>
              </c:numCache>
            </c:numRef>
          </c:val>
          <c:smooth val="0"/>
          <c:extLst>
            <c:ext xmlns:c16="http://schemas.microsoft.com/office/drawing/2014/chart" uri="{C3380CC4-5D6E-409C-BE32-E72D297353CC}">
              <c16:uniqueId val="{00000002-DF2A-40AF-AD1E-C42FB2222E0B}"/>
            </c:ext>
          </c:extLst>
        </c:ser>
        <c:ser>
          <c:idx val="3"/>
          <c:order val="3"/>
          <c:tx>
            <c:strRef>
              <c:f>Sheet1!$A$5</c:f>
              <c:strCache>
                <c:ptCount val="1"/>
                <c:pt idx="0">
                  <c:v>mape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Sheet1!$B$1:$E$1</c:f>
              <c:strCache>
                <c:ptCount val="4"/>
                <c:pt idx="0">
                  <c:v>train_linear</c:v>
                </c:pt>
                <c:pt idx="1">
                  <c:v>test_linear</c:v>
                </c:pt>
                <c:pt idx="2">
                  <c:v>train_radial</c:v>
                </c:pt>
                <c:pt idx="3">
                  <c:v>test_radial</c:v>
                </c:pt>
              </c:strCache>
            </c:strRef>
          </c:cat>
          <c:val>
            <c:numRef>
              <c:f>Sheet1!$B$5:$E$5</c:f>
              <c:numCache>
                <c:formatCode>General</c:formatCode>
                <c:ptCount val="4"/>
                <c:pt idx="0">
                  <c:v>3.2717654999999998E-2</c:v>
                </c:pt>
                <c:pt idx="1">
                  <c:v>3.1849717E-2</c:v>
                </c:pt>
                <c:pt idx="2">
                  <c:v>4.8001439999999999E-2</c:v>
                </c:pt>
                <c:pt idx="3">
                  <c:v>5.710436E-2</c:v>
                </c:pt>
              </c:numCache>
            </c:numRef>
          </c:val>
          <c:smooth val="0"/>
          <c:extLst>
            <c:ext xmlns:c16="http://schemas.microsoft.com/office/drawing/2014/chart" uri="{C3380CC4-5D6E-409C-BE32-E72D297353CC}">
              <c16:uniqueId val="{00000003-DF2A-40AF-AD1E-C42FB2222E0B}"/>
            </c:ext>
          </c:extLst>
        </c:ser>
        <c:dLbls>
          <c:showLegendKey val="0"/>
          <c:showVal val="0"/>
          <c:showCatName val="0"/>
          <c:showSerName val="0"/>
          <c:showPercent val="0"/>
          <c:showBubbleSize val="0"/>
        </c:dLbls>
        <c:marker val="1"/>
        <c:smooth val="0"/>
        <c:axId val="358134975"/>
        <c:axId val="356095055"/>
      </c:lineChart>
      <c:catAx>
        <c:axId val="35813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095055"/>
        <c:crosses val="autoZero"/>
        <c:auto val="1"/>
        <c:lblAlgn val="ctr"/>
        <c:lblOffset val="100"/>
        <c:noMultiLvlLbl val="0"/>
      </c:catAx>
      <c:valAx>
        <c:axId val="356095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13497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Ada and XG</a:t>
            </a:r>
            <a:r>
              <a:rPr lang="en-IN" baseline="0"/>
              <a:t> Boost Errors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mae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Sheet1!$B$1:$E$1</c:f>
              <c:strCache>
                <c:ptCount val="4"/>
                <c:pt idx="0">
                  <c:v>adatrain</c:v>
                </c:pt>
                <c:pt idx="1">
                  <c:v>adatest</c:v>
                </c:pt>
                <c:pt idx="2">
                  <c:v>xgtrain</c:v>
                </c:pt>
                <c:pt idx="3">
                  <c:v>xgtest</c:v>
                </c:pt>
              </c:strCache>
            </c:strRef>
          </c:cat>
          <c:val>
            <c:numRef>
              <c:f>Sheet1!$B$2:$E$2</c:f>
              <c:numCache>
                <c:formatCode>0.00E+00</c:formatCode>
                <c:ptCount val="4"/>
                <c:pt idx="0">
                  <c:v>4.0177629999999997E-3</c:v>
                </c:pt>
                <c:pt idx="1">
                  <c:v>2.7078190000000002E-3</c:v>
                </c:pt>
                <c:pt idx="2" formatCode="General">
                  <c:v>0.13410617</c:v>
                </c:pt>
                <c:pt idx="3" formatCode="General">
                  <c:v>0.13852113999999999</c:v>
                </c:pt>
              </c:numCache>
            </c:numRef>
          </c:val>
          <c:smooth val="0"/>
          <c:extLst>
            <c:ext xmlns:c16="http://schemas.microsoft.com/office/drawing/2014/chart" uri="{C3380CC4-5D6E-409C-BE32-E72D297353CC}">
              <c16:uniqueId val="{00000000-084D-4587-B8D6-CCFF219593C3}"/>
            </c:ext>
          </c:extLst>
        </c:ser>
        <c:ser>
          <c:idx val="1"/>
          <c:order val="1"/>
          <c:tx>
            <c:strRef>
              <c:f>Sheet1!$A$3</c:f>
              <c:strCache>
                <c:ptCount val="1"/>
                <c:pt idx="0">
                  <c:v>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Sheet1!$B$1:$E$1</c:f>
              <c:strCache>
                <c:ptCount val="4"/>
                <c:pt idx="0">
                  <c:v>adatrain</c:v>
                </c:pt>
                <c:pt idx="1">
                  <c:v>adatest</c:v>
                </c:pt>
                <c:pt idx="2">
                  <c:v>xgtrain</c:v>
                </c:pt>
                <c:pt idx="3">
                  <c:v>xgtest</c:v>
                </c:pt>
              </c:strCache>
            </c:strRef>
          </c:cat>
          <c:val>
            <c:numRef>
              <c:f>Sheet1!$B$3:$E$3</c:f>
              <c:numCache>
                <c:formatCode>0.00E+00</c:formatCode>
                <c:ptCount val="4"/>
                <c:pt idx="0">
                  <c:v>1.7691259999999998E-5</c:v>
                </c:pt>
                <c:pt idx="1">
                  <c:v>9.2749529999999999E-6</c:v>
                </c:pt>
                <c:pt idx="2" formatCode="General">
                  <c:v>4.5030979999999998E-2</c:v>
                </c:pt>
                <c:pt idx="3" formatCode="General">
                  <c:v>5.204665E-2</c:v>
                </c:pt>
              </c:numCache>
            </c:numRef>
          </c:val>
          <c:smooth val="0"/>
          <c:extLst>
            <c:ext xmlns:c16="http://schemas.microsoft.com/office/drawing/2014/chart" uri="{C3380CC4-5D6E-409C-BE32-E72D297353CC}">
              <c16:uniqueId val="{00000001-084D-4587-B8D6-CCFF219593C3}"/>
            </c:ext>
          </c:extLst>
        </c:ser>
        <c:ser>
          <c:idx val="2"/>
          <c:order val="2"/>
          <c:tx>
            <c:strRef>
              <c:f>Sheet1!$A$4</c:f>
              <c:strCache>
                <c:ptCount val="1"/>
                <c:pt idx="0">
                  <c:v>rmse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Sheet1!$B$1:$E$1</c:f>
              <c:strCache>
                <c:ptCount val="4"/>
                <c:pt idx="0">
                  <c:v>adatrain</c:v>
                </c:pt>
                <c:pt idx="1">
                  <c:v>adatest</c:v>
                </c:pt>
                <c:pt idx="2">
                  <c:v>xgtrain</c:v>
                </c:pt>
                <c:pt idx="3">
                  <c:v>xgtest</c:v>
                </c:pt>
              </c:strCache>
            </c:strRef>
          </c:cat>
          <c:val>
            <c:numRef>
              <c:f>Sheet1!$B$4:$E$4</c:f>
              <c:numCache>
                <c:formatCode>0.00E+00</c:formatCode>
                <c:ptCount val="4"/>
                <c:pt idx="0">
                  <c:v>4.2060980000000001E-3</c:v>
                </c:pt>
                <c:pt idx="1">
                  <c:v>3.0454810000000001E-3</c:v>
                </c:pt>
                <c:pt idx="2" formatCode="General">
                  <c:v>0.21220505000000001</c:v>
                </c:pt>
                <c:pt idx="3" formatCode="General">
                  <c:v>0.22813736000000001</c:v>
                </c:pt>
              </c:numCache>
            </c:numRef>
          </c:val>
          <c:smooth val="0"/>
          <c:extLst>
            <c:ext xmlns:c16="http://schemas.microsoft.com/office/drawing/2014/chart" uri="{C3380CC4-5D6E-409C-BE32-E72D297353CC}">
              <c16:uniqueId val="{00000002-084D-4587-B8D6-CCFF219593C3}"/>
            </c:ext>
          </c:extLst>
        </c:ser>
        <c:ser>
          <c:idx val="3"/>
          <c:order val="3"/>
          <c:tx>
            <c:strRef>
              <c:f>Sheet1!$A$5</c:f>
              <c:strCache>
                <c:ptCount val="1"/>
                <c:pt idx="0">
                  <c:v>mape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Sheet1!$B$1:$E$1</c:f>
              <c:strCache>
                <c:ptCount val="4"/>
                <c:pt idx="0">
                  <c:v>adatrain</c:v>
                </c:pt>
                <c:pt idx="1">
                  <c:v>adatest</c:v>
                </c:pt>
                <c:pt idx="2">
                  <c:v>xgtrain</c:v>
                </c:pt>
                <c:pt idx="3">
                  <c:v>xgtest</c:v>
                </c:pt>
              </c:strCache>
            </c:strRef>
          </c:cat>
          <c:val>
            <c:numRef>
              <c:f>Sheet1!$B$5:$E$5</c:f>
              <c:numCache>
                <c:formatCode>0.00E+00</c:formatCode>
                <c:ptCount val="4"/>
                <c:pt idx="0">
                  <c:v>1.9136649999999999E-3</c:v>
                </c:pt>
                <c:pt idx="1">
                  <c:v>7.1490949999999996E-4</c:v>
                </c:pt>
                <c:pt idx="2" formatCode="General">
                  <c:v>4.3874440000000001E-2</c:v>
                </c:pt>
                <c:pt idx="3" formatCode="General">
                  <c:v>4.4157429999999998E-2</c:v>
                </c:pt>
              </c:numCache>
            </c:numRef>
          </c:val>
          <c:smooth val="0"/>
          <c:extLst>
            <c:ext xmlns:c16="http://schemas.microsoft.com/office/drawing/2014/chart" uri="{C3380CC4-5D6E-409C-BE32-E72D297353CC}">
              <c16:uniqueId val="{00000003-084D-4587-B8D6-CCFF219593C3}"/>
            </c:ext>
          </c:extLst>
        </c:ser>
        <c:dLbls>
          <c:showLegendKey val="0"/>
          <c:showVal val="0"/>
          <c:showCatName val="0"/>
          <c:showSerName val="0"/>
          <c:showPercent val="0"/>
          <c:showBubbleSize val="0"/>
        </c:dLbls>
        <c:marker val="1"/>
        <c:smooth val="0"/>
        <c:axId val="1607157472"/>
        <c:axId val="1484397312"/>
      </c:lineChart>
      <c:catAx>
        <c:axId val="160715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397312"/>
        <c:crosses val="autoZero"/>
        <c:auto val="1"/>
        <c:lblAlgn val="ctr"/>
        <c:lblOffset val="100"/>
        <c:noMultiLvlLbl val="0"/>
      </c:catAx>
      <c:valAx>
        <c:axId val="1484397312"/>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71574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Median</a:t>
            </a:r>
            <a:r>
              <a:rPr lang="en-IN" baseline="0"/>
              <a:t> RMSE of Models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train_median_RMSE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Sheet1!$A$2:$A$7</c:f>
              <c:strCache>
                <c:ptCount val="6"/>
                <c:pt idx="0">
                  <c:v>LINEAR</c:v>
                </c:pt>
                <c:pt idx="1">
                  <c:v>DECISION  TREE</c:v>
                </c:pt>
                <c:pt idx="2">
                  <c:v>SVM</c:v>
                </c:pt>
                <c:pt idx="3">
                  <c:v>ADA BOOST</c:v>
                </c:pt>
                <c:pt idx="4">
                  <c:v>XG BOOST</c:v>
                </c:pt>
                <c:pt idx="5">
                  <c:v>RANDOM FOREST</c:v>
                </c:pt>
              </c:strCache>
            </c:strRef>
          </c:cat>
          <c:val>
            <c:numRef>
              <c:f>Sheet1!$B$2:$B$7</c:f>
              <c:numCache>
                <c:formatCode>General</c:formatCode>
                <c:ptCount val="6"/>
                <c:pt idx="0">
                  <c:v>0.32913540000000002</c:v>
                </c:pt>
                <c:pt idx="1">
                  <c:v>0.18856310000000001</c:v>
                </c:pt>
                <c:pt idx="2">
                  <c:v>6.0504401404365298E-2</c:v>
                </c:pt>
                <c:pt idx="3">
                  <c:v>4.3611372386407297E-3</c:v>
                </c:pt>
                <c:pt idx="4">
                  <c:v>8.9255306328936093E-2</c:v>
                </c:pt>
                <c:pt idx="5">
                  <c:v>2.6847059999999998E-3</c:v>
                </c:pt>
              </c:numCache>
            </c:numRef>
          </c:val>
          <c:smooth val="0"/>
          <c:extLst>
            <c:ext xmlns:c16="http://schemas.microsoft.com/office/drawing/2014/chart" uri="{C3380CC4-5D6E-409C-BE32-E72D297353CC}">
              <c16:uniqueId val="{00000000-B5CD-48FD-9352-D5445200C1F3}"/>
            </c:ext>
          </c:extLst>
        </c:ser>
        <c:ser>
          <c:idx val="1"/>
          <c:order val="1"/>
          <c:tx>
            <c:strRef>
              <c:f>Sheet1!$C$1</c:f>
              <c:strCache>
                <c:ptCount val="1"/>
                <c:pt idx="0">
                  <c:v>test_median_RMSE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Sheet1!$A$2:$A$7</c:f>
              <c:strCache>
                <c:ptCount val="6"/>
                <c:pt idx="0">
                  <c:v>LINEAR</c:v>
                </c:pt>
                <c:pt idx="1">
                  <c:v>DECISION  TREE</c:v>
                </c:pt>
                <c:pt idx="2">
                  <c:v>SVM</c:v>
                </c:pt>
                <c:pt idx="3">
                  <c:v>ADA BOOST</c:v>
                </c:pt>
                <c:pt idx="4">
                  <c:v>XG BOOST</c:v>
                </c:pt>
                <c:pt idx="5">
                  <c:v>RANDOM FOREST</c:v>
                </c:pt>
              </c:strCache>
            </c:strRef>
          </c:cat>
          <c:val>
            <c:numRef>
              <c:f>Sheet1!$C$2:$C$7</c:f>
              <c:numCache>
                <c:formatCode>General</c:formatCode>
                <c:ptCount val="6"/>
                <c:pt idx="0">
                  <c:v>0.31865110000000002</c:v>
                </c:pt>
                <c:pt idx="1">
                  <c:v>0.18974740000000001</c:v>
                </c:pt>
                <c:pt idx="2">
                  <c:v>6.1053091663506399E-2</c:v>
                </c:pt>
                <c:pt idx="3">
                  <c:v>2.31324731117596E-3</c:v>
                </c:pt>
                <c:pt idx="4">
                  <c:v>9.1469081884005293E-2</c:v>
                </c:pt>
                <c:pt idx="5">
                  <c:v>5.354335E-3</c:v>
                </c:pt>
              </c:numCache>
            </c:numRef>
          </c:val>
          <c:smooth val="0"/>
          <c:extLst>
            <c:ext xmlns:c16="http://schemas.microsoft.com/office/drawing/2014/chart" uri="{C3380CC4-5D6E-409C-BE32-E72D297353CC}">
              <c16:uniqueId val="{00000001-B5CD-48FD-9352-D5445200C1F3}"/>
            </c:ext>
          </c:extLst>
        </c:ser>
        <c:dLbls>
          <c:showLegendKey val="0"/>
          <c:showVal val="0"/>
          <c:showCatName val="0"/>
          <c:showSerName val="0"/>
          <c:showPercent val="0"/>
          <c:showBubbleSize val="0"/>
        </c:dLbls>
        <c:marker val="1"/>
        <c:smooth val="0"/>
        <c:axId val="1828928000"/>
        <c:axId val="1969182976"/>
      </c:lineChart>
      <c:catAx>
        <c:axId val="182892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182976"/>
        <c:crosses val="autoZero"/>
        <c:auto val="1"/>
        <c:lblAlgn val="ctr"/>
        <c:lblOffset val="100"/>
        <c:noMultiLvlLbl val="0"/>
      </c:catAx>
      <c:valAx>
        <c:axId val="196918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89280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Train_median_RMSE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train_median_RMSE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LINEAR</c:v>
                </c:pt>
                <c:pt idx="1">
                  <c:v>DECISION  TREE</c:v>
                </c:pt>
                <c:pt idx="2">
                  <c:v>SVM</c:v>
                </c:pt>
                <c:pt idx="3">
                  <c:v>ADA BOOST</c:v>
                </c:pt>
                <c:pt idx="4">
                  <c:v>XG BOOST</c:v>
                </c:pt>
                <c:pt idx="5">
                  <c:v>RANDOM FOREST</c:v>
                </c:pt>
              </c:strCache>
            </c:strRef>
          </c:cat>
          <c:val>
            <c:numRef>
              <c:f>Sheet1!$B$2:$B$7</c:f>
              <c:numCache>
                <c:formatCode>General</c:formatCode>
                <c:ptCount val="6"/>
                <c:pt idx="0">
                  <c:v>0.32913540000000002</c:v>
                </c:pt>
                <c:pt idx="1">
                  <c:v>0.18856310000000001</c:v>
                </c:pt>
                <c:pt idx="2">
                  <c:v>6.0504401404365298E-2</c:v>
                </c:pt>
                <c:pt idx="3">
                  <c:v>4.3611372386407297E-3</c:v>
                </c:pt>
                <c:pt idx="4">
                  <c:v>8.9255306328936093E-2</c:v>
                </c:pt>
                <c:pt idx="5">
                  <c:v>2.6847059999999998E-3</c:v>
                </c:pt>
              </c:numCache>
            </c:numRef>
          </c:val>
          <c:smooth val="0"/>
          <c:extLst>
            <c:ext xmlns:c16="http://schemas.microsoft.com/office/drawing/2014/chart" uri="{C3380CC4-5D6E-409C-BE32-E72D297353CC}">
              <c16:uniqueId val="{00000000-CDEC-4C15-A015-C928FBCDA3FC}"/>
            </c:ext>
          </c:extLst>
        </c:ser>
        <c:dLbls>
          <c:showLegendKey val="0"/>
          <c:showVal val="0"/>
          <c:showCatName val="0"/>
          <c:showSerName val="0"/>
          <c:showPercent val="0"/>
          <c:showBubbleSize val="0"/>
        </c:dLbls>
        <c:marker val="1"/>
        <c:smooth val="0"/>
        <c:axId val="1818579520"/>
        <c:axId val="1969259008"/>
      </c:lineChart>
      <c:catAx>
        <c:axId val="181857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259008"/>
        <c:crosses val="autoZero"/>
        <c:auto val="1"/>
        <c:lblAlgn val="ctr"/>
        <c:lblOffset val="100"/>
        <c:noMultiLvlLbl val="0"/>
      </c:catAx>
      <c:valAx>
        <c:axId val="196925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579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Test_median_RMSE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test_median_RMSE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LINEAR</c:v>
                </c:pt>
                <c:pt idx="1">
                  <c:v>DECISION  TREE</c:v>
                </c:pt>
                <c:pt idx="2">
                  <c:v>SVM</c:v>
                </c:pt>
                <c:pt idx="3">
                  <c:v>ADA BOOST</c:v>
                </c:pt>
                <c:pt idx="4">
                  <c:v>XG BOOST</c:v>
                </c:pt>
                <c:pt idx="5">
                  <c:v>RANDOM FOREST</c:v>
                </c:pt>
              </c:strCache>
            </c:strRef>
          </c:cat>
          <c:val>
            <c:numRef>
              <c:f>Sheet1!$C$2:$C$7</c:f>
              <c:numCache>
                <c:formatCode>General</c:formatCode>
                <c:ptCount val="6"/>
                <c:pt idx="0">
                  <c:v>0.31865110000000002</c:v>
                </c:pt>
                <c:pt idx="1">
                  <c:v>0.18974740000000001</c:v>
                </c:pt>
                <c:pt idx="2">
                  <c:v>6.1053091663506399E-2</c:v>
                </c:pt>
                <c:pt idx="3">
                  <c:v>2.31324731117596E-3</c:v>
                </c:pt>
                <c:pt idx="4">
                  <c:v>9.1469081884005293E-2</c:v>
                </c:pt>
                <c:pt idx="5">
                  <c:v>5.354335E-3</c:v>
                </c:pt>
              </c:numCache>
            </c:numRef>
          </c:val>
          <c:smooth val="0"/>
          <c:extLst>
            <c:ext xmlns:c16="http://schemas.microsoft.com/office/drawing/2014/chart" uri="{C3380CC4-5D6E-409C-BE32-E72D297353CC}">
              <c16:uniqueId val="{00000000-D7B5-41EF-9FB1-EA009369244C}"/>
            </c:ext>
          </c:extLst>
        </c:ser>
        <c:dLbls>
          <c:showLegendKey val="0"/>
          <c:showVal val="0"/>
          <c:showCatName val="0"/>
          <c:showSerName val="0"/>
          <c:showPercent val="0"/>
          <c:showBubbleSize val="0"/>
        </c:dLbls>
        <c:marker val="1"/>
        <c:smooth val="0"/>
        <c:axId val="1916140304"/>
        <c:axId val="1761958880"/>
      </c:lineChart>
      <c:catAx>
        <c:axId val="191614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958880"/>
        <c:crosses val="autoZero"/>
        <c:auto val="1"/>
        <c:lblAlgn val="ctr"/>
        <c:lblOffset val="100"/>
        <c:noMultiLvlLbl val="0"/>
      </c:catAx>
      <c:valAx>
        <c:axId val="1761958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614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4B99D-5169-4FF3-836E-97028DD4B6B4}"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IN"/>
        </a:p>
      </dgm:t>
    </dgm:pt>
    <dgm:pt modelId="{8640E7D5-192B-41FB-A32F-D0BC51FCF41B}">
      <dgm:prSet phldrT="[Text]" custT="1"/>
      <dgm:spPr/>
      <dgm:t>
        <a:bodyPr/>
        <a:lstStyle/>
        <a:p>
          <a:pPr algn="ctr"/>
          <a:r>
            <a:rPr lang="en-IN" sz="3200" b="1" dirty="0">
              <a:latin typeface="Times New Roman" panose="02020603050405020304" pitchFamily="18" charset="0"/>
              <a:cs typeface="Times New Roman" panose="02020603050405020304" pitchFamily="18" charset="0"/>
            </a:rPr>
            <a:t>Objective</a:t>
          </a:r>
        </a:p>
      </dgm:t>
    </dgm:pt>
    <dgm:pt modelId="{1E112400-0015-4600-93C8-C6CCF9805B2B}" type="parTrans" cxnId="{15D68188-181A-4626-AD00-6133D3D5F260}">
      <dgm:prSet/>
      <dgm:spPr/>
      <dgm:t>
        <a:bodyPr/>
        <a:lstStyle/>
        <a:p>
          <a:endParaRPr lang="en-IN"/>
        </a:p>
      </dgm:t>
    </dgm:pt>
    <dgm:pt modelId="{D2C03FC1-F98C-4D20-89B2-132F669AA8BE}" type="sibTrans" cxnId="{15D68188-181A-4626-AD00-6133D3D5F260}">
      <dgm:prSet/>
      <dgm:spPr/>
      <dgm:t>
        <a:bodyPr/>
        <a:lstStyle/>
        <a:p>
          <a:endParaRPr lang="en-IN"/>
        </a:p>
      </dgm:t>
    </dgm:pt>
    <dgm:pt modelId="{CC62CCAA-6CDB-4FAC-9BA9-64B59BEB05AE}">
      <dgm:prSet phldrT="[Text]" custT="1"/>
      <dgm:spPr/>
      <dgm:t>
        <a:bodyPr/>
        <a:lstStyle/>
        <a:p>
          <a:pPr algn="ctr"/>
          <a:r>
            <a:rPr lang="en-IN" sz="3200" b="1" dirty="0">
              <a:latin typeface="Times New Roman" panose="02020603050405020304" pitchFamily="18" charset="0"/>
              <a:cs typeface="Times New Roman" panose="02020603050405020304" pitchFamily="18" charset="0"/>
            </a:rPr>
            <a:t>Hopmonk Storage and the Approach</a:t>
          </a:r>
        </a:p>
      </dgm:t>
    </dgm:pt>
    <dgm:pt modelId="{D97A8984-2D71-4E28-A500-6A2153E2F32F}" type="sibTrans" cxnId="{5128F26A-70FF-4744-A6E2-5C3EB1F3955F}">
      <dgm:prSet/>
      <dgm:spPr/>
      <dgm:t>
        <a:bodyPr/>
        <a:lstStyle/>
        <a:p>
          <a:endParaRPr lang="en-IN"/>
        </a:p>
      </dgm:t>
    </dgm:pt>
    <dgm:pt modelId="{DBE6D32B-3F25-43AD-973B-586F3B3BA2EC}" type="parTrans" cxnId="{5128F26A-70FF-4744-A6E2-5C3EB1F3955F}">
      <dgm:prSet/>
      <dgm:spPr/>
      <dgm:t>
        <a:bodyPr/>
        <a:lstStyle/>
        <a:p>
          <a:endParaRPr lang="en-IN"/>
        </a:p>
      </dgm:t>
    </dgm:pt>
    <dgm:pt modelId="{70A95180-2D21-4B1A-B81F-9ED1A0467D21}" type="pres">
      <dgm:prSet presAssocID="{2E94B99D-5169-4FF3-836E-97028DD4B6B4}" presName="linear" presStyleCnt="0">
        <dgm:presLayoutVars>
          <dgm:dir/>
          <dgm:animLvl val="lvl"/>
          <dgm:resizeHandles val="exact"/>
        </dgm:presLayoutVars>
      </dgm:prSet>
      <dgm:spPr/>
    </dgm:pt>
    <dgm:pt modelId="{7771679E-99B2-4CA8-9FB5-5278B3DF58A9}" type="pres">
      <dgm:prSet presAssocID="{8640E7D5-192B-41FB-A32F-D0BC51FCF41B}" presName="parentLin" presStyleCnt="0"/>
      <dgm:spPr/>
    </dgm:pt>
    <dgm:pt modelId="{C0B077FB-8A7E-4D1B-AB3C-01D88AD7F2C0}" type="pres">
      <dgm:prSet presAssocID="{8640E7D5-192B-41FB-A32F-D0BC51FCF41B}" presName="parentLeftMargin" presStyleLbl="node1" presStyleIdx="0" presStyleCnt="2"/>
      <dgm:spPr/>
    </dgm:pt>
    <dgm:pt modelId="{F2234EEE-B72B-4096-9A75-F2BD56012B37}" type="pres">
      <dgm:prSet presAssocID="{8640E7D5-192B-41FB-A32F-D0BC51FCF41B}" presName="parentText" presStyleLbl="node1" presStyleIdx="0" presStyleCnt="2" custScaleY="43153" custLinFactX="7143" custLinFactNeighborX="100000" custLinFactNeighborY="-32107">
        <dgm:presLayoutVars>
          <dgm:chMax val="0"/>
          <dgm:bulletEnabled val="1"/>
        </dgm:presLayoutVars>
      </dgm:prSet>
      <dgm:spPr/>
    </dgm:pt>
    <dgm:pt modelId="{28D22EAB-26DB-4F88-A3CB-E1437B6F56C9}" type="pres">
      <dgm:prSet presAssocID="{8640E7D5-192B-41FB-A32F-D0BC51FCF41B}" presName="negativeSpace" presStyleCnt="0"/>
      <dgm:spPr/>
    </dgm:pt>
    <dgm:pt modelId="{C6E489C6-2160-4E1D-8665-385B4F271ABE}" type="pres">
      <dgm:prSet presAssocID="{8640E7D5-192B-41FB-A32F-D0BC51FCF41B}" presName="childText" presStyleLbl="conFgAcc1" presStyleIdx="0" presStyleCnt="2" custScaleY="101758" custLinFactNeighborY="-22443">
        <dgm:presLayoutVars>
          <dgm:bulletEnabled val="1"/>
        </dgm:presLayoutVars>
      </dgm:prSet>
      <dgm:spPr/>
    </dgm:pt>
    <dgm:pt modelId="{474D2800-4956-4A81-8654-D0EB671AE743}" type="pres">
      <dgm:prSet presAssocID="{D2C03FC1-F98C-4D20-89B2-132F669AA8BE}" presName="spaceBetweenRectangles" presStyleCnt="0"/>
      <dgm:spPr/>
    </dgm:pt>
    <dgm:pt modelId="{E35C341C-3685-43B1-A386-1A20E52AF977}" type="pres">
      <dgm:prSet presAssocID="{CC62CCAA-6CDB-4FAC-9BA9-64B59BEB05AE}" presName="parentLin" presStyleCnt="0"/>
      <dgm:spPr/>
    </dgm:pt>
    <dgm:pt modelId="{CE4D204B-9726-4E96-91BD-283C63790B75}" type="pres">
      <dgm:prSet presAssocID="{CC62CCAA-6CDB-4FAC-9BA9-64B59BEB05AE}" presName="parentLeftMargin" presStyleLbl="node1" presStyleIdx="0" presStyleCnt="2"/>
      <dgm:spPr/>
    </dgm:pt>
    <dgm:pt modelId="{29E58B55-0381-42D8-B5DC-22AA006C0852}" type="pres">
      <dgm:prSet presAssocID="{CC62CCAA-6CDB-4FAC-9BA9-64B59BEB05AE}" presName="parentText" presStyleLbl="node1" presStyleIdx="1" presStyleCnt="2" custScaleY="42367" custLinFactX="7143" custLinFactNeighborX="100000" custLinFactNeighborY="10773">
        <dgm:presLayoutVars>
          <dgm:chMax val="0"/>
          <dgm:bulletEnabled val="1"/>
        </dgm:presLayoutVars>
      </dgm:prSet>
      <dgm:spPr/>
    </dgm:pt>
    <dgm:pt modelId="{D201C4D5-51D3-4DE5-B621-82D866BA5BA9}" type="pres">
      <dgm:prSet presAssocID="{CC62CCAA-6CDB-4FAC-9BA9-64B59BEB05AE}" presName="negativeSpace" presStyleCnt="0"/>
      <dgm:spPr/>
    </dgm:pt>
    <dgm:pt modelId="{A5D35637-5413-4ED1-87A1-FA0E13CCA6F5}" type="pres">
      <dgm:prSet presAssocID="{CC62CCAA-6CDB-4FAC-9BA9-64B59BEB05AE}" presName="childText" presStyleLbl="conFgAcc1" presStyleIdx="1" presStyleCnt="2" custScaleY="152497" custLinFactNeighborX="246" custLinFactNeighborY="77714">
        <dgm:presLayoutVars>
          <dgm:bulletEnabled val="1"/>
        </dgm:presLayoutVars>
      </dgm:prSet>
      <dgm:spPr/>
    </dgm:pt>
  </dgm:ptLst>
  <dgm:cxnLst>
    <dgm:cxn modelId="{F405965B-F6EE-42EC-A43B-5F1A830444DF}" type="presOf" srcId="{8640E7D5-192B-41FB-A32F-D0BC51FCF41B}" destId="{C0B077FB-8A7E-4D1B-AB3C-01D88AD7F2C0}" srcOrd="0" destOrd="0" presId="urn:microsoft.com/office/officeart/2005/8/layout/list1"/>
    <dgm:cxn modelId="{539E8B63-D284-4A7A-A698-57A199BCA16A}" type="presOf" srcId="{CC62CCAA-6CDB-4FAC-9BA9-64B59BEB05AE}" destId="{CE4D204B-9726-4E96-91BD-283C63790B75}" srcOrd="0" destOrd="0" presId="urn:microsoft.com/office/officeart/2005/8/layout/list1"/>
    <dgm:cxn modelId="{5128F26A-70FF-4744-A6E2-5C3EB1F3955F}" srcId="{2E94B99D-5169-4FF3-836E-97028DD4B6B4}" destId="{CC62CCAA-6CDB-4FAC-9BA9-64B59BEB05AE}" srcOrd="1" destOrd="0" parTransId="{DBE6D32B-3F25-43AD-973B-586F3B3BA2EC}" sibTransId="{D97A8984-2D71-4E28-A500-6A2153E2F32F}"/>
    <dgm:cxn modelId="{D3867F58-AE67-435C-9986-B12B4F06E8BC}" type="presOf" srcId="{CC62CCAA-6CDB-4FAC-9BA9-64B59BEB05AE}" destId="{29E58B55-0381-42D8-B5DC-22AA006C0852}" srcOrd="1" destOrd="0" presId="urn:microsoft.com/office/officeart/2005/8/layout/list1"/>
    <dgm:cxn modelId="{15D68188-181A-4626-AD00-6133D3D5F260}" srcId="{2E94B99D-5169-4FF3-836E-97028DD4B6B4}" destId="{8640E7D5-192B-41FB-A32F-D0BC51FCF41B}" srcOrd="0" destOrd="0" parTransId="{1E112400-0015-4600-93C8-C6CCF9805B2B}" sibTransId="{D2C03FC1-F98C-4D20-89B2-132F669AA8BE}"/>
    <dgm:cxn modelId="{EC50CE9F-9BEA-4F30-939A-62B2255995B2}" type="presOf" srcId="{2E94B99D-5169-4FF3-836E-97028DD4B6B4}" destId="{70A95180-2D21-4B1A-B81F-9ED1A0467D21}" srcOrd="0" destOrd="0" presId="urn:microsoft.com/office/officeart/2005/8/layout/list1"/>
    <dgm:cxn modelId="{D38CBDA8-D062-40F2-BB7F-8328892268E6}" type="presOf" srcId="{8640E7D5-192B-41FB-A32F-D0BC51FCF41B}" destId="{F2234EEE-B72B-4096-9A75-F2BD56012B37}" srcOrd="1" destOrd="0" presId="urn:microsoft.com/office/officeart/2005/8/layout/list1"/>
    <dgm:cxn modelId="{2859C310-FED9-4D62-ABCF-F715A3A1154F}" type="presParOf" srcId="{70A95180-2D21-4B1A-B81F-9ED1A0467D21}" destId="{7771679E-99B2-4CA8-9FB5-5278B3DF58A9}" srcOrd="0" destOrd="0" presId="urn:microsoft.com/office/officeart/2005/8/layout/list1"/>
    <dgm:cxn modelId="{920DD6C1-2251-4D05-9B9F-2F8AF08AC61D}" type="presParOf" srcId="{7771679E-99B2-4CA8-9FB5-5278B3DF58A9}" destId="{C0B077FB-8A7E-4D1B-AB3C-01D88AD7F2C0}" srcOrd="0" destOrd="0" presId="urn:microsoft.com/office/officeart/2005/8/layout/list1"/>
    <dgm:cxn modelId="{2E34709F-B2FD-450B-AAA2-1333D2DAC35F}" type="presParOf" srcId="{7771679E-99B2-4CA8-9FB5-5278B3DF58A9}" destId="{F2234EEE-B72B-4096-9A75-F2BD56012B37}" srcOrd="1" destOrd="0" presId="urn:microsoft.com/office/officeart/2005/8/layout/list1"/>
    <dgm:cxn modelId="{B03EE9B9-0C0A-40AF-A2F1-A722606C9D95}" type="presParOf" srcId="{70A95180-2D21-4B1A-B81F-9ED1A0467D21}" destId="{28D22EAB-26DB-4F88-A3CB-E1437B6F56C9}" srcOrd="1" destOrd="0" presId="urn:microsoft.com/office/officeart/2005/8/layout/list1"/>
    <dgm:cxn modelId="{530F2241-EBDC-4C42-BF2B-0AE0EA9F3FB8}" type="presParOf" srcId="{70A95180-2D21-4B1A-B81F-9ED1A0467D21}" destId="{C6E489C6-2160-4E1D-8665-385B4F271ABE}" srcOrd="2" destOrd="0" presId="urn:microsoft.com/office/officeart/2005/8/layout/list1"/>
    <dgm:cxn modelId="{7523F6CC-A8DD-4E1B-9DA8-E28919C617DC}" type="presParOf" srcId="{70A95180-2D21-4B1A-B81F-9ED1A0467D21}" destId="{474D2800-4956-4A81-8654-D0EB671AE743}" srcOrd="3" destOrd="0" presId="urn:microsoft.com/office/officeart/2005/8/layout/list1"/>
    <dgm:cxn modelId="{0A7F713C-8199-4A0E-9194-91B0EB398A08}" type="presParOf" srcId="{70A95180-2D21-4B1A-B81F-9ED1A0467D21}" destId="{E35C341C-3685-43B1-A386-1A20E52AF977}" srcOrd="4" destOrd="0" presId="urn:microsoft.com/office/officeart/2005/8/layout/list1"/>
    <dgm:cxn modelId="{E555A379-B165-4AD1-B2A9-79A53185CFD4}" type="presParOf" srcId="{E35C341C-3685-43B1-A386-1A20E52AF977}" destId="{CE4D204B-9726-4E96-91BD-283C63790B75}" srcOrd="0" destOrd="0" presId="urn:microsoft.com/office/officeart/2005/8/layout/list1"/>
    <dgm:cxn modelId="{F58753A9-87C8-4086-9325-B91418BF1040}" type="presParOf" srcId="{E35C341C-3685-43B1-A386-1A20E52AF977}" destId="{29E58B55-0381-42D8-B5DC-22AA006C0852}" srcOrd="1" destOrd="0" presId="urn:microsoft.com/office/officeart/2005/8/layout/list1"/>
    <dgm:cxn modelId="{F6C98373-BF2F-4A2D-8006-79B07D0D8414}" type="presParOf" srcId="{70A95180-2D21-4B1A-B81F-9ED1A0467D21}" destId="{D201C4D5-51D3-4DE5-B621-82D866BA5BA9}" srcOrd="5" destOrd="0" presId="urn:microsoft.com/office/officeart/2005/8/layout/list1"/>
    <dgm:cxn modelId="{E47C7BB8-3127-4E32-8198-EB3C8E200F2E}" type="presParOf" srcId="{70A95180-2D21-4B1A-B81F-9ED1A0467D21}" destId="{A5D35637-5413-4ED1-87A1-FA0E13CCA6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Feature Engineering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custLinFactNeighborX="-929" custLinFactNeighborY="-4464">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89C6-2160-4E1D-8665-385B4F271ABE}">
      <dsp:nvSpPr>
        <dsp:cNvPr id="0" name=""/>
        <dsp:cNvSpPr/>
      </dsp:nvSpPr>
      <dsp:spPr>
        <a:xfrm>
          <a:off x="0" y="669721"/>
          <a:ext cx="11437034" cy="1666796"/>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234EEE-B72B-4096-9A75-F2BD56012B37}">
      <dsp:nvSpPr>
        <dsp:cNvPr id="0" name=""/>
        <dsp:cNvSpPr/>
      </dsp:nvSpPr>
      <dsp:spPr>
        <a:xfrm>
          <a:off x="1715566" y="263807"/>
          <a:ext cx="8005923" cy="828019"/>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Objective</a:t>
          </a:r>
        </a:p>
      </dsp:txBody>
      <dsp:txXfrm>
        <a:off x="1755987" y="304228"/>
        <a:ext cx="7925081" cy="747177"/>
      </dsp:txXfrm>
    </dsp:sp>
    <dsp:sp modelId="{A5D35637-5413-4ED1-87A1-FA0E13CCA6F5}">
      <dsp:nvSpPr>
        <dsp:cNvPr id="0" name=""/>
        <dsp:cNvSpPr/>
      </dsp:nvSpPr>
      <dsp:spPr>
        <a:xfrm>
          <a:off x="0" y="3365418"/>
          <a:ext cx="11437034" cy="249790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9E58B55-0381-42D8-B5DC-22AA006C0852}">
      <dsp:nvSpPr>
        <dsp:cNvPr id="0" name=""/>
        <dsp:cNvSpPr/>
      </dsp:nvSpPr>
      <dsp:spPr>
        <a:xfrm>
          <a:off x="1715566" y="2973004"/>
          <a:ext cx="8005923" cy="812937"/>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Hopmonk Storage and the Approach</a:t>
          </a:r>
        </a:p>
      </dsp:txBody>
      <dsp:txXfrm>
        <a:off x="1755250" y="3012688"/>
        <a:ext cx="7926555" cy="733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1811"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Data Pre-Processing</a:t>
          </a:r>
        </a:p>
      </dsp:txBody>
      <dsp:txXfrm>
        <a:off x="395706" y="0"/>
        <a:ext cx="2917770" cy="787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0"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Feature Engineering</a:t>
          </a:r>
        </a:p>
      </dsp:txBody>
      <dsp:txXfrm>
        <a:off x="393895" y="0"/>
        <a:ext cx="2917770" cy="7877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26-06-2018</a:t>
            </a:fld>
            <a:endParaRPr lang="en-IN"/>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26-06-2018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25B73B-6A74-4587-978F-6F4793922716}"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F88B8-545B-4379-9A8D-225A65E4E57A}"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481E9-5D6C-41B9-ABCA-D03E9F756B5C}"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730988E-C57F-4DC8-A057-EB98D8382DC5}" type="datetime1">
              <a:rPr lang="en-US" smtClean="0"/>
              <a:t>6/26/2018</a:t>
            </a:fld>
            <a:endParaRPr lang="en-US" dirty="0"/>
          </a:p>
        </p:txBody>
      </p:sp>
      <p:sp>
        <p:nvSpPr>
          <p:cNvPr id="4"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B607A-F3AB-4F39-828B-CB1DF4973497}"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225DFE0-F4D0-439A-98AE-AD7414E53FFC}" type="datetime1">
              <a:rPr lang="en-US" smtClean="0"/>
              <a:t>6/26/2018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By Abhilash Reddy Yerasi INSOFE</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C49394-4695-49CD-BD3C-9C0E56A36D7C}" type="datetime1">
              <a:rPr lang="en-US" smtClean="0"/>
              <a:t>6/26/2018</a:t>
            </a:fld>
            <a:endParaRPr lang="en-US" dirty="0"/>
          </a:p>
        </p:txBody>
      </p:sp>
      <p:sp>
        <p:nvSpPr>
          <p:cNvPr id="6" name="Footer Placeholder 5"/>
          <p:cNvSpPr>
            <a:spLocks noGrp="1"/>
          </p:cNvSpPr>
          <p:nvPr>
            <p:ph type="ftr" sz="quarter" idx="11"/>
          </p:nvPr>
        </p:nvSpPr>
        <p:spPr/>
        <p:txBody>
          <a:bodyPr/>
          <a:lstStyle/>
          <a:p>
            <a:r>
              <a:rPr lang="en-US"/>
              <a:t>Made By Abhilash Reddy Yerasi INSOFE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BE4AD-95C4-4840-B32B-E8AC6D0038DA}" type="datetime1">
              <a:rPr lang="en-US" smtClean="0"/>
              <a:t>6/26/2018</a:t>
            </a:fld>
            <a:endParaRPr lang="en-US" dirty="0"/>
          </a:p>
        </p:txBody>
      </p:sp>
      <p:sp>
        <p:nvSpPr>
          <p:cNvPr id="8" name="Footer Placeholder 7"/>
          <p:cNvSpPr>
            <a:spLocks noGrp="1"/>
          </p:cNvSpPr>
          <p:nvPr>
            <p:ph type="ftr" sz="quarter" idx="11"/>
          </p:nvPr>
        </p:nvSpPr>
        <p:spPr/>
        <p:txBody>
          <a:bodyPr/>
          <a:lstStyle/>
          <a:p>
            <a:r>
              <a:rPr lang="en-US"/>
              <a:t>Made By Abhilash Reddy Yerasi INSOFE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7039D-D4C4-469D-92F2-6402D90E7889}" type="datetime1">
              <a:rPr lang="en-US" smtClean="0"/>
              <a:t>6/26/2018</a:t>
            </a:fld>
            <a:endParaRPr lang="en-US" dirty="0"/>
          </a:p>
        </p:txBody>
      </p:sp>
      <p:sp>
        <p:nvSpPr>
          <p:cNvPr id="4" name="Footer Placeholder 3"/>
          <p:cNvSpPr>
            <a:spLocks noGrp="1"/>
          </p:cNvSpPr>
          <p:nvPr>
            <p:ph type="ftr" sz="quarter" idx="11"/>
          </p:nvPr>
        </p:nvSpPr>
        <p:spPr/>
        <p:txBody>
          <a:bodyPr/>
          <a:lstStyle/>
          <a:p>
            <a:r>
              <a:rPr lang="en-US"/>
              <a:t>Made By Abhilash Reddy Yerasi INSOFE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98A33-E722-4B6F-AE89-B868CB601019}" type="datetime1">
              <a:rPr lang="en-US" smtClean="0"/>
              <a:t>6/26/2018</a:t>
            </a:fld>
            <a:endParaRPr lang="en-US" dirty="0"/>
          </a:p>
        </p:txBody>
      </p:sp>
      <p:sp>
        <p:nvSpPr>
          <p:cNvPr id="3" name="Footer Placeholder 2"/>
          <p:cNvSpPr>
            <a:spLocks noGrp="1"/>
          </p:cNvSpPr>
          <p:nvPr>
            <p:ph type="ftr" sz="quarter" idx="11"/>
          </p:nvPr>
        </p:nvSpPr>
        <p:spPr/>
        <p:txBody>
          <a:bodyPr/>
          <a:lstStyle/>
          <a:p>
            <a:r>
              <a:rPr lang="en-US"/>
              <a:t>Made By Abhilash Reddy Yerasi INSOFE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4DBEE1-8ABB-410F-95AB-36D8B0017E6B}" type="datetime1">
              <a:rPr lang="en-US" smtClean="0"/>
              <a:t>6/26/2018</a:t>
            </a:fld>
            <a:endParaRPr lang="en-US" dirty="0"/>
          </a:p>
        </p:txBody>
      </p:sp>
      <p:sp>
        <p:nvSpPr>
          <p:cNvPr id="6" name="Footer Placeholder 5"/>
          <p:cNvSpPr>
            <a:spLocks noGrp="1"/>
          </p:cNvSpPr>
          <p:nvPr>
            <p:ph type="ftr" sz="quarter" idx="11"/>
          </p:nvPr>
        </p:nvSpPr>
        <p:spPr/>
        <p:txBody>
          <a:bodyPr/>
          <a:lstStyle/>
          <a:p>
            <a:r>
              <a:rPr lang="en-US"/>
              <a:t>Made By Abhilash Reddy Yerasi INSOFE</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6F9042-86B0-4A0B-8747-780C1CB200A3}" type="datetime1">
              <a:rPr lang="en-US" smtClean="0"/>
              <a:t>6/26/2018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0457EE4-0EBE-4FD8-9D2B-59AD2EA23AD6}" type="datetime1">
              <a:rPr lang="en-US" smtClean="0"/>
              <a:t>6/26/2018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By Abhilash Reddy Yerasi INSOFE</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2.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1751012" y="1300785"/>
            <a:ext cx="8689976" cy="2128215"/>
          </a:xfrm>
        </p:spPr>
        <p:txBody>
          <a:bodyPr/>
          <a:lstStyle/>
          <a:p>
            <a:pPr algn="ctr"/>
            <a:br>
              <a:rPr lang="en-US" sz="4400" b="1" dirty="0"/>
            </a:br>
            <a:r>
              <a:rPr lang="en-US" sz="4400" b="1" dirty="0"/>
              <a:t>Customer Life Time Value</a:t>
            </a:r>
            <a:r>
              <a:rPr lang="en-US" sz="4400" dirty="0"/>
              <a:t> </a:t>
            </a:r>
            <a:r>
              <a:rPr lang="en-US" sz="4400" b="1" dirty="0"/>
              <a:t>(CLV) Analysis</a:t>
            </a:r>
            <a:br>
              <a:rPr lang="en-US" sz="4400" b="1" dirty="0"/>
            </a:br>
            <a:endParaRPr lang="en-US" sz="4400" dirty="0"/>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1751012" y="3193073"/>
            <a:ext cx="8689976" cy="802152"/>
          </a:xfrm>
        </p:spPr>
        <p:txBody>
          <a:bodyPr/>
          <a:lstStyle/>
          <a:p>
            <a:pPr algn="ctr"/>
            <a:r>
              <a:rPr lang="en-US" b="1" dirty="0"/>
              <a:t>HOPMONK Gaming Company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p:txBody>
          <a:bodyPr/>
          <a:lstStyle/>
          <a:p>
            <a:r>
              <a:rPr lang="en-US" dirty="0"/>
              <a:t>Made By Abhilash Reddy </a:t>
            </a:r>
            <a:r>
              <a:rPr lang="en-US" dirty="0" err="1"/>
              <a:t>Yerasi</a:t>
            </a:r>
            <a:r>
              <a:rPr lang="en-US" dirty="0"/>
              <a:t> INSOFE</a:t>
            </a:r>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fld id="{9C29F300-39B8-42AE-B912-19ADC67187BB}" type="datetime1">
              <a:rPr lang="en-US" smtClean="0"/>
              <a:t>6/26/2018</a:t>
            </a:fld>
            <a:endParaRPr lang="en-US" dirty="0"/>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10478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47394" y="149753"/>
            <a:ext cx="12097211" cy="576263"/>
          </a:xfrm>
        </p:spPr>
        <p:txBody>
          <a:bodyPr>
            <a:noAutofit/>
          </a:bodyPr>
          <a:lstStyle/>
          <a:p>
            <a:pPr algn="ctr"/>
            <a:r>
              <a:rPr lang="en-US" sz="5400" dirty="0"/>
              <a:t>Random Forest</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By Abhilash Reddy Yerasi INSOFE</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00525DE8-5929-4D60-9958-85F951E1A8A2}" type="datetime1">
              <a:rPr lang="en-US" smtClean="0"/>
              <a:t>6/26/2018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8" name="Chart 7">
            <a:extLst>
              <a:ext uri="{FF2B5EF4-FFF2-40B4-BE49-F238E27FC236}">
                <a16:creationId xmlns:a16="http://schemas.microsoft.com/office/drawing/2014/main" id="{ED9338B9-F69B-4D48-A813-704DE630E027}"/>
              </a:ext>
            </a:extLst>
          </p:cNvPr>
          <p:cNvGraphicFramePr>
            <a:graphicFrameLocks/>
          </p:cNvGraphicFramePr>
          <p:nvPr>
            <p:extLst>
              <p:ext uri="{D42A27DB-BD31-4B8C-83A1-F6EECF244321}">
                <p14:modId xmlns:p14="http://schemas.microsoft.com/office/powerpoint/2010/main" val="1417848147"/>
              </p:ext>
            </p:extLst>
          </p:nvPr>
        </p:nvGraphicFramePr>
        <p:xfrm>
          <a:off x="217580" y="1047259"/>
          <a:ext cx="5878420" cy="49042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A1B4C042-C4A7-4D9B-9BBA-E775E1C5FD95}"/>
              </a:ext>
            </a:extLst>
          </p:cNvPr>
          <p:cNvGraphicFramePr>
            <a:graphicFrameLocks/>
          </p:cNvGraphicFramePr>
          <p:nvPr>
            <p:extLst>
              <p:ext uri="{D42A27DB-BD31-4B8C-83A1-F6EECF244321}">
                <p14:modId xmlns:p14="http://schemas.microsoft.com/office/powerpoint/2010/main" val="544414189"/>
              </p:ext>
            </p:extLst>
          </p:nvPr>
        </p:nvGraphicFramePr>
        <p:xfrm>
          <a:off x="6274191" y="1047259"/>
          <a:ext cx="5677017" cy="48049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305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EEE1-95F3-4200-BDDB-250AC5769FA0}"/>
              </a:ext>
            </a:extLst>
          </p:cNvPr>
          <p:cNvSpPr>
            <a:spLocks noGrp="1"/>
          </p:cNvSpPr>
          <p:nvPr>
            <p:ph type="title"/>
          </p:nvPr>
        </p:nvSpPr>
        <p:spPr>
          <a:xfrm>
            <a:off x="0" y="9076"/>
            <a:ext cx="12192000" cy="919392"/>
          </a:xfrm>
        </p:spPr>
        <p:txBody>
          <a:bodyPr/>
          <a:lstStyle/>
          <a:p>
            <a:pPr algn="ctr"/>
            <a:r>
              <a:rPr lang="en-IN" dirty="0"/>
              <a:t>SVM</a:t>
            </a:r>
          </a:p>
        </p:txBody>
      </p:sp>
      <p:sp>
        <p:nvSpPr>
          <p:cNvPr id="3" name="Date Placeholder 2">
            <a:extLst>
              <a:ext uri="{FF2B5EF4-FFF2-40B4-BE49-F238E27FC236}">
                <a16:creationId xmlns:a16="http://schemas.microsoft.com/office/drawing/2014/main" id="{8E6D1B32-62DE-40F2-A797-8EA79DB162B5}"/>
              </a:ext>
            </a:extLst>
          </p:cNvPr>
          <p:cNvSpPr>
            <a:spLocks noGrp="1"/>
          </p:cNvSpPr>
          <p:nvPr>
            <p:ph type="dt" sz="half" idx="10"/>
          </p:nvPr>
        </p:nvSpPr>
        <p:spPr/>
        <p:txBody>
          <a:bodyPr/>
          <a:lstStyle/>
          <a:p>
            <a:fld id="{1299464B-13EB-478D-AA50-DC6D1535BFA1}" type="datetime1">
              <a:rPr lang="en-US" smtClean="0"/>
              <a:t>6/26/2018</a:t>
            </a:fld>
            <a:endParaRPr lang="en-US" dirty="0"/>
          </a:p>
        </p:txBody>
      </p:sp>
      <p:sp>
        <p:nvSpPr>
          <p:cNvPr id="4" name="Footer Placeholder 3">
            <a:extLst>
              <a:ext uri="{FF2B5EF4-FFF2-40B4-BE49-F238E27FC236}">
                <a16:creationId xmlns:a16="http://schemas.microsoft.com/office/drawing/2014/main" id="{0B0D3EF0-2F1A-42AC-81A8-5472CE6553F6}"/>
              </a:ext>
            </a:extLst>
          </p:cNvPr>
          <p:cNvSpPr>
            <a:spLocks noGrp="1"/>
          </p:cNvSpPr>
          <p:nvPr>
            <p:ph type="ftr" sz="quarter" idx="11"/>
          </p:nvPr>
        </p:nvSpPr>
        <p:spPr/>
        <p:txBody>
          <a:bodyPr/>
          <a:lstStyle/>
          <a:p>
            <a:r>
              <a:rPr lang="en-US"/>
              <a:t>Made By Abhilash Reddy Yerasi INSOFE</a:t>
            </a:r>
            <a:endParaRPr lang="en-US" dirty="0"/>
          </a:p>
        </p:txBody>
      </p:sp>
      <p:sp>
        <p:nvSpPr>
          <p:cNvPr id="5" name="Slide Number Placeholder 4">
            <a:extLst>
              <a:ext uri="{FF2B5EF4-FFF2-40B4-BE49-F238E27FC236}">
                <a16:creationId xmlns:a16="http://schemas.microsoft.com/office/drawing/2014/main" id="{19348132-812C-4F1E-B3EA-6A555718D136}"/>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6" name="Chart 5">
            <a:extLst>
              <a:ext uri="{FF2B5EF4-FFF2-40B4-BE49-F238E27FC236}">
                <a16:creationId xmlns:a16="http://schemas.microsoft.com/office/drawing/2014/main" id="{E987BBCF-73EA-4D84-8A15-77DC4900525F}"/>
              </a:ext>
            </a:extLst>
          </p:cNvPr>
          <p:cNvGraphicFramePr>
            <a:graphicFrameLocks/>
          </p:cNvGraphicFramePr>
          <p:nvPr>
            <p:extLst>
              <p:ext uri="{D42A27DB-BD31-4B8C-83A1-F6EECF244321}">
                <p14:modId xmlns:p14="http://schemas.microsoft.com/office/powerpoint/2010/main" val="4112176977"/>
              </p:ext>
            </p:extLst>
          </p:nvPr>
        </p:nvGraphicFramePr>
        <p:xfrm>
          <a:off x="286044" y="1251321"/>
          <a:ext cx="6327648" cy="469860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0137DCCB-8F01-4A9A-BC9B-40A888B3A31A}"/>
              </a:ext>
            </a:extLst>
          </p:cNvPr>
          <p:cNvSpPr/>
          <p:nvPr/>
        </p:nvSpPr>
        <p:spPr>
          <a:xfrm>
            <a:off x="7717770" y="1443841"/>
            <a:ext cx="3913398" cy="4247317"/>
          </a:xfrm>
          <a:prstGeom prst="rect">
            <a:avLst/>
          </a:prstGeom>
        </p:spPr>
        <p:txBody>
          <a:bodyPr wrap="square">
            <a:spAutoFit/>
          </a:bodyPr>
          <a:lstStyle/>
          <a:p>
            <a:r>
              <a:rPr lang="en-IN" b="1" dirty="0"/>
              <a:t>SVM Regression:</a:t>
            </a:r>
          </a:p>
          <a:p>
            <a:endParaRPr lang="en-IN" dirty="0"/>
          </a:p>
          <a:p>
            <a:pPr marL="285750" indent="-285750">
              <a:buFont typeface="Arial" panose="020B0604020202020204" pitchFamily="34" charset="0"/>
              <a:buChar char="•"/>
            </a:pPr>
            <a:r>
              <a:rPr lang="en-IN" dirty="0"/>
              <a:t>The values are separable well in the linear kernel and even the rmse of train and test is stable.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Tuning Parameter were not taken in account at the cost of time to tune in spite of errors being stable over train and test.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But, in radial in hyperplane its not generalising well as  the data might be linearly separable in linear SVM</a:t>
            </a:r>
          </a:p>
        </p:txBody>
      </p:sp>
    </p:spTree>
    <p:extLst>
      <p:ext uri="{BB962C8B-B14F-4D97-AF65-F5344CB8AC3E}">
        <p14:creationId xmlns:p14="http://schemas.microsoft.com/office/powerpoint/2010/main" val="139457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C2F7F2BB-9A23-4E35-AD87-BC8B560CA1F7}"/>
              </a:ext>
            </a:extLst>
          </p:cNvPr>
          <p:cNvSpPr>
            <a:spLocks noGrp="1"/>
          </p:cNvSpPr>
          <p:nvPr>
            <p:ph type="dt" sz="half" idx="10"/>
          </p:nvPr>
        </p:nvSpPr>
        <p:spPr/>
        <p:txBody>
          <a:bodyPr/>
          <a:lstStyle/>
          <a:p>
            <a:fld id="{58170039-7A79-4389-8411-584117EA5804}" type="datetime1">
              <a:rPr lang="en-US" smtClean="0"/>
              <a:t>6/26/2018</a:t>
            </a:fld>
            <a:endParaRPr lang="en-US" dirty="0"/>
          </a:p>
        </p:txBody>
      </p:sp>
      <p:sp>
        <p:nvSpPr>
          <p:cNvPr id="10" name="Footer Placeholder 9">
            <a:extLst>
              <a:ext uri="{FF2B5EF4-FFF2-40B4-BE49-F238E27FC236}">
                <a16:creationId xmlns:a16="http://schemas.microsoft.com/office/drawing/2014/main" id="{773EAA25-1819-4E26-9540-E72B8292E2BF}"/>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D0EB0872-706D-4D0A-B8BF-61F4982B118C}"/>
              </a:ext>
            </a:extLst>
          </p:cNvPr>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12" name="Chart 11">
            <a:extLst>
              <a:ext uri="{FF2B5EF4-FFF2-40B4-BE49-F238E27FC236}">
                <a16:creationId xmlns:a16="http://schemas.microsoft.com/office/drawing/2014/main" id="{DAADE6BB-9D89-4917-A9FA-AB45D2CCD650}"/>
              </a:ext>
            </a:extLst>
          </p:cNvPr>
          <p:cNvGraphicFramePr>
            <a:graphicFrameLocks/>
          </p:cNvGraphicFramePr>
          <p:nvPr>
            <p:extLst>
              <p:ext uri="{D42A27DB-BD31-4B8C-83A1-F6EECF244321}">
                <p14:modId xmlns:p14="http://schemas.microsoft.com/office/powerpoint/2010/main" val="3367850248"/>
              </p:ext>
            </p:extLst>
          </p:nvPr>
        </p:nvGraphicFramePr>
        <p:xfrm>
          <a:off x="562708" y="1139483"/>
          <a:ext cx="5922498" cy="4754880"/>
        </p:xfrm>
        <a:graphic>
          <a:graphicData uri="http://schemas.openxmlformats.org/drawingml/2006/chart">
            <c:chart xmlns:c="http://schemas.openxmlformats.org/drawingml/2006/chart" xmlns:r="http://schemas.openxmlformats.org/officeDocument/2006/relationships" r:id="rId2"/>
          </a:graphicData>
        </a:graphic>
      </p:graphicFrame>
      <p:sp>
        <p:nvSpPr>
          <p:cNvPr id="13" name="Rectangle 12">
            <a:extLst>
              <a:ext uri="{FF2B5EF4-FFF2-40B4-BE49-F238E27FC236}">
                <a16:creationId xmlns:a16="http://schemas.microsoft.com/office/drawing/2014/main" id="{16B83DAE-A95B-47FB-A988-A602D58155CF}"/>
              </a:ext>
            </a:extLst>
          </p:cNvPr>
          <p:cNvSpPr/>
          <p:nvPr/>
        </p:nvSpPr>
        <p:spPr>
          <a:xfrm>
            <a:off x="0" y="35425"/>
            <a:ext cx="12192000" cy="923330"/>
          </a:xfrm>
          <a:prstGeom prst="rect">
            <a:avLst/>
          </a:prstGeom>
        </p:spPr>
        <p:txBody>
          <a:bodyPr wrap="square">
            <a:spAutoFit/>
          </a:bodyPr>
          <a:lstStyle/>
          <a:p>
            <a:pPr algn="ctr"/>
            <a:r>
              <a:rPr lang="en-IN" sz="5400" dirty="0">
                <a:latin typeface="+mj-lt"/>
              </a:rPr>
              <a:t>ADA AND XG BOOST</a:t>
            </a:r>
          </a:p>
        </p:txBody>
      </p:sp>
      <p:sp>
        <p:nvSpPr>
          <p:cNvPr id="16" name="TextBox 15">
            <a:extLst>
              <a:ext uri="{FF2B5EF4-FFF2-40B4-BE49-F238E27FC236}">
                <a16:creationId xmlns:a16="http://schemas.microsoft.com/office/drawing/2014/main" id="{BFC69750-EF2D-4EC1-8946-0E53F8B9A706}"/>
              </a:ext>
            </a:extLst>
          </p:cNvPr>
          <p:cNvSpPr txBox="1"/>
          <p:nvPr/>
        </p:nvSpPr>
        <p:spPr>
          <a:xfrm>
            <a:off x="7033846" y="958755"/>
            <a:ext cx="4445391" cy="3970318"/>
          </a:xfrm>
          <a:prstGeom prst="rect">
            <a:avLst/>
          </a:prstGeom>
          <a:noFill/>
        </p:spPr>
        <p:txBody>
          <a:bodyPr wrap="square" rtlCol="0">
            <a:spAutoFit/>
          </a:bodyPr>
          <a:lstStyle/>
          <a:p>
            <a:r>
              <a:rPr lang="en-IN" b="1" dirty="0"/>
              <a:t>ADA and XG Boost:</a:t>
            </a:r>
          </a:p>
          <a:p>
            <a:endParaRPr lang="en-IN" dirty="0"/>
          </a:p>
          <a:p>
            <a:pPr marL="285750" indent="-285750">
              <a:buFont typeface="Arial" panose="020B0604020202020204" pitchFamily="34" charset="0"/>
              <a:buChar char="•"/>
            </a:pPr>
            <a:r>
              <a:rPr lang="en-IN" dirty="0"/>
              <a:t>As ADA Boost take the class vectors did the range normalisation and predicted the probabilities.</a:t>
            </a:r>
          </a:p>
          <a:p>
            <a:pPr marL="285750" indent="-285750">
              <a:buFont typeface="Arial" panose="020B0604020202020204" pitchFamily="34" charset="0"/>
              <a:buChar char="•"/>
            </a:pPr>
            <a:r>
              <a:rPr lang="en-IN" dirty="0"/>
              <a:t>Then did denormalization of the probabilities and got the train and test error nearly about zero.</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XG Boost errors mape is generalised on train and test but the error deviation is high on both train and test due to which rmse is high when compared to other models.</a:t>
            </a:r>
          </a:p>
        </p:txBody>
      </p:sp>
    </p:spTree>
    <p:extLst>
      <p:ext uri="{BB962C8B-B14F-4D97-AF65-F5344CB8AC3E}">
        <p14:creationId xmlns:p14="http://schemas.microsoft.com/office/powerpoint/2010/main" val="160879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p:txBody>
          <a:bodyPr/>
          <a:lstStyle/>
          <a:p>
            <a:fld id="{86196D85-8DFF-4A4E-B637-1DCB60BA163D}" type="datetime1">
              <a:rPr lang="en-US" smtClean="0"/>
              <a:t>6/26/2018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0" y="215886"/>
            <a:ext cx="12192000" cy="923330"/>
          </a:xfrm>
          <a:prstGeom prst="rect">
            <a:avLst/>
          </a:prstGeom>
        </p:spPr>
        <p:txBody>
          <a:bodyPr wrap="square">
            <a:spAutoFit/>
          </a:bodyPr>
          <a:lstStyle/>
          <a:p>
            <a:pPr algn="ctr"/>
            <a:r>
              <a:rPr lang="en-IN" sz="5400" dirty="0">
                <a:latin typeface="+mj-lt"/>
              </a:rPr>
              <a:t>Error Metric Evaluation Based on Median RMSE</a:t>
            </a:r>
          </a:p>
        </p:txBody>
      </p:sp>
      <p:sp>
        <p:nvSpPr>
          <p:cNvPr id="3" name="TextBox 2">
            <a:extLst>
              <a:ext uri="{FF2B5EF4-FFF2-40B4-BE49-F238E27FC236}">
                <a16:creationId xmlns:a16="http://schemas.microsoft.com/office/drawing/2014/main" id="{33A21AA3-C692-4EF6-9220-4D98E0CA5903}"/>
              </a:ext>
            </a:extLst>
          </p:cNvPr>
          <p:cNvSpPr txBox="1"/>
          <p:nvPr/>
        </p:nvSpPr>
        <p:spPr>
          <a:xfrm>
            <a:off x="3120565" y="6053134"/>
            <a:ext cx="6841823" cy="584775"/>
          </a:xfrm>
          <a:prstGeom prst="rect">
            <a:avLst/>
          </a:prstGeom>
          <a:noFill/>
        </p:spPr>
        <p:txBody>
          <a:bodyPr wrap="square" rtlCol="0">
            <a:spAutoFit/>
          </a:bodyPr>
          <a:lstStyle/>
          <a:p>
            <a:pPr algn="ctr"/>
            <a:r>
              <a:rPr lang="en-IN" sz="3200" b="1" dirty="0"/>
              <a:t>Final Model :SVM Model </a:t>
            </a:r>
          </a:p>
        </p:txBody>
      </p:sp>
      <p:graphicFrame>
        <p:nvGraphicFramePr>
          <p:cNvPr id="13" name="Chart 12">
            <a:extLst>
              <a:ext uri="{FF2B5EF4-FFF2-40B4-BE49-F238E27FC236}">
                <a16:creationId xmlns:a16="http://schemas.microsoft.com/office/drawing/2014/main" id="{FC441F65-42A8-4850-9E62-A800B8E21A6D}"/>
              </a:ext>
            </a:extLst>
          </p:cNvPr>
          <p:cNvGraphicFramePr>
            <a:graphicFrameLocks/>
          </p:cNvGraphicFramePr>
          <p:nvPr>
            <p:extLst>
              <p:ext uri="{D42A27DB-BD31-4B8C-83A1-F6EECF244321}">
                <p14:modId xmlns:p14="http://schemas.microsoft.com/office/powerpoint/2010/main" val="3791211307"/>
              </p:ext>
            </p:extLst>
          </p:nvPr>
        </p:nvGraphicFramePr>
        <p:xfrm>
          <a:off x="5570806" y="1249041"/>
          <a:ext cx="6380401" cy="44498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B3415701-49DA-4E0F-83D2-D5042368DD42}"/>
              </a:ext>
            </a:extLst>
          </p:cNvPr>
          <p:cNvGraphicFramePr>
            <a:graphicFrameLocks/>
          </p:cNvGraphicFramePr>
          <p:nvPr>
            <p:extLst>
              <p:ext uri="{D42A27DB-BD31-4B8C-83A1-F6EECF244321}">
                <p14:modId xmlns:p14="http://schemas.microsoft.com/office/powerpoint/2010/main" val="4278348624"/>
              </p:ext>
            </p:extLst>
          </p:nvPr>
        </p:nvGraphicFramePr>
        <p:xfrm>
          <a:off x="240793" y="1220582"/>
          <a:ext cx="4981543" cy="21713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7DEDAD4F-9845-4E87-8D9C-3034AF6CB46B}"/>
              </a:ext>
            </a:extLst>
          </p:cNvPr>
          <p:cNvGraphicFramePr>
            <a:graphicFrameLocks/>
          </p:cNvGraphicFramePr>
          <p:nvPr>
            <p:extLst>
              <p:ext uri="{D42A27DB-BD31-4B8C-83A1-F6EECF244321}">
                <p14:modId xmlns:p14="http://schemas.microsoft.com/office/powerpoint/2010/main" val="2102579055"/>
              </p:ext>
            </p:extLst>
          </p:nvPr>
        </p:nvGraphicFramePr>
        <p:xfrm>
          <a:off x="240793" y="3367969"/>
          <a:ext cx="4981544" cy="22897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F4C-D27D-4A60-B551-F53877D50143}"/>
              </a:ext>
            </a:extLst>
          </p:cNvPr>
          <p:cNvSpPr>
            <a:spLocks noGrp="1"/>
          </p:cNvSpPr>
          <p:nvPr>
            <p:ph type="title"/>
          </p:nvPr>
        </p:nvSpPr>
        <p:spPr>
          <a:xfrm>
            <a:off x="1066800" y="2243093"/>
            <a:ext cx="10058400" cy="1609344"/>
          </a:xfrm>
        </p:spPr>
        <p:txBody>
          <a:bodyPr>
            <a:normAutofit/>
          </a:bodyPr>
          <a:lstStyle/>
          <a:p>
            <a:pPr algn="ctr"/>
            <a:r>
              <a:rPr lang="en-IN" sz="6000" dirty="0"/>
              <a:t>Summary and Data Insights</a:t>
            </a:r>
          </a:p>
        </p:txBody>
      </p:sp>
      <p:sp>
        <p:nvSpPr>
          <p:cNvPr id="9" name="Date Placeholder 8">
            <a:extLst>
              <a:ext uri="{FF2B5EF4-FFF2-40B4-BE49-F238E27FC236}">
                <a16:creationId xmlns:a16="http://schemas.microsoft.com/office/drawing/2014/main" id="{16395CF6-C448-42C6-A9E7-44E8F39D4E23}"/>
              </a:ext>
            </a:extLst>
          </p:cNvPr>
          <p:cNvSpPr>
            <a:spLocks noGrp="1"/>
          </p:cNvSpPr>
          <p:nvPr>
            <p:ph type="dt" sz="half" idx="10"/>
          </p:nvPr>
        </p:nvSpPr>
        <p:spPr/>
        <p:txBody>
          <a:bodyPr/>
          <a:lstStyle/>
          <a:p>
            <a:fld id="{4730988E-C57F-4DC8-A057-EB98D8382DC5}" type="datetime1">
              <a:rPr lang="en-US" smtClean="0"/>
              <a:t>6/26/2018</a:t>
            </a:fld>
            <a:endParaRPr lang="en-US" dirty="0"/>
          </a:p>
        </p:txBody>
      </p:sp>
      <p:sp>
        <p:nvSpPr>
          <p:cNvPr id="10" name="Footer Placeholder 9">
            <a:extLst>
              <a:ext uri="{FF2B5EF4-FFF2-40B4-BE49-F238E27FC236}">
                <a16:creationId xmlns:a16="http://schemas.microsoft.com/office/drawing/2014/main" id="{CFEA5A78-F406-441C-B6E6-3742EFE15DBE}"/>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DBEF424F-0EE0-4966-B812-B702398FCF0C}"/>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74583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53EC8-4F67-4BEE-A6F7-3F17ACB59FEF}"/>
              </a:ext>
            </a:extLst>
          </p:cNvPr>
          <p:cNvSpPr>
            <a:spLocks noGrp="1"/>
          </p:cNvSpPr>
          <p:nvPr>
            <p:ph type="title"/>
          </p:nvPr>
        </p:nvSpPr>
        <p:spPr>
          <a:xfrm>
            <a:off x="1063625" y="0"/>
            <a:ext cx="10058400" cy="1007950"/>
          </a:xfrm>
        </p:spPr>
        <p:txBody>
          <a:bodyPr/>
          <a:lstStyle/>
          <a:p>
            <a:pPr algn="ctr"/>
            <a:r>
              <a:rPr lang="en-IN" dirty="0"/>
              <a:t>Data Insights Before Pre-Processing</a:t>
            </a:r>
          </a:p>
        </p:txBody>
      </p:sp>
      <p:sp>
        <p:nvSpPr>
          <p:cNvPr id="9" name="Date Placeholder 8">
            <a:extLst>
              <a:ext uri="{FF2B5EF4-FFF2-40B4-BE49-F238E27FC236}">
                <a16:creationId xmlns:a16="http://schemas.microsoft.com/office/drawing/2014/main" id="{142190ED-7478-442B-A5A8-43F362F2E2CF}"/>
              </a:ext>
            </a:extLst>
          </p:cNvPr>
          <p:cNvSpPr>
            <a:spLocks noGrp="1"/>
          </p:cNvSpPr>
          <p:nvPr>
            <p:ph type="dt" sz="half" idx="10"/>
          </p:nvPr>
        </p:nvSpPr>
        <p:spPr/>
        <p:txBody>
          <a:bodyPr/>
          <a:lstStyle/>
          <a:p>
            <a:fld id="{1FAB0E72-D0D9-41BD-AFFD-6546066BE5A0}" type="datetime1">
              <a:rPr lang="en-US" smtClean="0"/>
              <a:t>6/26/2018</a:t>
            </a:fld>
            <a:endParaRPr lang="en-US" dirty="0"/>
          </a:p>
        </p:txBody>
      </p:sp>
      <p:sp>
        <p:nvSpPr>
          <p:cNvPr id="10" name="Footer Placeholder 9">
            <a:extLst>
              <a:ext uri="{FF2B5EF4-FFF2-40B4-BE49-F238E27FC236}">
                <a16:creationId xmlns:a16="http://schemas.microsoft.com/office/drawing/2014/main" id="{EC3E5AEF-C6F4-4B10-BE42-031C1823E289}"/>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D2833AD2-C8BE-4D4B-8B4E-C6ECBF7ADA00}"/>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16" name="Content Placeholder 15" descr="A screenshot of a cell phone&#10;&#10;Description generated with very high confidence">
            <a:extLst>
              <a:ext uri="{FF2B5EF4-FFF2-40B4-BE49-F238E27FC236}">
                <a16:creationId xmlns:a16="http://schemas.microsoft.com/office/drawing/2014/main" id="{9DFA16A7-1374-4D2A-B331-86594E1BDA60}"/>
              </a:ext>
            </a:extLst>
          </p:cNvPr>
          <p:cNvPicPr>
            <a:picLocks noGrp="1" noChangeAspect="1"/>
          </p:cNvPicPr>
          <p:nvPr>
            <p:ph sz="half" idx="1"/>
          </p:nvPr>
        </p:nvPicPr>
        <p:blipFill>
          <a:blip r:embed="rId2"/>
          <a:stretch>
            <a:fillRect/>
          </a:stretch>
        </p:blipFill>
        <p:spPr>
          <a:xfrm>
            <a:off x="445477" y="1814732"/>
            <a:ext cx="5462954" cy="3995225"/>
          </a:xfrm>
          <a:prstGeom prst="rect">
            <a:avLst/>
          </a:prstGeom>
        </p:spPr>
      </p:pic>
      <p:pic>
        <p:nvPicPr>
          <p:cNvPr id="17" name="Content Placeholder 16">
            <a:extLst>
              <a:ext uri="{FF2B5EF4-FFF2-40B4-BE49-F238E27FC236}">
                <a16:creationId xmlns:a16="http://schemas.microsoft.com/office/drawing/2014/main" id="{FAE02860-F706-4E30-B85F-D9CB89C7B772}"/>
              </a:ext>
            </a:extLst>
          </p:cNvPr>
          <p:cNvPicPr>
            <a:picLocks noGrp="1" noChangeAspect="1"/>
          </p:cNvPicPr>
          <p:nvPr>
            <p:ph sz="half" idx="2"/>
          </p:nvPr>
        </p:nvPicPr>
        <p:blipFill>
          <a:blip r:embed="rId3"/>
          <a:stretch>
            <a:fillRect/>
          </a:stretch>
        </p:blipFill>
        <p:spPr>
          <a:xfrm>
            <a:off x="6096000" y="1675633"/>
            <a:ext cx="5650523" cy="4275001"/>
          </a:xfrm>
          <a:prstGeom prst="rect">
            <a:avLst/>
          </a:prstGeom>
        </p:spPr>
      </p:pic>
    </p:spTree>
    <p:extLst>
      <p:ext uri="{BB962C8B-B14F-4D97-AF65-F5344CB8AC3E}">
        <p14:creationId xmlns:p14="http://schemas.microsoft.com/office/powerpoint/2010/main" val="318828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screenshot, text&#10;&#10;Description generated with high confidence">
            <a:extLst>
              <a:ext uri="{FF2B5EF4-FFF2-40B4-BE49-F238E27FC236}">
                <a16:creationId xmlns:a16="http://schemas.microsoft.com/office/drawing/2014/main" id="{471222A4-6126-43BD-B26E-BCDD20A442C0}"/>
              </a:ext>
            </a:extLst>
          </p:cNvPr>
          <p:cNvPicPr>
            <a:picLocks noChangeAspect="1"/>
          </p:cNvPicPr>
          <p:nvPr/>
        </p:nvPicPr>
        <p:blipFill>
          <a:blip r:embed="rId2"/>
          <a:stretch>
            <a:fillRect/>
          </a:stretch>
        </p:blipFill>
        <p:spPr>
          <a:xfrm>
            <a:off x="1603717" y="1440648"/>
            <a:ext cx="9158068" cy="5030490"/>
          </a:xfrm>
          <a:prstGeom prst="rect">
            <a:avLst/>
          </a:prstGeom>
        </p:spPr>
      </p:pic>
      <p:sp>
        <p:nvSpPr>
          <p:cNvPr id="17" name="Rectangle 16">
            <a:extLst>
              <a:ext uri="{FF2B5EF4-FFF2-40B4-BE49-F238E27FC236}">
                <a16:creationId xmlns:a16="http://schemas.microsoft.com/office/drawing/2014/main" id="{53BAEA6A-44D7-4DA4-9268-ED6F3B8144EA}"/>
              </a:ext>
            </a:extLst>
          </p:cNvPr>
          <p:cNvSpPr/>
          <p:nvPr/>
        </p:nvSpPr>
        <p:spPr>
          <a:xfrm>
            <a:off x="1" y="107239"/>
            <a:ext cx="12192000" cy="923330"/>
          </a:xfrm>
          <a:prstGeom prst="rect">
            <a:avLst/>
          </a:prstGeom>
        </p:spPr>
        <p:txBody>
          <a:bodyPr wrap="square">
            <a:spAutoFit/>
          </a:bodyPr>
          <a:lstStyle/>
          <a:p>
            <a:pPr algn="ctr"/>
            <a:r>
              <a:rPr lang="en-IN" sz="5400" b="1" dirty="0">
                <a:latin typeface="+mj-lt"/>
              </a:rPr>
              <a:t>Data Insights Before Pre-Processing</a:t>
            </a:r>
          </a:p>
        </p:txBody>
      </p:sp>
      <p:sp>
        <p:nvSpPr>
          <p:cNvPr id="2" name="TextBox 1">
            <a:extLst>
              <a:ext uri="{FF2B5EF4-FFF2-40B4-BE49-F238E27FC236}">
                <a16:creationId xmlns:a16="http://schemas.microsoft.com/office/drawing/2014/main" id="{3ACA17C1-A954-423C-B793-1FF2E4132682}"/>
              </a:ext>
            </a:extLst>
          </p:cNvPr>
          <p:cNvSpPr txBox="1"/>
          <p:nvPr/>
        </p:nvSpPr>
        <p:spPr>
          <a:xfrm>
            <a:off x="3910818" y="1041009"/>
            <a:ext cx="5050302" cy="369332"/>
          </a:xfrm>
          <a:prstGeom prst="rect">
            <a:avLst/>
          </a:prstGeom>
          <a:noFill/>
        </p:spPr>
        <p:txBody>
          <a:bodyPr wrap="square" rtlCol="0">
            <a:spAutoFit/>
          </a:bodyPr>
          <a:lstStyle/>
          <a:p>
            <a:pPr algn="ctr"/>
            <a:r>
              <a:rPr lang="en-IN" dirty="0"/>
              <a:t>Favourite Channel of Transactions</a:t>
            </a:r>
          </a:p>
        </p:txBody>
      </p:sp>
      <p:sp>
        <p:nvSpPr>
          <p:cNvPr id="3" name="Date Placeholder 2">
            <a:extLst>
              <a:ext uri="{FF2B5EF4-FFF2-40B4-BE49-F238E27FC236}">
                <a16:creationId xmlns:a16="http://schemas.microsoft.com/office/drawing/2014/main" id="{9485546D-9929-4E65-901B-28A640B90710}"/>
              </a:ext>
            </a:extLst>
          </p:cNvPr>
          <p:cNvSpPr>
            <a:spLocks noGrp="1"/>
          </p:cNvSpPr>
          <p:nvPr>
            <p:ph type="dt" sz="half" idx="10"/>
          </p:nvPr>
        </p:nvSpPr>
        <p:spPr/>
        <p:txBody>
          <a:bodyPr/>
          <a:lstStyle/>
          <a:p>
            <a:fld id="{C32BF091-2B32-4043-82F4-3E329C8D5E6F}" type="datetime1">
              <a:rPr lang="en-US" smtClean="0"/>
              <a:t>6/26/2018</a:t>
            </a:fld>
            <a:endParaRPr lang="en-US" dirty="0"/>
          </a:p>
        </p:txBody>
      </p:sp>
      <p:sp>
        <p:nvSpPr>
          <p:cNvPr id="4" name="Footer Placeholder 3">
            <a:extLst>
              <a:ext uri="{FF2B5EF4-FFF2-40B4-BE49-F238E27FC236}">
                <a16:creationId xmlns:a16="http://schemas.microsoft.com/office/drawing/2014/main" id="{40BB1CB7-AEB3-4ADA-8794-E5EB0E3E90ED}"/>
              </a:ext>
            </a:extLst>
          </p:cNvPr>
          <p:cNvSpPr>
            <a:spLocks noGrp="1"/>
          </p:cNvSpPr>
          <p:nvPr>
            <p:ph type="ftr" sz="quarter" idx="11"/>
          </p:nvPr>
        </p:nvSpPr>
        <p:spPr/>
        <p:txBody>
          <a:bodyPr/>
          <a:lstStyle/>
          <a:p>
            <a:r>
              <a:rPr lang="en-US"/>
              <a:t>Made By Abhilash Reddy Yerasi INSOFE</a:t>
            </a:r>
            <a:endParaRPr lang="en-US" dirty="0"/>
          </a:p>
        </p:txBody>
      </p:sp>
      <p:sp>
        <p:nvSpPr>
          <p:cNvPr id="5" name="Slide Number Placeholder 4">
            <a:extLst>
              <a:ext uri="{FF2B5EF4-FFF2-40B4-BE49-F238E27FC236}">
                <a16:creationId xmlns:a16="http://schemas.microsoft.com/office/drawing/2014/main" id="{840DDA2D-6723-4C3F-BBCA-FE589AA0EB8F}"/>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31999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53EC8-4F67-4BEE-A6F7-3F17ACB59FEF}"/>
              </a:ext>
            </a:extLst>
          </p:cNvPr>
          <p:cNvSpPr>
            <a:spLocks noGrp="1"/>
          </p:cNvSpPr>
          <p:nvPr>
            <p:ph type="title"/>
          </p:nvPr>
        </p:nvSpPr>
        <p:spPr>
          <a:xfrm>
            <a:off x="1063625" y="0"/>
            <a:ext cx="10058400" cy="1007950"/>
          </a:xfrm>
        </p:spPr>
        <p:txBody>
          <a:bodyPr/>
          <a:lstStyle/>
          <a:p>
            <a:pPr algn="ctr"/>
            <a:r>
              <a:rPr lang="en-IN" dirty="0"/>
              <a:t>Data Insights Before Pre-Processing</a:t>
            </a:r>
          </a:p>
        </p:txBody>
      </p:sp>
      <p:sp>
        <p:nvSpPr>
          <p:cNvPr id="9" name="Date Placeholder 8">
            <a:extLst>
              <a:ext uri="{FF2B5EF4-FFF2-40B4-BE49-F238E27FC236}">
                <a16:creationId xmlns:a16="http://schemas.microsoft.com/office/drawing/2014/main" id="{142190ED-7478-442B-A5A8-43F362F2E2CF}"/>
              </a:ext>
            </a:extLst>
          </p:cNvPr>
          <p:cNvSpPr>
            <a:spLocks noGrp="1"/>
          </p:cNvSpPr>
          <p:nvPr>
            <p:ph type="dt" sz="half" idx="10"/>
          </p:nvPr>
        </p:nvSpPr>
        <p:spPr/>
        <p:txBody>
          <a:bodyPr/>
          <a:lstStyle/>
          <a:p>
            <a:fld id="{C70B1D92-3E06-4010-8236-317850230462}" type="datetime1">
              <a:rPr lang="en-US" smtClean="0"/>
              <a:t>6/26/2018</a:t>
            </a:fld>
            <a:endParaRPr lang="en-US" dirty="0"/>
          </a:p>
        </p:txBody>
      </p:sp>
      <p:sp>
        <p:nvSpPr>
          <p:cNvPr id="10" name="Footer Placeholder 9">
            <a:extLst>
              <a:ext uri="{FF2B5EF4-FFF2-40B4-BE49-F238E27FC236}">
                <a16:creationId xmlns:a16="http://schemas.microsoft.com/office/drawing/2014/main" id="{EC3E5AEF-C6F4-4B10-BE42-031C1823E289}"/>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D2833AD2-C8BE-4D4B-8B4E-C6ECBF7ADA00}"/>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12" name="Content Placeholder 11" descr="A screenshot of a cell phone&#10;&#10;Description generated with high confidence">
            <a:extLst>
              <a:ext uri="{FF2B5EF4-FFF2-40B4-BE49-F238E27FC236}">
                <a16:creationId xmlns:a16="http://schemas.microsoft.com/office/drawing/2014/main" id="{912EF159-4494-4559-80A1-54CB2EE6DE84}"/>
              </a:ext>
            </a:extLst>
          </p:cNvPr>
          <p:cNvPicPr>
            <a:picLocks noGrp="1" noChangeAspect="1"/>
          </p:cNvPicPr>
          <p:nvPr>
            <p:ph sz="half" idx="1"/>
          </p:nvPr>
        </p:nvPicPr>
        <p:blipFill>
          <a:blip r:embed="rId2"/>
          <a:stretch>
            <a:fillRect/>
          </a:stretch>
        </p:blipFill>
        <p:spPr>
          <a:xfrm>
            <a:off x="1638417" y="1445158"/>
            <a:ext cx="9465447" cy="4827626"/>
          </a:xfrm>
          <a:prstGeom prst="rect">
            <a:avLst/>
          </a:prstGeom>
        </p:spPr>
      </p:pic>
      <p:sp>
        <p:nvSpPr>
          <p:cNvPr id="3" name="TextBox 2">
            <a:extLst>
              <a:ext uri="{FF2B5EF4-FFF2-40B4-BE49-F238E27FC236}">
                <a16:creationId xmlns:a16="http://schemas.microsoft.com/office/drawing/2014/main" id="{511A04EC-DAA7-45D1-B172-EA77F1341B05}"/>
              </a:ext>
            </a:extLst>
          </p:cNvPr>
          <p:cNvSpPr txBox="1"/>
          <p:nvPr/>
        </p:nvSpPr>
        <p:spPr>
          <a:xfrm>
            <a:off x="3587262" y="1041888"/>
            <a:ext cx="5275385" cy="369332"/>
          </a:xfrm>
          <a:prstGeom prst="rect">
            <a:avLst/>
          </a:prstGeom>
          <a:noFill/>
        </p:spPr>
        <p:txBody>
          <a:bodyPr wrap="square" rtlCol="0">
            <a:spAutoFit/>
          </a:bodyPr>
          <a:lstStyle/>
          <a:p>
            <a:pPr algn="ctr"/>
            <a:r>
              <a:rPr lang="en-IN" dirty="0"/>
              <a:t>Favourite Game</a:t>
            </a:r>
          </a:p>
        </p:txBody>
      </p:sp>
    </p:spTree>
    <p:extLst>
      <p:ext uri="{BB962C8B-B14F-4D97-AF65-F5344CB8AC3E}">
        <p14:creationId xmlns:p14="http://schemas.microsoft.com/office/powerpoint/2010/main" val="161039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1" y="206023"/>
            <a:ext cx="12192001" cy="800099"/>
          </a:xfrm>
        </p:spPr>
        <p:txBody>
          <a:bodyPr>
            <a:noAutofit/>
          </a:bodyPr>
          <a:lstStyle/>
          <a:p>
            <a:pPr algn="ctr"/>
            <a:r>
              <a:rPr lang="en-IN" dirty="0"/>
              <a:t>Data Insights Before Pre-Processing</a:t>
            </a:r>
            <a:endParaRPr lang="en-US" dirty="0"/>
          </a:p>
        </p:txBody>
      </p:sp>
      <p:sp>
        <p:nvSpPr>
          <p:cNvPr id="5" name="Content Placeholder 4">
            <a:extLst>
              <a:ext uri="{FF2B5EF4-FFF2-40B4-BE49-F238E27FC236}">
                <a16:creationId xmlns:a16="http://schemas.microsoft.com/office/drawing/2014/main" id="{DBC6FCD1-4823-4B72-A44A-F42595FC41DB}"/>
              </a:ext>
            </a:extLst>
          </p:cNvPr>
          <p:cNvSpPr>
            <a:spLocks noGrp="1"/>
          </p:cNvSpPr>
          <p:nvPr>
            <p:ph idx="1"/>
          </p:nvPr>
        </p:nvSpPr>
        <p:spPr>
          <a:xfrm>
            <a:off x="230588" y="739471"/>
            <a:ext cx="11720222" cy="5494351"/>
          </a:xfrm>
        </p:spPr>
        <p:txBody>
          <a:bodyPr/>
          <a:lstStyle/>
          <a:p>
            <a:pPr marL="0" indent="0">
              <a:buNone/>
            </a:pPr>
            <a:endParaRPr lang="en-US" sz="2600" cap="none" dirty="0">
              <a:latin typeface="Times New Roman" panose="02020603050405020304" pitchFamily="18" charset="0"/>
              <a:cs typeface="Times New Roman" panose="02020603050405020304" pitchFamily="18" charset="0"/>
            </a:endParaRPr>
          </a:p>
          <a:p>
            <a:pPr marL="0" indent="0">
              <a:buNone/>
            </a:pPr>
            <a:endParaRPr lang="en-US" sz="26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890932-7C12-441B-8F33-04F1CA907D11}"/>
              </a:ext>
            </a:extLst>
          </p:cNvPr>
          <p:cNvPicPr>
            <a:picLocks noChangeAspect="1"/>
          </p:cNvPicPr>
          <p:nvPr/>
        </p:nvPicPr>
        <p:blipFill>
          <a:blip r:embed="rId2"/>
          <a:stretch>
            <a:fillRect/>
          </a:stretch>
        </p:blipFill>
        <p:spPr>
          <a:xfrm>
            <a:off x="679402" y="1764206"/>
            <a:ext cx="5013377" cy="3634391"/>
          </a:xfrm>
          <a:prstGeom prst="rect">
            <a:avLst/>
          </a:prstGeom>
        </p:spPr>
      </p:pic>
      <p:pic>
        <p:nvPicPr>
          <p:cNvPr id="7" name="Picture 6">
            <a:extLst>
              <a:ext uri="{FF2B5EF4-FFF2-40B4-BE49-F238E27FC236}">
                <a16:creationId xmlns:a16="http://schemas.microsoft.com/office/drawing/2014/main" id="{DB1B4605-5EE3-4860-85BE-B63EB09E81D7}"/>
              </a:ext>
            </a:extLst>
          </p:cNvPr>
          <p:cNvPicPr>
            <a:picLocks noChangeAspect="1"/>
          </p:cNvPicPr>
          <p:nvPr/>
        </p:nvPicPr>
        <p:blipFill>
          <a:blip r:embed="rId3"/>
          <a:stretch>
            <a:fillRect/>
          </a:stretch>
        </p:blipFill>
        <p:spPr>
          <a:xfrm>
            <a:off x="6597396" y="2466820"/>
            <a:ext cx="4448796" cy="2229161"/>
          </a:xfrm>
          <a:prstGeom prst="rect">
            <a:avLst/>
          </a:prstGeom>
        </p:spPr>
      </p:pic>
      <p:sp>
        <p:nvSpPr>
          <p:cNvPr id="3" name="Footer Placeholder 2">
            <a:extLst>
              <a:ext uri="{FF2B5EF4-FFF2-40B4-BE49-F238E27FC236}">
                <a16:creationId xmlns:a16="http://schemas.microsoft.com/office/drawing/2014/main" id="{476A74BF-C0EB-441C-BE77-7CAF6818E7A3}"/>
              </a:ext>
            </a:extLst>
          </p:cNvPr>
          <p:cNvSpPr>
            <a:spLocks noGrp="1"/>
          </p:cNvSpPr>
          <p:nvPr>
            <p:ph type="ftr" sz="quarter" idx="11"/>
          </p:nvPr>
        </p:nvSpPr>
        <p:spPr/>
        <p:txBody>
          <a:bodyPr/>
          <a:lstStyle/>
          <a:p>
            <a:r>
              <a:rPr lang="en-US"/>
              <a:t>Made By Abhilash Reddy Yerasi INSOFE</a:t>
            </a:r>
            <a:endParaRPr lang="en-US" dirty="0"/>
          </a:p>
        </p:txBody>
      </p:sp>
      <p:sp>
        <p:nvSpPr>
          <p:cNvPr id="6" name="Date Placeholder 5">
            <a:extLst>
              <a:ext uri="{FF2B5EF4-FFF2-40B4-BE49-F238E27FC236}">
                <a16:creationId xmlns:a16="http://schemas.microsoft.com/office/drawing/2014/main" id="{541A356C-5C08-4A10-A56A-1F465465E29E}"/>
              </a:ext>
            </a:extLst>
          </p:cNvPr>
          <p:cNvSpPr>
            <a:spLocks noGrp="1"/>
          </p:cNvSpPr>
          <p:nvPr>
            <p:ph type="dt" sz="half" idx="10"/>
          </p:nvPr>
        </p:nvSpPr>
        <p:spPr/>
        <p:txBody>
          <a:bodyPr/>
          <a:lstStyle/>
          <a:p>
            <a:fld id="{59628B25-9E35-4A25-9EED-EEFA74326D05}" type="datetime1">
              <a:rPr lang="en-US" smtClean="0"/>
              <a:t>6/26/2018</a:t>
            </a:fld>
            <a:endParaRPr lang="en-US" dirty="0"/>
          </a:p>
        </p:txBody>
      </p:sp>
      <p:sp>
        <p:nvSpPr>
          <p:cNvPr id="8" name="Slide Number Placeholder 7">
            <a:extLst>
              <a:ext uri="{FF2B5EF4-FFF2-40B4-BE49-F238E27FC236}">
                <a16:creationId xmlns:a16="http://schemas.microsoft.com/office/drawing/2014/main" id="{D1150EFA-D458-4649-8190-8DCBA4604F15}"/>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9" name="TextBox 8">
            <a:extLst>
              <a:ext uri="{FF2B5EF4-FFF2-40B4-BE49-F238E27FC236}">
                <a16:creationId xmlns:a16="http://schemas.microsoft.com/office/drawing/2014/main" id="{C4BB32E6-CDEA-4268-863F-77CEB7E99BA1}"/>
              </a:ext>
            </a:extLst>
          </p:cNvPr>
          <p:cNvSpPr txBox="1"/>
          <p:nvPr/>
        </p:nvSpPr>
        <p:spPr>
          <a:xfrm>
            <a:off x="1744394" y="1231253"/>
            <a:ext cx="3263705" cy="369332"/>
          </a:xfrm>
          <a:prstGeom prst="rect">
            <a:avLst/>
          </a:prstGeom>
          <a:noFill/>
        </p:spPr>
        <p:txBody>
          <a:bodyPr wrap="square" rtlCol="0">
            <a:spAutoFit/>
          </a:bodyPr>
          <a:lstStyle/>
          <a:p>
            <a:pPr algn="ctr"/>
            <a:r>
              <a:rPr lang="en-IN" b="1" dirty="0"/>
              <a:t>RFM Analysis Table</a:t>
            </a:r>
          </a:p>
        </p:txBody>
      </p:sp>
    </p:spTree>
    <p:extLst>
      <p:ext uri="{BB962C8B-B14F-4D97-AF65-F5344CB8AC3E}">
        <p14:creationId xmlns:p14="http://schemas.microsoft.com/office/powerpoint/2010/main" val="27870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763D-CEE8-4E6A-AACC-DFA731FEECEC}"/>
              </a:ext>
            </a:extLst>
          </p:cNvPr>
          <p:cNvSpPr>
            <a:spLocks noGrp="1"/>
          </p:cNvSpPr>
          <p:nvPr>
            <p:ph type="title"/>
          </p:nvPr>
        </p:nvSpPr>
        <p:spPr>
          <a:xfrm>
            <a:off x="1069848" y="220091"/>
            <a:ext cx="10058400" cy="1609344"/>
          </a:xfrm>
        </p:spPr>
        <p:txBody>
          <a:bodyPr/>
          <a:lstStyle/>
          <a:p>
            <a:r>
              <a:rPr lang="en-IN" dirty="0"/>
              <a:t>Summary</a:t>
            </a:r>
          </a:p>
        </p:txBody>
      </p:sp>
      <p:sp>
        <p:nvSpPr>
          <p:cNvPr id="3" name="Content Placeholder 2">
            <a:extLst>
              <a:ext uri="{FF2B5EF4-FFF2-40B4-BE49-F238E27FC236}">
                <a16:creationId xmlns:a16="http://schemas.microsoft.com/office/drawing/2014/main" id="{6277650A-AF36-40EB-9420-4AD369C65151}"/>
              </a:ext>
            </a:extLst>
          </p:cNvPr>
          <p:cNvSpPr>
            <a:spLocks noGrp="1"/>
          </p:cNvSpPr>
          <p:nvPr>
            <p:ph idx="1"/>
          </p:nvPr>
        </p:nvSpPr>
        <p:spPr/>
        <p:txBody>
          <a:bodyPr/>
          <a:lstStyle/>
          <a:p>
            <a:r>
              <a:rPr lang="en-IN" dirty="0"/>
              <a:t>As per the business constraints the Customer Life Time value has to be predicted and the SVM model is stable over others when compared in terms of Errors.</a:t>
            </a:r>
          </a:p>
          <a:p>
            <a:r>
              <a:rPr lang="en-IN" dirty="0"/>
              <a:t>As there is huge difference in the markets of US and UK the marketing strategies has to be improve a lot in UK market to scale up the profitability.</a:t>
            </a:r>
          </a:p>
          <a:p>
            <a:r>
              <a:rPr lang="en-IN" dirty="0"/>
              <a:t>As more customers are been inclined to the credit card as the channel of transaction company should make the portal highly secured.</a:t>
            </a:r>
          </a:p>
          <a:p>
            <a:r>
              <a:rPr lang="en-IN" dirty="0"/>
              <a:t>As there is a game named Disney Pixar car2 which is played a lot when compared to others a gamed around that themes will make the company to generate more revenue.</a:t>
            </a:r>
          </a:p>
          <a:p>
            <a:r>
              <a:rPr lang="en-IN" dirty="0"/>
              <a:t>There should be customers centric marketing strategies to retain the them and increase the revenue.</a:t>
            </a:r>
          </a:p>
        </p:txBody>
      </p:sp>
      <p:sp>
        <p:nvSpPr>
          <p:cNvPr id="4" name="Date Placeholder 3">
            <a:extLst>
              <a:ext uri="{FF2B5EF4-FFF2-40B4-BE49-F238E27FC236}">
                <a16:creationId xmlns:a16="http://schemas.microsoft.com/office/drawing/2014/main" id="{04C16DDA-A00D-43ED-874A-C9C34AD96D11}"/>
              </a:ext>
            </a:extLst>
          </p:cNvPr>
          <p:cNvSpPr>
            <a:spLocks noGrp="1"/>
          </p:cNvSpPr>
          <p:nvPr>
            <p:ph type="dt" sz="half" idx="10"/>
          </p:nvPr>
        </p:nvSpPr>
        <p:spPr/>
        <p:txBody>
          <a:bodyPr/>
          <a:lstStyle/>
          <a:p>
            <a:fld id="{9FAB607A-F3AB-4F39-828B-CB1DF4973497}" type="datetime1">
              <a:rPr lang="en-US" smtClean="0"/>
              <a:t>6/26/2018</a:t>
            </a:fld>
            <a:endParaRPr lang="en-US" dirty="0"/>
          </a:p>
        </p:txBody>
      </p:sp>
      <p:sp>
        <p:nvSpPr>
          <p:cNvPr id="5" name="Footer Placeholder 4">
            <a:extLst>
              <a:ext uri="{FF2B5EF4-FFF2-40B4-BE49-F238E27FC236}">
                <a16:creationId xmlns:a16="http://schemas.microsoft.com/office/drawing/2014/main" id="{878EE308-7086-43FD-A7B9-3EC54454CAE4}"/>
              </a:ext>
            </a:extLst>
          </p:cNvPr>
          <p:cNvSpPr>
            <a:spLocks noGrp="1"/>
          </p:cNvSpPr>
          <p:nvPr>
            <p:ph type="ftr" sz="quarter" idx="11"/>
          </p:nvPr>
        </p:nvSpPr>
        <p:spPr/>
        <p:txBody>
          <a:bodyPr/>
          <a:lstStyle/>
          <a:p>
            <a:r>
              <a:rPr lang="en-US"/>
              <a:t>Made By Abhilash Reddy Yerasi INSOFE</a:t>
            </a:r>
            <a:endParaRPr lang="en-US" dirty="0"/>
          </a:p>
        </p:txBody>
      </p:sp>
      <p:sp>
        <p:nvSpPr>
          <p:cNvPr id="6" name="Slide Number Placeholder 5">
            <a:extLst>
              <a:ext uri="{FF2B5EF4-FFF2-40B4-BE49-F238E27FC236}">
                <a16:creationId xmlns:a16="http://schemas.microsoft.com/office/drawing/2014/main" id="{349F7707-21C3-4A72-8184-94767C8DE0E3}"/>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83671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24F0-BB8A-478F-8381-D515F85DC58D}"/>
              </a:ext>
            </a:extLst>
          </p:cNvPr>
          <p:cNvSpPr>
            <a:spLocks noGrp="1"/>
          </p:cNvSpPr>
          <p:nvPr>
            <p:ph type="title"/>
          </p:nvPr>
        </p:nvSpPr>
        <p:spPr/>
        <p:txBody>
          <a:bodyPr/>
          <a:lstStyle/>
          <a:p>
            <a:r>
              <a:rPr lang="en-IN" dirty="0"/>
              <a:t>V</a:t>
            </a:r>
          </a:p>
        </p:txBody>
      </p:sp>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609441" y="228600"/>
            <a:ext cx="10969943" cy="9445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noFill/>
              </a:rPr>
              <a:t>Slide 1</a:t>
            </a:r>
            <a:endParaRPr lang="en-US" dirty="0">
              <a:noFill/>
            </a:endParaRP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1" y="0"/>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solidFill>
                <a:schemeClr val="lt1"/>
              </a:solidFill>
            </a:endParaRPr>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3046412" y="0"/>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8" name="Straight Connector 7" descr="Dotted hang line 3.">
            <a:extLst>
              <a:ext uri="{FF2B5EF4-FFF2-40B4-BE49-F238E27FC236}">
                <a16:creationId xmlns:a16="http://schemas.microsoft.com/office/drawing/2014/main" id="{96D732DE-763E-4076-B6BD-8260096E9329}"/>
              </a:ext>
            </a:extLst>
          </p:cNvPr>
          <p:cNvCxnSpPr/>
          <p:nvPr/>
        </p:nvCxnSpPr>
        <p:spPr bwMode="auto">
          <a:xfrm>
            <a:off x="5103812" y="0"/>
            <a:ext cx="0" cy="25908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6932612"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457198"/>
            <a:ext cx="12393108" cy="1823175"/>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306388" y="381000"/>
            <a:ext cx="12704666" cy="1876770"/>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987926" y="4267200"/>
            <a:ext cx="10669086" cy="2593308"/>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4079457"/>
            <a:ext cx="12188825" cy="2778543"/>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1060883" y="2859771"/>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Problem Statement</a:t>
            </a:r>
            <a:endParaRPr lang="en-US" sz="12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3157889" y="315948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Pre Processing and Feature Engineering</a:t>
            </a:r>
            <a:endParaRPr lang="en-US" sz="1200" dirty="0">
              <a:solidFill>
                <a:srgbClr val="FFFFFF">
                  <a:alpha val="80000"/>
                </a:srgbClr>
              </a:solidFill>
              <a:latin typeface="Arial" charset="0"/>
              <a:ea typeface="Arial" charset="0"/>
              <a:cs typeface="Arial" charset="0"/>
            </a:endParaRPr>
          </a:p>
        </p:txBody>
      </p:sp>
      <p:sp>
        <p:nvSpPr>
          <p:cNvPr id="777" name="Rectangle 776">
            <a:extLst>
              <a:ext uri="{FF2B5EF4-FFF2-40B4-BE49-F238E27FC236}">
                <a16:creationId xmlns:a16="http://schemas.microsoft.com/office/drawing/2014/main" id="{2733F47E-1842-432A-89BE-D0A024FA4D8B}"/>
              </a:ext>
            </a:extLst>
          </p:cNvPr>
          <p:cNvSpPr>
            <a:spLocks noChangeArrowheads="1"/>
          </p:cNvSpPr>
          <p:nvPr/>
        </p:nvSpPr>
        <p:spPr bwMode="auto">
          <a:xfrm>
            <a:off x="5207231" y="2721436"/>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Model Building</a:t>
            </a:r>
            <a:endParaRPr lang="en-US" sz="12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7092427" y="298555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Error Metric Evaluation</a:t>
            </a:r>
            <a:endParaRPr lang="en-US" sz="12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8825892" y="285977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Insights</a:t>
            </a:r>
            <a:endParaRPr lang="en-US" sz="12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10644978" y="3267208"/>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Summary</a:t>
            </a:r>
            <a:endParaRPr lang="en-US" sz="12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7359654" y="3713548"/>
            <a:ext cx="3116431" cy="923330"/>
          </a:xfrm>
          <a:prstGeom prst="rect">
            <a:avLst/>
          </a:prstGeom>
          <a:noFill/>
        </p:spPr>
        <p:txBody>
          <a:bodyPr wrap="none" lIns="91440" tIns="45720" rIns="91440" bIns="45720">
            <a:spAutoFit/>
          </a:bodyPr>
          <a:lstStyle/>
          <a:p>
            <a:r>
              <a:rPr lang="en-IN" sz="5400" dirty="0">
                <a:ln w="0"/>
                <a:solidFill>
                  <a:schemeClr val="bg1"/>
                </a:solidFill>
                <a:effectLst>
                  <a:reflection blurRad="6350" stA="53000" endA="300" endPos="35500" dir="5400000" sy="-90000" algn="bl" rotWithShape="0"/>
                </a:effectLst>
              </a:rPr>
              <a:t>AGENDA</a:t>
            </a:r>
          </a:p>
        </p:txBody>
      </p:sp>
      <p:sp>
        <p:nvSpPr>
          <p:cNvPr id="784" name="Footer Placeholder 783">
            <a:extLst>
              <a:ext uri="{FF2B5EF4-FFF2-40B4-BE49-F238E27FC236}">
                <a16:creationId xmlns:a16="http://schemas.microsoft.com/office/drawing/2014/main" id="{CB5734D2-7D6C-439B-A30C-FDD5E3304DF6}"/>
              </a:ext>
            </a:extLst>
          </p:cNvPr>
          <p:cNvSpPr>
            <a:spLocks noGrp="1"/>
          </p:cNvSpPr>
          <p:nvPr>
            <p:ph type="ftr" sz="quarter" idx="11"/>
          </p:nvPr>
        </p:nvSpPr>
        <p:spPr/>
        <p:txBody>
          <a:bodyPr/>
          <a:lstStyle/>
          <a:p>
            <a:r>
              <a:rPr lang="en-US"/>
              <a:t>Made By Abhilash Reddy Yerasi INSOFE</a:t>
            </a:r>
            <a:endParaRPr lang="en-US" dirty="0"/>
          </a:p>
        </p:txBody>
      </p:sp>
      <p:sp>
        <p:nvSpPr>
          <p:cNvPr id="785" name="Date Placeholder 784">
            <a:extLst>
              <a:ext uri="{FF2B5EF4-FFF2-40B4-BE49-F238E27FC236}">
                <a16:creationId xmlns:a16="http://schemas.microsoft.com/office/drawing/2014/main" id="{C2DEAC7B-9F60-49DF-A1CD-88EAA4AE45BC}"/>
              </a:ext>
            </a:extLst>
          </p:cNvPr>
          <p:cNvSpPr>
            <a:spLocks noGrp="1"/>
          </p:cNvSpPr>
          <p:nvPr>
            <p:ph type="dt" sz="half" idx="10"/>
          </p:nvPr>
        </p:nvSpPr>
        <p:spPr/>
        <p:txBody>
          <a:bodyPr/>
          <a:lstStyle/>
          <a:p>
            <a:fld id="{1F536D71-7485-4237-93A9-F728945DB389}" type="datetime1">
              <a:rPr lang="en-US" smtClean="0"/>
              <a:t>6/26/2018</a:t>
            </a:fld>
            <a:endParaRPr lang="en-US" dirty="0"/>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37"/>
                                        </p:tgtEl>
                                        <p:attrNameLst>
                                          <p:attrName>style.visibility</p:attrName>
                                        </p:attrNameLst>
                                      </p:cBhvr>
                                      <p:to>
                                        <p:strVal val="visible"/>
                                      </p:to>
                                    </p:set>
                                    <p:animEffect transition="in" filter="fade">
                                      <p:cBhvr>
                                        <p:cTn id="59" dur="1000"/>
                                        <p:tgtEl>
                                          <p:spTgt spid="737"/>
                                        </p:tgtEl>
                                      </p:cBhvr>
                                    </p:animEffect>
                                    <p:anim calcmode="lin" valueType="num">
                                      <p:cBhvr>
                                        <p:cTn id="60" dur="1000" fill="hold"/>
                                        <p:tgtEl>
                                          <p:spTgt spid="737"/>
                                        </p:tgtEl>
                                        <p:attrNameLst>
                                          <p:attrName>ppt_x</p:attrName>
                                        </p:attrNameLst>
                                      </p:cBhvr>
                                      <p:tavLst>
                                        <p:tav tm="0">
                                          <p:val>
                                            <p:strVal val="#ppt_x"/>
                                          </p:val>
                                        </p:tav>
                                        <p:tav tm="100000">
                                          <p:val>
                                            <p:strVal val="#ppt_x"/>
                                          </p:val>
                                        </p:tav>
                                      </p:tavLst>
                                    </p:anim>
                                    <p:anim calcmode="lin" valueType="num">
                                      <p:cBhvr>
                                        <p:cTn id="61" dur="1000" fill="hold"/>
                                        <p:tgtEl>
                                          <p:spTgt spid="7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40"/>
                                        </p:tgtEl>
                                        <p:attrNameLst>
                                          <p:attrName>style.visibility</p:attrName>
                                        </p:attrNameLst>
                                      </p:cBhvr>
                                      <p:to>
                                        <p:strVal val="visible"/>
                                      </p:to>
                                    </p:set>
                                    <p:animEffect transition="in" filter="fade">
                                      <p:cBhvr>
                                        <p:cTn id="64" dur="1000"/>
                                        <p:tgtEl>
                                          <p:spTgt spid="740"/>
                                        </p:tgtEl>
                                      </p:cBhvr>
                                    </p:animEffect>
                                    <p:anim calcmode="lin" valueType="num">
                                      <p:cBhvr>
                                        <p:cTn id="65" dur="1000" fill="hold"/>
                                        <p:tgtEl>
                                          <p:spTgt spid="740"/>
                                        </p:tgtEl>
                                        <p:attrNameLst>
                                          <p:attrName>ppt_x</p:attrName>
                                        </p:attrNameLst>
                                      </p:cBhvr>
                                      <p:tavLst>
                                        <p:tav tm="0">
                                          <p:val>
                                            <p:strVal val="#ppt_x"/>
                                          </p:val>
                                        </p:tav>
                                        <p:tav tm="100000">
                                          <p:val>
                                            <p:strVal val="#ppt_x"/>
                                          </p:val>
                                        </p:tav>
                                      </p:tavLst>
                                    </p:anim>
                                    <p:anim calcmode="lin" valueType="num">
                                      <p:cBhvr>
                                        <p:cTn id="66" dur="1000" fill="hold"/>
                                        <p:tgtEl>
                                          <p:spTgt spid="7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7"/>
                                        </p:tgtEl>
                                        <p:attrNameLst>
                                          <p:attrName>style.visibility</p:attrName>
                                        </p:attrNameLst>
                                      </p:cBhvr>
                                      <p:to>
                                        <p:strVal val="visible"/>
                                      </p:to>
                                    </p:set>
                                    <p:animEffect transition="in" filter="fade">
                                      <p:cBhvr>
                                        <p:cTn id="69" dur="1000"/>
                                        <p:tgtEl>
                                          <p:spTgt spid="777"/>
                                        </p:tgtEl>
                                      </p:cBhvr>
                                    </p:animEffect>
                                    <p:anim calcmode="lin" valueType="num">
                                      <p:cBhvr>
                                        <p:cTn id="70" dur="1000" fill="hold"/>
                                        <p:tgtEl>
                                          <p:spTgt spid="777"/>
                                        </p:tgtEl>
                                        <p:attrNameLst>
                                          <p:attrName>ppt_x</p:attrName>
                                        </p:attrNameLst>
                                      </p:cBhvr>
                                      <p:tavLst>
                                        <p:tav tm="0">
                                          <p:val>
                                            <p:strVal val="#ppt_x"/>
                                          </p:val>
                                        </p:tav>
                                        <p:tav tm="100000">
                                          <p:val>
                                            <p:strVal val="#ppt_x"/>
                                          </p:val>
                                        </p:tav>
                                      </p:tavLst>
                                    </p:anim>
                                    <p:anim calcmode="lin" valueType="num">
                                      <p:cBhvr>
                                        <p:cTn id="71" dur="1000" fill="hold"/>
                                        <p:tgtEl>
                                          <p:spTgt spid="77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78"/>
                                        </p:tgtEl>
                                        <p:attrNameLst>
                                          <p:attrName>style.visibility</p:attrName>
                                        </p:attrNameLst>
                                      </p:cBhvr>
                                      <p:to>
                                        <p:strVal val="visible"/>
                                      </p:to>
                                    </p:set>
                                    <p:animEffect transition="in" filter="fade">
                                      <p:cBhvr>
                                        <p:cTn id="74" dur="1000"/>
                                        <p:tgtEl>
                                          <p:spTgt spid="778"/>
                                        </p:tgtEl>
                                      </p:cBhvr>
                                    </p:animEffect>
                                    <p:anim calcmode="lin" valueType="num">
                                      <p:cBhvr>
                                        <p:cTn id="75" dur="1000" fill="hold"/>
                                        <p:tgtEl>
                                          <p:spTgt spid="778"/>
                                        </p:tgtEl>
                                        <p:attrNameLst>
                                          <p:attrName>ppt_x</p:attrName>
                                        </p:attrNameLst>
                                      </p:cBhvr>
                                      <p:tavLst>
                                        <p:tav tm="0">
                                          <p:val>
                                            <p:strVal val="#ppt_x"/>
                                          </p:val>
                                        </p:tav>
                                        <p:tav tm="100000">
                                          <p:val>
                                            <p:strVal val="#ppt_x"/>
                                          </p:val>
                                        </p:tav>
                                      </p:tavLst>
                                    </p:anim>
                                    <p:anim calcmode="lin" valueType="num">
                                      <p:cBhvr>
                                        <p:cTn id="76" dur="1000" fill="hold"/>
                                        <p:tgtEl>
                                          <p:spTgt spid="77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79"/>
                                        </p:tgtEl>
                                        <p:attrNameLst>
                                          <p:attrName>style.visibility</p:attrName>
                                        </p:attrNameLst>
                                      </p:cBhvr>
                                      <p:to>
                                        <p:strVal val="visible"/>
                                      </p:to>
                                    </p:set>
                                    <p:animEffect transition="in" filter="fade">
                                      <p:cBhvr>
                                        <p:cTn id="79" dur="1000"/>
                                        <p:tgtEl>
                                          <p:spTgt spid="779"/>
                                        </p:tgtEl>
                                      </p:cBhvr>
                                    </p:animEffect>
                                    <p:anim calcmode="lin" valueType="num">
                                      <p:cBhvr>
                                        <p:cTn id="80" dur="1000" fill="hold"/>
                                        <p:tgtEl>
                                          <p:spTgt spid="779"/>
                                        </p:tgtEl>
                                        <p:attrNameLst>
                                          <p:attrName>ppt_x</p:attrName>
                                        </p:attrNameLst>
                                      </p:cBhvr>
                                      <p:tavLst>
                                        <p:tav tm="0">
                                          <p:val>
                                            <p:strVal val="#ppt_x"/>
                                          </p:val>
                                        </p:tav>
                                        <p:tav tm="100000">
                                          <p:val>
                                            <p:strVal val="#ppt_x"/>
                                          </p:val>
                                        </p:tav>
                                      </p:tavLst>
                                    </p:anim>
                                    <p:anim calcmode="lin" valueType="num">
                                      <p:cBhvr>
                                        <p:cTn id="81" dur="1000" fill="hold"/>
                                        <p:tgtEl>
                                          <p:spTgt spid="77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80"/>
                                        </p:tgtEl>
                                        <p:attrNameLst>
                                          <p:attrName>style.visibility</p:attrName>
                                        </p:attrNameLst>
                                      </p:cBhvr>
                                      <p:to>
                                        <p:strVal val="visible"/>
                                      </p:to>
                                    </p:set>
                                    <p:animEffect transition="in" filter="fade">
                                      <p:cBhvr>
                                        <p:cTn id="84" dur="1000"/>
                                        <p:tgtEl>
                                          <p:spTgt spid="780"/>
                                        </p:tgtEl>
                                      </p:cBhvr>
                                    </p:animEffect>
                                    <p:anim calcmode="lin" valueType="num">
                                      <p:cBhvr>
                                        <p:cTn id="85" dur="1000" fill="hold"/>
                                        <p:tgtEl>
                                          <p:spTgt spid="780"/>
                                        </p:tgtEl>
                                        <p:attrNameLst>
                                          <p:attrName>ppt_x</p:attrName>
                                        </p:attrNameLst>
                                      </p:cBhvr>
                                      <p:tavLst>
                                        <p:tav tm="0">
                                          <p:val>
                                            <p:strVal val="#ppt_x"/>
                                          </p:val>
                                        </p:tav>
                                        <p:tav tm="100000">
                                          <p:val>
                                            <p:strVal val="#ppt_x"/>
                                          </p:val>
                                        </p:tav>
                                      </p:tavLst>
                                    </p:anim>
                                    <p:anim calcmode="lin" valueType="num">
                                      <p:cBhvr>
                                        <p:cTn id="86" dur="1000" fill="hold"/>
                                        <p:tgtEl>
                                          <p:spTgt spid="78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nodePh="1">
                                  <p:stCondLst>
                                    <p:cond delay="0"/>
                                  </p:stCondLst>
                                  <p:endCondLst>
                                    <p:cond evt="begin" delay="0">
                                      <p:tn val="92"/>
                                    </p:cond>
                                  </p:endCondLst>
                                  <p:childTnLst>
                                    <p:set>
                                      <p:cBhvr>
                                        <p:cTn id="93" dur="1" fill="hold">
                                          <p:stCondLst>
                                            <p:cond delay="0"/>
                                          </p:stCondLst>
                                        </p:cTn>
                                        <p:tgtEl>
                                          <p:spTgt spid="3">
                                            <p:txEl>
                                              <p:pRg st="0" end="0"/>
                                            </p:txEl>
                                          </p:spTgt>
                                        </p:tgtEl>
                                        <p:attrNameLst>
                                          <p:attrName>style.visibility</p:attrName>
                                        </p:attrNameLst>
                                      </p:cBhvr>
                                      <p:to>
                                        <p:strVal val="visible"/>
                                      </p:to>
                                    </p:set>
                                    <p:animEffect transition="in" filter="fade">
                                      <p:cBhvr>
                                        <p:cTn id="94" dur="1000"/>
                                        <p:tgtEl>
                                          <p:spTgt spid="3">
                                            <p:txEl>
                                              <p:pRg st="0" end="0"/>
                                            </p:txEl>
                                          </p:spTgt>
                                        </p:tgtEl>
                                      </p:cBhvr>
                                    </p:animEffect>
                                    <p:anim calcmode="lin" valueType="num">
                                      <p:cBhvr>
                                        <p:cTn id="9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1000"/>
                                        <p:tgtEl>
                                          <p:spTgt spid="5"/>
                                        </p:tgtEl>
                                      </p:cBhvr>
                                    </p:animEffect>
                                    <p:anim calcmode="lin" valueType="num">
                                      <p:cBhvr>
                                        <p:cTn id="105" dur="1000" fill="hold"/>
                                        <p:tgtEl>
                                          <p:spTgt spid="5"/>
                                        </p:tgtEl>
                                        <p:attrNameLst>
                                          <p:attrName>ppt_x</p:attrName>
                                        </p:attrNameLst>
                                      </p:cBhvr>
                                      <p:tavLst>
                                        <p:tav tm="0">
                                          <p:val>
                                            <p:strVal val="#ppt_x"/>
                                          </p:val>
                                        </p:tav>
                                        <p:tav tm="100000">
                                          <p:val>
                                            <p:strVal val="#ppt_x"/>
                                          </p:val>
                                        </p:tav>
                                      </p:tavLst>
                                    </p:anim>
                                    <p:anim calcmode="lin" valueType="num">
                                      <p:cBhvr>
                                        <p:cTn id="10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737" grpId="0"/>
      <p:bldP spid="740" grpId="0"/>
      <p:bldP spid="777"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630911"/>
            <a:ext cx="10364451" cy="1596177"/>
          </a:xfrm>
        </p:spPr>
        <p:txBody>
          <a:bodyPr>
            <a:normAutofit fontScale="90000"/>
          </a:bodyPr>
          <a:lstStyle/>
          <a:p>
            <a:r>
              <a:rPr lang="en-US" sz="6000" dirty="0"/>
              <a:t>Q&amp;A</a:t>
            </a:r>
            <a:br>
              <a:rPr lang="en-US" sz="6000" dirty="0"/>
            </a:br>
            <a:endParaRPr lang="en-US" sz="6000" dirty="0"/>
          </a:p>
        </p:txBody>
      </p:sp>
      <p:sp>
        <p:nvSpPr>
          <p:cNvPr id="3" name="Footer Placeholder 2">
            <a:extLst>
              <a:ext uri="{FF2B5EF4-FFF2-40B4-BE49-F238E27FC236}">
                <a16:creationId xmlns:a16="http://schemas.microsoft.com/office/drawing/2014/main" id="{58C5D5BA-B82E-41ED-A834-9D721167F2D8}"/>
              </a:ext>
            </a:extLst>
          </p:cNvPr>
          <p:cNvSpPr>
            <a:spLocks noGrp="1"/>
          </p:cNvSpPr>
          <p:nvPr>
            <p:ph type="ftr" sz="quarter" idx="11"/>
          </p:nvPr>
        </p:nvSpPr>
        <p:spPr/>
        <p:txBody>
          <a:bodyPr/>
          <a:lstStyle/>
          <a:p>
            <a:r>
              <a:rPr lang="en-US"/>
              <a:t>Made By Abhilash Reddy Yerasi INSOFE</a:t>
            </a:r>
            <a:endParaRPr lang="en-US" dirty="0"/>
          </a:p>
        </p:txBody>
      </p:sp>
      <p:sp>
        <p:nvSpPr>
          <p:cNvPr id="4" name="Date Placeholder 3">
            <a:extLst>
              <a:ext uri="{FF2B5EF4-FFF2-40B4-BE49-F238E27FC236}">
                <a16:creationId xmlns:a16="http://schemas.microsoft.com/office/drawing/2014/main" id="{F7CAC5A4-D111-449F-8DCD-78CDAA5BF795}"/>
              </a:ext>
            </a:extLst>
          </p:cNvPr>
          <p:cNvSpPr>
            <a:spLocks noGrp="1"/>
          </p:cNvSpPr>
          <p:nvPr>
            <p:ph type="dt" sz="half" idx="10"/>
          </p:nvPr>
        </p:nvSpPr>
        <p:spPr/>
        <p:txBody>
          <a:bodyPr/>
          <a:lstStyle/>
          <a:p>
            <a:fld id="{F279656E-21F5-48BA-AFE4-63386957F212}" type="datetime1">
              <a:rPr lang="en-US" smtClean="0"/>
              <a:t>6/26/2018</a:t>
            </a:fld>
            <a:endParaRPr lang="en-US" dirty="0"/>
          </a:p>
        </p:txBody>
      </p:sp>
      <p:sp>
        <p:nvSpPr>
          <p:cNvPr id="5" name="Slide Number Placeholder 4">
            <a:extLst>
              <a:ext uri="{FF2B5EF4-FFF2-40B4-BE49-F238E27FC236}">
                <a16:creationId xmlns:a16="http://schemas.microsoft.com/office/drawing/2014/main" id="{49F7B0AE-2C56-4842-81A4-65F84B824A38}"/>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76421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a:t>Made By Abhilash Reddy Yerasi INSOFE</a:t>
            </a:r>
            <a:endParaRPr lang="en-US" dirty="0"/>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fld id="{818DDF13-943E-4765-8678-0932F870FAF6}" type="datetime1">
              <a:rPr lang="en-US" smtClean="0"/>
              <a:t>6/26/2018</a:t>
            </a:fld>
            <a:endParaRPr lang="en-US" dirty="0"/>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19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877424-1032-49F6-ABB3-88687732A467}"/>
              </a:ext>
            </a:extLst>
          </p:cNvPr>
          <p:cNvGraphicFramePr/>
          <p:nvPr>
            <p:extLst>
              <p:ext uri="{D42A27DB-BD31-4B8C-83A1-F6EECF244321}">
                <p14:modId xmlns:p14="http://schemas.microsoft.com/office/powerpoint/2010/main" val="3456940361"/>
              </p:ext>
            </p:extLst>
          </p:nvPr>
        </p:nvGraphicFramePr>
        <p:xfrm>
          <a:off x="377483" y="626647"/>
          <a:ext cx="11437034"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461FB3-77BB-4649-BEDB-EC8F2768D50A}"/>
              </a:ext>
            </a:extLst>
          </p:cNvPr>
          <p:cNvSpPr txBox="1"/>
          <p:nvPr/>
        </p:nvSpPr>
        <p:spPr>
          <a:xfrm>
            <a:off x="616487" y="2019888"/>
            <a:ext cx="10959026" cy="646331"/>
          </a:xfrm>
          <a:prstGeom prst="rect">
            <a:avLst/>
          </a:prstGeom>
          <a:noFill/>
        </p:spPr>
        <p:txBody>
          <a:bodyPr wrap="none" rtlCol="0">
            <a:spAutoFit/>
          </a:bodyPr>
          <a:lstStyle/>
          <a:p>
            <a:r>
              <a:rPr lang="en-US" dirty="0"/>
              <a:t>Using machine learning techniques analyze the data and predict the </a:t>
            </a:r>
            <a:r>
              <a:rPr lang="en-US" b="1" dirty="0"/>
              <a:t>Customer Life Time Value CLV </a:t>
            </a:r>
          </a:p>
          <a:p>
            <a:r>
              <a:rPr lang="en-US" dirty="0"/>
              <a:t>that will enable Hopmonk to target and acquire customers based on the net potential as profit. </a:t>
            </a:r>
            <a:endParaRPr lang="en-IN" dirty="0"/>
          </a:p>
        </p:txBody>
      </p:sp>
      <p:sp>
        <p:nvSpPr>
          <p:cNvPr id="6" name="TextBox 5">
            <a:extLst>
              <a:ext uri="{FF2B5EF4-FFF2-40B4-BE49-F238E27FC236}">
                <a16:creationId xmlns:a16="http://schemas.microsoft.com/office/drawing/2014/main" id="{2B782050-EC80-48A3-8525-8AE9172F6FD1}"/>
              </a:ext>
            </a:extLst>
          </p:cNvPr>
          <p:cNvSpPr txBox="1"/>
          <p:nvPr/>
        </p:nvSpPr>
        <p:spPr>
          <a:xfrm>
            <a:off x="377483" y="4648089"/>
            <a:ext cx="1143703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Hopmonk currently has a million customers on their Enterprise Data Warehouse (EDW) where the data </a:t>
            </a:r>
          </a:p>
          <a:p>
            <a:r>
              <a:rPr lang="en-US" dirty="0"/>
              <a:t>	is spread across various tables. </a:t>
            </a:r>
          </a:p>
          <a:p>
            <a:pPr marL="285750" indent="-285750">
              <a:buFont typeface="Arial" panose="020B0604020202020204" pitchFamily="34" charset="0"/>
              <a:buChar char="•"/>
            </a:pPr>
            <a:r>
              <a:rPr lang="en-US" dirty="0"/>
              <a:t>Hopmonk has implemented both Oracle and Cognos solutions designed to enable their </a:t>
            </a:r>
          </a:p>
          <a:p>
            <a:r>
              <a:rPr lang="en-US" dirty="0"/>
              <a:t>	business users to extract and analyze their data.</a:t>
            </a:r>
          </a:p>
          <a:p>
            <a:pPr marL="285750" indent="-285750">
              <a:buFont typeface="Arial" panose="020B0604020202020204" pitchFamily="34" charset="0"/>
              <a:buChar char="•"/>
            </a:pPr>
            <a:r>
              <a:rPr lang="en-US" dirty="0"/>
              <a:t>Hopmonk feels they have locked away valuable details on consumer behavior, segmentation,</a:t>
            </a:r>
          </a:p>
          <a:p>
            <a:r>
              <a:rPr lang="en-US" dirty="0"/>
              <a:t>	demographics, and more. </a:t>
            </a:r>
          </a:p>
        </p:txBody>
      </p:sp>
      <p:sp>
        <p:nvSpPr>
          <p:cNvPr id="10" name="Footer Placeholder 9">
            <a:extLst>
              <a:ext uri="{FF2B5EF4-FFF2-40B4-BE49-F238E27FC236}">
                <a16:creationId xmlns:a16="http://schemas.microsoft.com/office/drawing/2014/main" id="{11490BFF-5513-4292-B167-98BCE4FDEA19}"/>
              </a:ext>
            </a:extLst>
          </p:cNvPr>
          <p:cNvSpPr>
            <a:spLocks noGrp="1"/>
          </p:cNvSpPr>
          <p:nvPr>
            <p:ph type="ftr" sz="quarter" idx="11"/>
          </p:nvPr>
        </p:nvSpPr>
        <p:spPr>
          <a:xfrm>
            <a:off x="616487" y="6492875"/>
            <a:ext cx="6327648" cy="365125"/>
          </a:xfrm>
        </p:spPr>
        <p:txBody>
          <a:bodyPr/>
          <a:lstStyle/>
          <a:p>
            <a:r>
              <a:rPr lang="en-US"/>
              <a:t>Made By Abhilash Reddy Yerasi INSOFE</a:t>
            </a:r>
            <a:endParaRPr lang="en-US" dirty="0"/>
          </a:p>
        </p:txBody>
      </p:sp>
      <p:sp>
        <p:nvSpPr>
          <p:cNvPr id="11" name="Date Placeholder 10">
            <a:extLst>
              <a:ext uri="{FF2B5EF4-FFF2-40B4-BE49-F238E27FC236}">
                <a16:creationId xmlns:a16="http://schemas.microsoft.com/office/drawing/2014/main" id="{88979A87-BAEB-4262-8587-F1BE95F2A542}"/>
              </a:ext>
            </a:extLst>
          </p:cNvPr>
          <p:cNvSpPr>
            <a:spLocks noGrp="1"/>
          </p:cNvSpPr>
          <p:nvPr>
            <p:ph type="dt" sz="half" idx="10"/>
          </p:nvPr>
        </p:nvSpPr>
        <p:spPr>
          <a:xfrm>
            <a:off x="8037576" y="6505098"/>
            <a:ext cx="3273552" cy="365125"/>
          </a:xfrm>
        </p:spPr>
        <p:txBody>
          <a:bodyPr/>
          <a:lstStyle/>
          <a:p>
            <a:fld id="{B10CD227-0BDE-4CC7-A3FD-52B231060D9E}" type="datetime1">
              <a:rPr lang="en-US" smtClean="0"/>
              <a:t>6/26/2018</a:t>
            </a:fld>
            <a:endParaRPr lang="en-US" dirty="0"/>
          </a:p>
        </p:txBody>
      </p:sp>
      <p:sp>
        <p:nvSpPr>
          <p:cNvPr id="12" name="Slide Number Placeholder 11">
            <a:extLst>
              <a:ext uri="{FF2B5EF4-FFF2-40B4-BE49-F238E27FC236}">
                <a16:creationId xmlns:a16="http://schemas.microsoft.com/office/drawing/2014/main" id="{A84D2FE9-35DA-4BC3-8605-AABDB231A664}"/>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3" name="Title 1">
            <a:extLst>
              <a:ext uri="{FF2B5EF4-FFF2-40B4-BE49-F238E27FC236}">
                <a16:creationId xmlns:a16="http://schemas.microsoft.com/office/drawing/2014/main" id="{1A43EA59-C8FF-4049-8444-DFE17E892345}"/>
              </a:ext>
            </a:extLst>
          </p:cNvPr>
          <p:cNvSpPr>
            <a:spLocks noGrp="1"/>
          </p:cNvSpPr>
          <p:nvPr>
            <p:ph type="title"/>
          </p:nvPr>
        </p:nvSpPr>
        <p:spPr>
          <a:xfrm>
            <a:off x="0" y="199761"/>
            <a:ext cx="12192000" cy="486039"/>
          </a:xfrm>
        </p:spPr>
        <p:txBody>
          <a:bodyPr>
            <a:noAutofit/>
          </a:bodyPr>
          <a:lstStyle/>
          <a:p>
            <a:pPr algn="ctr"/>
            <a:r>
              <a:rPr lang="en-US" dirty="0"/>
              <a:t>Over View</a:t>
            </a:r>
            <a:endParaRPr lang="en-IN" dirty="0"/>
          </a:p>
        </p:txBody>
      </p:sp>
    </p:spTree>
    <p:extLst>
      <p:ext uri="{BB962C8B-B14F-4D97-AF65-F5344CB8AC3E}">
        <p14:creationId xmlns:p14="http://schemas.microsoft.com/office/powerpoint/2010/main" val="770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0"/>
            <a:ext cx="12192000" cy="914400"/>
          </a:xfrm>
        </p:spPr>
        <p:txBody>
          <a:bodyPr/>
          <a:lstStyle/>
          <a:p>
            <a:pPr algn="ctr"/>
            <a:r>
              <a:rPr lang="en-US" dirty="0"/>
              <a:t>DATA PRE-PROCESSING and Feature Engineering</a:t>
            </a:r>
            <a:endParaRPr lang="en-IN" dirty="0"/>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451915983"/>
              </p:ext>
            </p:extLst>
          </p:nvPr>
        </p:nvGraphicFramePr>
        <p:xfrm>
          <a:off x="595533" y="1167619"/>
          <a:ext cx="3709182" cy="787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1097280" y="2278966"/>
            <a:ext cx="2897945" cy="2862322"/>
          </a:xfrm>
          <a:prstGeom prst="rect">
            <a:avLst/>
          </a:prstGeom>
          <a:noFill/>
        </p:spPr>
        <p:txBody>
          <a:bodyPr wrap="square" rtlCol="0">
            <a:spAutoFit/>
          </a:bodyPr>
          <a:lstStyle/>
          <a:p>
            <a:r>
              <a:rPr lang="en-IN" dirty="0">
                <a:solidFill>
                  <a:srgbClr val="00B0F0"/>
                </a:solidFill>
              </a:rPr>
              <a:t>7 Data frames </a:t>
            </a:r>
            <a:r>
              <a:rPr lang="en-IN" dirty="0"/>
              <a:t>are merged together based on the business problem and a </a:t>
            </a:r>
            <a:r>
              <a:rPr lang="en-IN" dirty="0">
                <a:solidFill>
                  <a:srgbClr val="00B0F0"/>
                </a:solidFill>
              </a:rPr>
              <a:t>final master data frame </a:t>
            </a:r>
            <a:r>
              <a:rPr lang="en-IN" dirty="0"/>
              <a:t>is made.</a:t>
            </a:r>
          </a:p>
          <a:p>
            <a:endParaRPr lang="en-IN" dirty="0"/>
          </a:p>
          <a:p>
            <a:r>
              <a:rPr lang="en-IN" dirty="0"/>
              <a:t>Based on the Variables </a:t>
            </a:r>
            <a:r>
              <a:rPr lang="en-IN" dirty="0">
                <a:solidFill>
                  <a:srgbClr val="00B0F0"/>
                </a:solidFill>
              </a:rPr>
              <a:t>business importance </a:t>
            </a:r>
            <a:r>
              <a:rPr lang="en-IN" dirty="0"/>
              <a:t>the missing NA values are been imputed.</a:t>
            </a:r>
          </a:p>
        </p:txBody>
      </p:sp>
      <p:sp>
        <p:nvSpPr>
          <p:cNvPr id="7" name="TextBox 6">
            <a:extLst>
              <a:ext uri="{FF2B5EF4-FFF2-40B4-BE49-F238E27FC236}">
                <a16:creationId xmlns:a16="http://schemas.microsoft.com/office/drawing/2014/main" id="{02A1FB60-C199-4A65-B511-275011278288}"/>
              </a:ext>
            </a:extLst>
          </p:cNvPr>
          <p:cNvSpPr txBox="1"/>
          <p:nvPr/>
        </p:nvSpPr>
        <p:spPr>
          <a:xfrm>
            <a:off x="4710333" y="2278965"/>
            <a:ext cx="3040296" cy="3970318"/>
          </a:xfrm>
          <a:prstGeom prst="rect">
            <a:avLst/>
          </a:prstGeom>
          <a:noFill/>
        </p:spPr>
        <p:txBody>
          <a:bodyPr wrap="square" rtlCol="0">
            <a:spAutoFit/>
          </a:bodyPr>
          <a:lstStyle/>
          <a:p>
            <a:r>
              <a:rPr lang="en-IN" dirty="0"/>
              <a:t>A new Features are been extracted based on the existing variables.</a:t>
            </a:r>
          </a:p>
          <a:p>
            <a:endParaRPr lang="en-IN" dirty="0"/>
          </a:p>
          <a:p>
            <a:r>
              <a:rPr lang="en-IN" dirty="0"/>
              <a:t>New Features are:</a:t>
            </a:r>
          </a:p>
          <a:p>
            <a:r>
              <a:rPr lang="en-IN" dirty="0">
                <a:solidFill>
                  <a:srgbClr val="00B0F0"/>
                </a:solidFill>
              </a:rPr>
              <a:t>Frequency, Recency, Average Order Value,</a:t>
            </a:r>
          </a:p>
          <a:p>
            <a:r>
              <a:rPr lang="en-IN" dirty="0">
                <a:solidFill>
                  <a:srgbClr val="00B0F0"/>
                </a:solidFill>
              </a:rPr>
              <a:t>Purchase-frequency and Customer life time value</a:t>
            </a:r>
            <a:r>
              <a:rPr lang="en-IN" dirty="0">
                <a:solidFill>
                  <a:srgbClr val="FF0000"/>
                </a:solidFill>
              </a:rPr>
              <a:t>.</a:t>
            </a:r>
          </a:p>
          <a:p>
            <a:endParaRPr lang="en-IN" dirty="0">
              <a:solidFill>
                <a:srgbClr val="FF0000"/>
              </a:solidFill>
            </a:endParaRPr>
          </a:p>
          <a:p>
            <a:r>
              <a:rPr lang="en-IN" dirty="0"/>
              <a:t>Frequency=Sum(App+LF)</a:t>
            </a:r>
          </a:p>
          <a:p>
            <a:endParaRPr lang="en-IN" dirty="0"/>
          </a:p>
          <a:p>
            <a:r>
              <a:rPr lang="en-IN" dirty="0"/>
              <a:t>Recency=Recent value(App and LF</a:t>
            </a:r>
          </a:p>
        </p:txBody>
      </p:sp>
      <p:sp>
        <p:nvSpPr>
          <p:cNvPr id="8" name="TextBox 7">
            <a:extLst>
              <a:ext uri="{FF2B5EF4-FFF2-40B4-BE49-F238E27FC236}">
                <a16:creationId xmlns:a16="http://schemas.microsoft.com/office/drawing/2014/main" id="{ED9636A6-6498-4493-ACB3-8A6A2B4007E2}"/>
              </a:ext>
            </a:extLst>
          </p:cNvPr>
          <p:cNvSpPr txBox="1"/>
          <p:nvPr/>
        </p:nvSpPr>
        <p:spPr>
          <a:xfrm>
            <a:off x="8689144" y="2278965"/>
            <a:ext cx="2897945" cy="2585323"/>
          </a:xfrm>
          <a:prstGeom prst="rect">
            <a:avLst/>
          </a:prstGeom>
          <a:noFill/>
        </p:spPr>
        <p:txBody>
          <a:bodyPr wrap="square" rtlCol="0">
            <a:spAutoFit/>
          </a:bodyPr>
          <a:lstStyle/>
          <a:p>
            <a:r>
              <a:rPr lang="en-IN" dirty="0"/>
              <a:t>By using </a:t>
            </a:r>
            <a:r>
              <a:rPr lang="en-IN" dirty="0">
                <a:solidFill>
                  <a:srgbClr val="00B0F0"/>
                </a:solidFill>
              </a:rPr>
              <a:t>Hetcor</a:t>
            </a:r>
            <a:r>
              <a:rPr lang="en-IN" dirty="0"/>
              <a:t> function the variables which are highly corelated are been removed.</a:t>
            </a:r>
          </a:p>
          <a:p>
            <a:endParaRPr lang="en-IN" dirty="0"/>
          </a:p>
          <a:p>
            <a:r>
              <a:rPr lang="en-IN" dirty="0"/>
              <a:t>And using the </a:t>
            </a:r>
            <a:r>
              <a:rPr lang="en-IN" dirty="0">
                <a:solidFill>
                  <a:srgbClr val="00B0F0"/>
                </a:solidFill>
              </a:rPr>
              <a:t>Step Aic </a:t>
            </a:r>
            <a:r>
              <a:rPr lang="en-IN" dirty="0"/>
              <a:t>and </a:t>
            </a:r>
            <a:r>
              <a:rPr lang="en-IN" dirty="0">
                <a:solidFill>
                  <a:srgbClr val="00B0F0"/>
                </a:solidFill>
              </a:rPr>
              <a:t>VIF</a:t>
            </a:r>
            <a:r>
              <a:rPr lang="en-IN" dirty="0"/>
              <a:t> some of the variables are been removed.</a:t>
            </a:r>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1457990045"/>
              </p:ext>
            </p:extLst>
          </p:nvPr>
        </p:nvGraphicFramePr>
        <p:xfrm>
          <a:off x="4304715" y="1167619"/>
          <a:ext cx="3709182" cy="7877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0" name="Group 9">
            <a:extLst>
              <a:ext uri="{FF2B5EF4-FFF2-40B4-BE49-F238E27FC236}">
                <a16:creationId xmlns:a16="http://schemas.microsoft.com/office/drawing/2014/main" id="{1B352B75-EB90-4B4C-A95E-688E10CB06CB}"/>
              </a:ext>
            </a:extLst>
          </p:cNvPr>
          <p:cNvGrpSpPr/>
          <p:nvPr/>
        </p:nvGrpSpPr>
        <p:grpSpPr>
          <a:xfrm>
            <a:off x="8013897" y="1167619"/>
            <a:ext cx="3705559" cy="787789"/>
            <a:chOff x="0" y="0"/>
            <a:chExt cx="3705559" cy="787789"/>
          </a:xfrm>
        </p:grpSpPr>
        <p:sp>
          <p:nvSpPr>
            <p:cNvPr id="11" name="Arrow: Chevron 10">
              <a:extLst>
                <a:ext uri="{FF2B5EF4-FFF2-40B4-BE49-F238E27FC236}">
                  <a16:creationId xmlns:a16="http://schemas.microsoft.com/office/drawing/2014/main" id="{2995658E-6BB6-4131-8F67-CB8AC31DF886}"/>
                </a:ext>
              </a:extLst>
            </p:cNvPr>
            <p:cNvSpPr/>
            <p:nvPr/>
          </p:nvSpPr>
          <p:spPr>
            <a:xfrm>
              <a:off x="0" y="0"/>
              <a:ext cx="3705559" cy="787789"/>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8C765B28-4F63-418C-ABE4-9AB263D2585B}"/>
                </a:ext>
              </a:extLst>
            </p:cNvPr>
            <p:cNvSpPr txBox="1"/>
            <p:nvPr/>
          </p:nvSpPr>
          <p:spPr>
            <a:xfrm>
              <a:off x="393895" y="0"/>
              <a:ext cx="2917770" cy="787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Variables Extraction</a:t>
              </a:r>
            </a:p>
          </p:txBody>
        </p:sp>
      </p:grpSp>
      <p:sp>
        <p:nvSpPr>
          <p:cNvPr id="13" name="Footer Placeholder 12">
            <a:extLst>
              <a:ext uri="{FF2B5EF4-FFF2-40B4-BE49-F238E27FC236}">
                <a16:creationId xmlns:a16="http://schemas.microsoft.com/office/drawing/2014/main" id="{CD255804-6434-44CD-881E-4FE1534EE8E1}"/>
              </a:ext>
            </a:extLst>
          </p:cNvPr>
          <p:cNvSpPr>
            <a:spLocks noGrp="1"/>
          </p:cNvSpPr>
          <p:nvPr>
            <p:ph type="ftr" sz="quarter" idx="11"/>
          </p:nvPr>
        </p:nvSpPr>
        <p:spPr/>
        <p:txBody>
          <a:bodyPr/>
          <a:lstStyle/>
          <a:p>
            <a:r>
              <a:rPr lang="en-US"/>
              <a:t>Made By Abhilash Reddy Yerasi INSOFE</a:t>
            </a:r>
            <a:endParaRPr lang="en-US" dirty="0"/>
          </a:p>
        </p:txBody>
      </p:sp>
      <p:sp>
        <p:nvSpPr>
          <p:cNvPr id="14" name="Date Placeholder 13">
            <a:extLst>
              <a:ext uri="{FF2B5EF4-FFF2-40B4-BE49-F238E27FC236}">
                <a16:creationId xmlns:a16="http://schemas.microsoft.com/office/drawing/2014/main" id="{A23902D7-1C56-4A13-9AB3-65168BE9E8D8}"/>
              </a:ext>
            </a:extLst>
          </p:cNvPr>
          <p:cNvSpPr>
            <a:spLocks noGrp="1"/>
          </p:cNvSpPr>
          <p:nvPr>
            <p:ph type="dt" sz="half" idx="10"/>
          </p:nvPr>
        </p:nvSpPr>
        <p:spPr/>
        <p:txBody>
          <a:bodyPr/>
          <a:lstStyle/>
          <a:p>
            <a:fld id="{068D18B9-9BDD-4BCA-B208-0341D3D45B0D}" type="datetime1">
              <a:rPr lang="en-US" smtClean="0"/>
              <a:t>6/26/2018</a:t>
            </a:fld>
            <a:endParaRPr lang="en-US" dirty="0"/>
          </a:p>
        </p:txBody>
      </p:sp>
      <p:sp>
        <p:nvSpPr>
          <p:cNvPr id="15" name="Slide Number Placeholder 14">
            <a:extLst>
              <a:ext uri="{FF2B5EF4-FFF2-40B4-BE49-F238E27FC236}">
                <a16:creationId xmlns:a16="http://schemas.microsoft.com/office/drawing/2014/main" id="{1A257A01-BED6-414B-BE6F-C7063F71613F}"/>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15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AFE4-6125-4D39-8381-CF1C1EB6A429}"/>
              </a:ext>
            </a:extLst>
          </p:cNvPr>
          <p:cNvSpPr>
            <a:spLocks noGrp="1"/>
          </p:cNvSpPr>
          <p:nvPr>
            <p:ph type="title"/>
          </p:nvPr>
        </p:nvSpPr>
        <p:spPr>
          <a:xfrm>
            <a:off x="0" y="199761"/>
            <a:ext cx="12192000" cy="486039"/>
          </a:xfrm>
        </p:spPr>
        <p:txBody>
          <a:bodyPr>
            <a:noAutofit/>
          </a:bodyPr>
          <a:lstStyle/>
          <a:p>
            <a:pPr algn="ctr"/>
            <a:r>
              <a:rPr lang="en-US" dirty="0"/>
              <a:t>Feature Engineering</a:t>
            </a:r>
            <a:endParaRPr lang="en-IN" dirty="0"/>
          </a:p>
        </p:txBody>
      </p:sp>
      <p:pic>
        <p:nvPicPr>
          <p:cNvPr id="8" name="Content Placeholder 7">
            <a:extLst>
              <a:ext uri="{FF2B5EF4-FFF2-40B4-BE49-F238E27FC236}">
                <a16:creationId xmlns:a16="http://schemas.microsoft.com/office/drawing/2014/main" id="{D8F0A802-947D-4360-A46E-9DB7C4FD82C0}"/>
              </a:ext>
            </a:extLst>
          </p:cNvPr>
          <p:cNvPicPr>
            <a:picLocks noGrp="1" noChangeAspect="1"/>
          </p:cNvPicPr>
          <p:nvPr>
            <p:ph idx="1"/>
          </p:nvPr>
        </p:nvPicPr>
        <p:blipFill>
          <a:blip r:embed="rId2"/>
          <a:stretch>
            <a:fillRect/>
          </a:stretch>
        </p:blipFill>
        <p:spPr>
          <a:xfrm>
            <a:off x="445476" y="1117603"/>
            <a:ext cx="5200741" cy="1952374"/>
          </a:xfrm>
        </p:spPr>
      </p:pic>
      <p:sp>
        <p:nvSpPr>
          <p:cNvPr id="4" name="Date Placeholder 3">
            <a:extLst>
              <a:ext uri="{FF2B5EF4-FFF2-40B4-BE49-F238E27FC236}">
                <a16:creationId xmlns:a16="http://schemas.microsoft.com/office/drawing/2014/main" id="{2E9AE84C-4066-4984-8474-AEC147D9444B}"/>
              </a:ext>
            </a:extLst>
          </p:cNvPr>
          <p:cNvSpPr>
            <a:spLocks noGrp="1"/>
          </p:cNvSpPr>
          <p:nvPr>
            <p:ph type="dt" sz="half" idx="10"/>
          </p:nvPr>
        </p:nvSpPr>
        <p:spPr/>
        <p:txBody>
          <a:bodyPr/>
          <a:lstStyle/>
          <a:p>
            <a:fld id="{CD0FC77E-26D8-4129-AFFB-6EDA661AD00C}" type="datetime1">
              <a:rPr lang="en-US" smtClean="0"/>
              <a:t>6/26/2018</a:t>
            </a:fld>
            <a:endParaRPr lang="en-US" dirty="0"/>
          </a:p>
        </p:txBody>
      </p:sp>
      <p:sp>
        <p:nvSpPr>
          <p:cNvPr id="5" name="Footer Placeholder 4">
            <a:extLst>
              <a:ext uri="{FF2B5EF4-FFF2-40B4-BE49-F238E27FC236}">
                <a16:creationId xmlns:a16="http://schemas.microsoft.com/office/drawing/2014/main" id="{6B84CF0C-8465-471B-B528-434A410E86C3}"/>
              </a:ext>
            </a:extLst>
          </p:cNvPr>
          <p:cNvSpPr>
            <a:spLocks noGrp="1"/>
          </p:cNvSpPr>
          <p:nvPr>
            <p:ph type="ftr" sz="quarter" idx="11"/>
          </p:nvPr>
        </p:nvSpPr>
        <p:spPr/>
        <p:txBody>
          <a:bodyPr/>
          <a:lstStyle/>
          <a:p>
            <a:r>
              <a:rPr lang="en-US"/>
              <a:t>Made By Abhilash Reddy Yerasi INSOFE</a:t>
            </a:r>
            <a:endParaRPr lang="en-US" dirty="0"/>
          </a:p>
        </p:txBody>
      </p:sp>
      <p:sp>
        <p:nvSpPr>
          <p:cNvPr id="6" name="Slide Number Placeholder 5">
            <a:extLst>
              <a:ext uri="{FF2B5EF4-FFF2-40B4-BE49-F238E27FC236}">
                <a16:creationId xmlns:a16="http://schemas.microsoft.com/office/drawing/2014/main" id="{992C94B6-CEF2-46A9-AF4C-24A017594E83}"/>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0" name="Picture 9">
            <a:extLst>
              <a:ext uri="{FF2B5EF4-FFF2-40B4-BE49-F238E27FC236}">
                <a16:creationId xmlns:a16="http://schemas.microsoft.com/office/drawing/2014/main" id="{6A3D9190-C954-49AF-9B16-32A86170B827}"/>
              </a:ext>
            </a:extLst>
          </p:cNvPr>
          <p:cNvPicPr>
            <a:picLocks noChangeAspect="1"/>
          </p:cNvPicPr>
          <p:nvPr/>
        </p:nvPicPr>
        <p:blipFill>
          <a:blip r:embed="rId3"/>
          <a:stretch>
            <a:fillRect/>
          </a:stretch>
        </p:blipFill>
        <p:spPr>
          <a:xfrm>
            <a:off x="6313714" y="1117603"/>
            <a:ext cx="5311224" cy="2144210"/>
          </a:xfrm>
          <a:prstGeom prst="rect">
            <a:avLst/>
          </a:prstGeom>
        </p:spPr>
      </p:pic>
      <p:pic>
        <p:nvPicPr>
          <p:cNvPr id="12" name="Picture 11">
            <a:extLst>
              <a:ext uri="{FF2B5EF4-FFF2-40B4-BE49-F238E27FC236}">
                <a16:creationId xmlns:a16="http://schemas.microsoft.com/office/drawing/2014/main" id="{A79B86CB-2561-4E93-9529-F5860AAED093}"/>
              </a:ext>
            </a:extLst>
          </p:cNvPr>
          <p:cNvPicPr>
            <a:picLocks noChangeAspect="1"/>
          </p:cNvPicPr>
          <p:nvPr/>
        </p:nvPicPr>
        <p:blipFill>
          <a:blip r:embed="rId4"/>
          <a:stretch>
            <a:fillRect/>
          </a:stretch>
        </p:blipFill>
        <p:spPr>
          <a:xfrm>
            <a:off x="90288" y="3616435"/>
            <a:ext cx="5878287" cy="1517540"/>
          </a:xfrm>
          <a:prstGeom prst="rect">
            <a:avLst/>
          </a:prstGeom>
        </p:spPr>
      </p:pic>
      <p:sp>
        <p:nvSpPr>
          <p:cNvPr id="13" name="TextBox 12">
            <a:extLst>
              <a:ext uri="{FF2B5EF4-FFF2-40B4-BE49-F238E27FC236}">
                <a16:creationId xmlns:a16="http://schemas.microsoft.com/office/drawing/2014/main" id="{F084ED6C-7715-4538-9F4B-FDC87048A806}"/>
              </a:ext>
            </a:extLst>
          </p:cNvPr>
          <p:cNvSpPr txBox="1"/>
          <p:nvPr/>
        </p:nvSpPr>
        <p:spPr>
          <a:xfrm>
            <a:off x="4566929" y="5351878"/>
            <a:ext cx="2848855" cy="1200329"/>
          </a:xfrm>
          <a:prstGeom prst="rect">
            <a:avLst/>
          </a:prstGeom>
          <a:noFill/>
        </p:spPr>
        <p:txBody>
          <a:bodyPr wrap="square" rtlCol="0">
            <a:spAutoFit/>
          </a:bodyPr>
          <a:lstStyle/>
          <a:p>
            <a:pPr algn="ctr"/>
            <a:r>
              <a:rPr lang="en-IN" b="1" dirty="0"/>
              <a:t>Variables used:</a:t>
            </a:r>
          </a:p>
          <a:p>
            <a:pPr algn="ctr"/>
            <a:r>
              <a:rPr lang="en-IN" dirty="0"/>
              <a:t>Total Revenue Generated</a:t>
            </a:r>
          </a:p>
          <a:p>
            <a:pPr algn="ctr"/>
            <a:r>
              <a:rPr lang="en-IN" dirty="0"/>
              <a:t>Units bought</a:t>
            </a:r>
          </a:p>
          <a:p>
            <a:pPr algn="ctr"/>
            <a:r>
              <a:rPr lang="en-IN" dirty="0"/>
              <a:t>No. of Unique Customer.</a:t>
            </a:r>
          </a:p>
        </p:txBody>
      </p:sp>
      <p:pic>
        <p:nvPicPr>
          <p:cNvPr id="16" name="Picture 15">
            <a:extLst>
              <a:ext uri="{FF2B5EF4-FFF2-40B4-BE49-F238E27FC236}">
                <a16:creationId xmlns:a16="http://schemas.microsoft.com/office/drawing/2014/main" id="{F40200B8-CA9B-4FD0-A575-F84476427A07}"/>
              </a:ext>
            </a:extLst>
          </p:cNvPr>
          <p:cNvPicPr>
            <a:picLocks noChangeAspect="1"/>
          </p:cNvPicPr>
          <p:nvPr/>
        </p:nvPicPr>
        <p:blipFill>
          <a:blip r:embed="rId5"/>
          <a:stretch>
            <a:fillRect/>
          </a:stretch>
        </p:blipFill>
        <p:spPr>
          <a:xfrm>
            <a:off x="6313714" y="3545056"/>
            <a:ext cx="5776687" cy="1588919"/>
          </a:xfrm>
          <a:prstGeom prst="rect">
            <a:avLst/>
          </a:prstGeom>
        </p:spPr>
      </p:pic>
      <p:cxnSp>
        <p:nvCxnSpPr>
          <p:cNvPr id="18" name="Straight Connector 17">
            <a:extLst>
              <a:ext uri="{FF2B5EF4-FFF2-40B4-BE49-F238E27FC236}">
                <a16:creationId xmlns:a16="http://schemas.microsoft.com/office/drawing/2014/main" id="{28B2FF32-88C3-4AE1-94BC-069E134B10AD}"/>
              </a:ext>
            </a:extLst>
          </p:cNvPr>
          <p:cNvCxnSpPr>
            <a:endCxn id="13" idx="0"/>
          </p:cNvCxnSpPr>
          <p:nvPr/>
        </p:nvCxnSpPr>
        <p:spPr>
          <a:xfrm>
            <a:off x="5968575" y="1223888"/>
            <a:ext cx="22782" cy="412799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38478B-0EBE-4D0B-896D-F70D3416BA62}"/>
              </a:ext>
            </a:extLst>
          </p:cNvPr>
          <p:cNvCxnSpPr/>
          <p:nvPr/>
        </p:nvCxnSpPr>
        <p:spPr>
          <a:xfrm>
            <a:off x="445477" y="3287883"/>
            <a:ext cx="11185691"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0B6492C7-85C0-4274-8D87-A4507715BB17}"/>
              </a:ext>
            </a:extLst>
          </p:cNvPr>
          <p:cNvSpPr/>
          <p:nvPr/>
        </p:nvSpPr>
        <p:spPr>
          <a:xfrm>
            <a:off x="4613155" y="3069977"/>
            <a:ext cx="2733622" cy="5001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Target</a:t>
            </a:r>
            <a:r>
              <a:rPr lang="en-IN" dirty="0"/>
              <a:t> : Customer Value</a:t>
            </a:r>
          </a:p>
        </p:txBody>
      </p:sp>
    </p:spTree>
    <p:extLst>
      <p:ext uri="{BB962C8B-B14F-4D97-AF65-F5344CB8AC3E}">
        <p14:creationId xmlns:p14="http://schemas.microsoft.com/office/powerpoint/2010/main" val="19176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fld id="{3C7204C6-2A30-4001-813C-344300BF0F79}" type="datetime1">
              <a:rPr lang="en-US" smtClean="0"/>
              <a:t>6/26/2018</a:t>
            </a:fld>
            <a:endParaRPr lang="en-US" dirty="0"/>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a:t>Made By Abhilash Reddy Yerasi INSOFE</a:t>
            </a:r>
            <a:endParaRPr lang="en-US" dirty="0"/>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6</a:t>
            </a:fld>
            <a:endParaRPr lang="en-US" dirty="0"/>
          </a:p>
        </p:txBody>
      </p:sp>
      <p:graphicFrame>
        <p:nvGraphicFramePr>
          <p:cNvPr id="14" name="Table 13">
            <a:extLst>
              <a:ext uri="{FF2B5EF4-FFF2-40B4-BE49-F238E27FC236}">
                <a16:creationId xmlns:a16="http://schemas.microsoft.com/office/drawing/2014/main" id="{5FFBE0CD-E374-40D9-904E-A526F7714D07}"/>
              </a:ext>
            </a:extLst>
          </p:cNvPr>
          <p:cNvGraphicFramePr>
            <a:graphicFrameLocks noGrp="1"/>
          </p:cNvGraphicFramePr>
          <p:nvPr>
            <p:extLst>
              <p:ext uri="{D42A27DB-BD31-4B8C-83A1-F6EECF244321}">
                <p14:modId xmlns:p14="http://schemas.microsoft.com/office/powerpoint/2010/main" val="2843689164"/>
              </p:ext>
            </p:extLst>
          </p:nvPr>
        </p:nvGraphicFramePr>
        <p:xfrm>
          <a:off x="615443" y="2989485"/>
          <a:ext cx="5130744" cy="3200400"/>
        </p:xfrm>
        <a:graphic>
          <a:graphicData uri="http://schemas.openxmlformats.org/drawingml/2006/table">
            <a:tbl>
              <a:tblPr firstRow="1" bandRow="1">
                <a:tableStyleId>{5940675A-B579-460E-94D1-54222C63F5DA}</a:tableStyleId>
              </a:tblPr>
              <a:tblGrid>
                <a:gridCol w="1710248">
                  <a:extLst>
                    <a:ext uri="{9D8B030D-6E8A-4147-A177-3AD203B41FA5}">
                      <a16:colId xmlns:a16="http://schemas.microsoft.com/office/drawing/2014/main" val="9843232"/>
                    </a:ext>
                  </a:extLst>
                </a:gridCol>
                <a:gridCol w="1710248">
                  <a:extLst>
                    <a:ext uri="{9D8B030D-6E8A-4147-A177-3AD203B41FA5}">
                      <a16:colId xmlns:a16="http://schemas.microsoft.com/office/drawing/2014/main" val="2857494847"/>
                    </a:ext>
                  </a:extLst>
                </a:gridCol>
                <a:gridCol w="1710248">
                  <a:extLst>
                    <a:ext uri="{9D8B030D-6E8A-4147-A177-3AD203B41FA5}">
                      <a16:colId xmlns:a16="http://schemas.microsoft.com/office/drawing/2014/main" val="1657930360"/>
                    </a:ext>
                  </a:extLst>
                </a:gridCol>
              </a:tblGrid>
              <a:tr h="555810">
                <a:tc>
                  <a:txBody>
                    <a:bodyPr/>
                    <a:lstStyle/>
                    <a:p>
                      <a:pPr algn="ctr"/>
                      <a:r>
                        <a:rPr lang="en-IN" b="1" dirty="0"/>
                        <a:t>Customer Centric</a:t>
                      </a:r>
                    </a:p>
                  </a:txBody>
                  <a:tcPr/>
                </a:tc>
                <a:tc>
                  <a:txBody>
                    <a:bodyPr/>
                    <a:lstStyle/>
                    <a:p>
                      <a:pPr algn="ctr"/>
                      <a:r>
                        <a:rPr lang="en-IN" b="1" dirty="0"/>
                        <a:t>Business Centric</a:t>
                      </a:r>
                    </a:p>
                  </a:txBody>
                  <a:tcPr/>
                </a:tc>
                <a:tc>
                  <a:txBody>
                    <a:bodyPr/>
                    <a:lstStyle/>
                    <a:p>
                      <a:pPr algn="ctr"/>
                      <a:r>
                        <a:rPr lang="en-IN" b="1" dirty="0"/>
                        <a:t>Customer Demo graphs</a:t>
                      </a:r>
                    </a:p>
                  </a:txBody>
                  <a:tcPr/>
                </a:tc>
                <a:extLst>
                  <a:ext uri="{0D108BD9-81ED-4DB2-BD59-A6C34878D82A}">
                    <a16:rowId xmlns:a16="http://schemas.microsoft.com/office/drawing/2014/main" val="1988215929"/>
                  </a:ext>
                </a:extLst>
              </a:tr>
              <a:tr h="555810">
                <a:tc>
                  <a:txBody>
                    <a:bodyPr/>
                    <a:lstStyle/>
                    <a:p>
                      <a:pPr algn="ctr"/>
                      <a:r>
                        <a:rPr lang="en-IN" dirty="0"/>
                        <a:t>Games Played, </a:t>
                      </a:r>
                    </a:p>
                  </a:txBody>
                  <a:tcPr/>
                </a:tc>
                <a:tc>
                  <a:txBody>
                    <a:bodyPr/>
                    <a:lstStyle/>
                    <a:p>
                      <a:pPr algn="ctr"/>
                      <a:r>
                        <a:rPr lang="en-IN" dirty="0"/>
                        <a:t>Favourite Source</a:t>
                      </a:r>
                    </a:p>
                  </a:txBody>
                  <a:tcPr/>
                </a:tc>
                <a:tc>
                  <a:txBody>
                    <a:bodyPr/>
                    <a:lstStyle/>
                    <a:p>
                      <a:pPr algn="ctr"/>
                      <a:r>
                        <a:rPr lang="en-IN" dirty="0"/>
                        <a:t>Age</a:t>
                      </a:r>
                    </a:p>
                  </a:txBody>
                  <a:tcPr/>
                </a:tc>
                <a:extLst>
                  <a:ext uri="{0D108BD9-81ED-4DB2-BD59-A6C34878D82A}">
                    <a16:rowId xmlns:a16="http://schemas.microsoft.com/office/drawing/2014/main" val="2989844730"/>
                  </a:ext>
                </a:extLst>
              </a:tr>
              <a:tr h="555810">
                <a:tc>
                  <a:txBody>
                    <a:bodyPr/>
                    <a:lstStyle/>
                    <a:p>
                      <a:pPr algn="ctr"/>
                      <a:r>
                        <a:rPr lang="en-IN" dirty="0"/>
                        <a:t>Time </a:t>
                      </a:r>
                    </a:p>
                  </a:txBody>
                  <a:tcPr/>
                </a:tc>
                <a:tc>
                  <a:txBody>
                    <a:bodyPr/>
                    <a:lstStyle/>
                    <a:p>
                      <a:pPr algn="ctr"/>
                      <a:r>
                        <a:rPr lang="en-IN" dirty="0"/>
                        <a:t>Favourite Channel</a:t>
                      </a:r>
                    </a:p>
                  </a:txBody>
                  <a:tcPr/>
                </a:tc>
                <a:tc>
                  <a:txBody>
                    <a:bodyPr/>
                    <a:lstStyle/>
                    <a:p>
                      <a:pPr algn="ctr"/>
                      <a:r>
                        <a:rPr lang="en-IN" dirty="0"/>
                        <a:t>Country</a:t>
                      </a:r>
                    </a:p>
                  </a:txBody>
                  <a:tcPr/>
                </a:tc>
                <a:extLst>
                  <a:ext uri="{0D108BD9-81ED-4DB2-BD59-A6C34878D82A}">
                    <a16:rowId xmlns:a16="http://schemas.microsoft.com/office/drawing/2014/main" val="1465114329"/>
                  </a:ext>
                </a:extLst>
              </a:tr>
              <a:tr h="555810">
                <a:tc>
                  <a:txBody>
                    <a:bodyPr/>
                    <a:lstStyle/>
                    <a:p>
                      <a:pPr algn="ctr"/>
                      <a:r>
                        <a:rPr lang="en-IN" dirty="0"/>
                        <a:t>Units</a:t>
                      </a:r>
                    </a:p>
                  </a:txBody>
                  <a:tcPr/>
                </a:tc>
                <a:tc>
                  <a:txBody>
                    <a:bodyPr/>
                    <a:lstStyle/>
                    <a:p>
                      <a:pPr algn="ctr"/>
                      <a:endParaRPr lang="en-IN" dirty="0"/>
                    </a:p>
                  </a:txBody>
                  <a:tcPr/>
                </a:tc>
                <a:tc>
                  <a:txBody>
                    <a:bodyPr/>
                    <a:lstStyle/>
                    <a:p>
                      <a:pPr algn="ctr"/>
                      <a:r>
                        <a:rPr lang="en-IN" dirty="0"/>
                        <a:t>No of Children</a:t>
                      </a:r>
                    </a:p>
                  </a:txBody>
                  <a:tcPr/>
                </a:tc>
                <a:extLst>
                  <a:ext uri="{0D108BD9-81ED-4DB2-BD59-A6C34878D82A}">
                    <a16:rowId xmlns:a16="http://schemas.microsoft.com/office/drawing/2014/main" val="542274712"/>
                  </a:ext>
                </a:extLst>
              </a:tr>
              <a:tr h="555810">
                <a:tc>
                  <a:txBody>
                    <a:bodyPr/>
                    <a:lstStyle/>
                    <a:p>
                      <a:pPr algn="ctr"/>
                      <a:r>
                        <a:rPr lang="en-IN" dirty="0"/>
                        <a:t>Recency, Frequency</a:t>
                      </a:r>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4056068426"/>
                  </a:ext>
                </a:extLst>
              </a:tr>
            </a:tbl>
          </a:graphicData>
        </a:graphic>
      </p:graphicFrame>
      <p:sp>
        <p:nvSpPr>
          <p:cNvPr id="15" name="Rectangle 14">
            <a:extLst>
              <a:ext uri="{FF2B5EF4-FFF2-40B4-BE49-F238E27FC236}">
                <a16:creationId xmlns:a16="http://schemas.microsoft.com/office/drawing/2014/main" id="{9A183635-9531-4B8E-B82D-A666AD303E3F}"/>
              </a:ext>
            </a:extLst>
          </p:cNvPr>
          <p:cNvSpPr/>
          <p:nvPr/>
        </p:nvSpPr>
        <p:spPr>
          <a:xfrm>
            <a:off x="209888" y="1438686"/>
            <a:ext cx="3846286" cy="646331"/>
          </a:xfrm>
          <a:prstGeom prst="rect">
            <a:avLst/>
          </a:prstGeom>
        </p:spPr>
        <p:txBody>
          <a:bodyPr wrap="square">
            <a:spAutoFit/>
          </a:bodyPr>
          <a:lstStyle/>
          <a:p>
            <a:pPr algn="ctr"/>
            <a:r>
              <a:rPr lang="en-IN" dirty="0"/>
              <a:t>Pre-Processed Data Frame With </a:t>
            </a:r>
          </a:p>
          <a:p>
            <a:pPr algn="ctr"/>
            <a:r>
              <a:rPr lang="en-IN" dirty="0"/>
              <a:t>56660 by 103</a:t>
            </a:r>
          </a:p>
        </p:txBody>
      </p:sp>
      <p:sp>
        <p:nvSpPr>
          <p:cNvPr id="16" name="Rectangle 15">
            <a:extLst>
              <a:ext uri="{FF2B5EF4-FFF2-40B4-BE49-F238E27FC236}">
                <a16:creationId xmlns:a16="http://schemas.microsoft.com/office/drawing/2014/main" id="{53E2652C-0CFC-49DA-AAB4-613EE82DA501}"/>
              </a:ext>
            </a:extLst>
          </p:cNvPr>
          <p:cNvSpPr/>
          <p:nvPr/>
        </p:nvSpPr>
        <p:spPr>
          <a:xfrm>
            <a:off x="7044986" y="1504575"/>
            <a:ext cx="5225143" cy="646331"/>
          </a:xfrm>
          <a:prstGeom prst="rect">
            <a:avLst/>
          </a:prstGeom>
        </p:spPr>
        <p:txBody>
          <a:bodyPr wrap="square">
            <a:spAutoFit/>
          </a:bodyPr>
          <a:lstStyle/>
          <a:p>
            <a:pPr algn="ctr"/>
            <a:r>
              <a:rPr lang="en-IN" dirty="0"/>
              <a:t>Feature engineered Data Frame With </a:t>
            </a:r>
          </a:p>
          <a:p>
            <a:pPr algn="ctr"/>
            <a:r>
              <a:rPr lang="en-IN" dirty="0"/>
              <a:t>29271 by 83</a:t>
            </a:r>
          </a:p>
        </p:txBody>
      </p:sp>
      <p:pic>
        <p:nvPicPr>
          <p:cNvPr id="20" name="Picture 19">
            <a:extLst>
              <a:ext uri="{FF2B5EF4-FFF2-40B4-BE49-F238E27FC236}">
                <a16:creationId xmlns:a16="http://schemas.microsoft.com/office/drawing/2014/main" id="{6E4EE826-A3C2-4EC7-B6C0-E75E21BAF2AB}"/>
              </a:ext>
            </a:extLst>
          </p:cNvPr>
          <p:cNvPicPr>
            <a:picLocks noChangeAspect="1"/>
          </p:cNvPicPr>
          <p:nvPr/>
        </p:nvPicPr>
        <p:blipFill>
          <a:blip r:embed="rId2"/>
          <a:stretch>
            <a:fillRect/>
          </a:stretch>
        </p:blipFill>
        <p:spPr>
          <a:xfrm>
            <a:off x="5147014" y="1340254"/>
            <a:ext cx="1897972" cy="1040370"/>
          </a:xfrm>
          <a:prstGeom prst="rect">
            <a:avLst/>
          </a:prstGeom>
        </p:spPr>
      </p:pic>
      <p:sp>
        <p:nvSpPr>
          <p:cNvPr id="21" name="TextBox 20">
            <a:extLst>
              <a:ext uri="{FF2B5EF4-FFF2-40B4-BE49-F238E27FC236}">
                <a16:creationId xmlns:a16="http://schemas.microsoft.com/office/drawing/2014/main" id="{A4E0EBFE-A980-41B7-AA30-500943C58ADA}"/>
              </a:ext>
            </a:extLst>
          </p:cNvPr>
          <p:cNvSpPr txBox="1"/>
          <p:nvPr/>
        </p:nvSpPr>
        <p:spPr>
          <a:xfrm rot="20180535">
            <a:off x="5744882" y="2120268"/>
            <a:ext cx="1794530" cy="369332"/>
          </a:xfrm>
          <a:prstGeom prst="rect">
            <a:avLst/>
          </a:prstGeom>
          <a:noFill/>
        </p:spPr>
        <p:txBody>
          <a:bodyPr wrap="none" rtlCol="0">
            <a:spAutoFit/>
          </a:bodyPr>
          <a:lstStyle/>
          <a:p>
            <a:r>
              <a:rPr lang="en-IN" dirty="0"/>
              <a:t>Transformation</a:t>
            </a:r>
          </a:p>
        </p:txBody>
      </p:sp>
      <p:pic>
        <p:nvPicPr>
          <p:cNvPr id="25" name="Picture 24">
            <a:extLst>
              <a:ext uri="{FF2B5EF4-FFF2-40B4-BE49-F238E27FC236}">
                <a16:creationId xmlns:a16="http://schemas.microsoft.com/office/drawing/2014/main" id="{5B2D3D6D-93E1-405E-9910-90669D27D28E}"/>
              </a:ext>
            </a:extLst>
          </p:cNvPr>
          <p:cNvPicPr>
            <a:picLocks noChangeAspect="1"/>
          </p:cNvPicPr>
          <p:nvPr/>
        </p:nvPicPr>
        <p:blipFill>
          <a:blip r:embed="rId3"/>
          <a:stretch>
            <a:fillRect/>
          </a:stretch>
        </p:blipFill>
        <p:spPr>
          <a:xfrm>
            <a:off x="875847" y="1377282"/>
            <a:ext cx="1069869" cy="1069869"/>
          </a:xfrm>
          <a:prstGeom prst="rect">
            <a:avLst/>
          </a:prstGeom>
        </p:spPr>
      </p:pic>
      <p:cxnSp>
        <p:nvCxnSpPr>
          <p:cNvPr id="7" name="Straight Connector 6">
            <a:extLst>
              <a:ext uri="{FF2B5EF4-FFF2-40B4-BE49-F238E27FC236}">
                <a16:creationId xmlns:a16="http://schemas.microsoft.com/office/drawing/2014/main" id="{84614F40-75A9-4CE0-A716-6919FE99E2AA}"/>
              </a:ext>
            </a:extLst>
          </p:cNvPr>
          <p:cNvCxnSpPr/>
          <p:nvPr/>
        </p:nvCxnSpPr>
        <p:spPr>
          <a:xfrm>
            <a:off x="0" y="2759767"/>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C96B46D-2714-4A0C-B262-87373ED2AB15}"/>
              </a:ext>
            </a:extLst>
          </p:cNvPr>
          <p:cNvCxnSpPr/>
          <p:nvPr/>
        </p:nvCxnSpPr>
        <p:spPr>
          <a:xfrm>
            <a:off x="6203852" y="2759766"/>
            <a:ext cx="0" cy="4098234"/>
          </a:xfrm>
          <a:prstGeom prst="line">
            <a:avLst/>
          </a:prstGeom>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7C0C28-7173-47D6-A1E5-C6EF50945A77}"/>
              </a:ext>
            </a:extLst>
          </p:cNvPr>
          <p:cNvSpPr txBox="1"/>
          <p:nvPr/>
        </p:nvSpPr>
        <p:spPr>
          <a:xfrm>
            <a:off x="6682179" y="3368171"/>
            <a:ext cx="5269029" cy="2308324"/>
          </a:xfrm>
          <a:prstGeom prst="rect">
            <a:avLst/>
          </a:prstGeom>
          <a:noFill/>
        </p:spPr>
        <p:txBody>
          <a:bodyPr wrap="square" rtlCol="0">
            <a:spAutoFit/>
          </a:bodyPr>
          <a:lstStyle/>
          <a:p>
            <a:r>
              <a:rPr lang="en-IN" b="1" dirty="0"/>
              <a:t>Hopmonk Dataset Summary:</a:t>
            </a:r>
          </a:p>
          <a:p>
            <a:endParaRPr lang="en-IN" b="1" dirty="0"/>
          </a:p>
          <a:p>
            <a:r>
              <a:rPr lang="en-IN" b="1" dirty="0"/>
              <a:t>Total Observations</a:t>
            </a:r>
            <a:r>
              <a:rPr lang="en-IN" dirty="0"/>
              <a:t>	: 29271</a:t>
            </a:r>
          </a:p>
          <a:p>
            <a:r>
              <a:rPr lang="en-IN" b="1" dirty="0"/>
              <a:t>Total variables</a:t>
            </a:r>
            <a:r>
              <a:rPr lang="en-IN" dirty="0"/>
              <a:t>		: 24</a:t>
            </a:r>
          </a:p>
          <a:p>
            <a:r>
              <a:rPr lang="en-IN" b="1" dirty="0"/>
              <a:t>Split</a:t>
            </a:r>
            <a:r>
              <a:rPr lang="en-IN" dirty="0"/>
              <a:t>				: 70-30</a:t>
            </a:r>
          </a:p>
          <a:p>
            <a:r>
              <a:rPr lang="en-IN" b="1" dirty="0"/>
              <a:t>Target Variable</a:t>
            </a:r>
            <a:r>
              <a:rPr lang="en-IN" dirty="0"/>
              <a:t>		: Customer_value</a:t>
            </a:r>
          </a:p>
          <a:p>
            <a:r>
              <a:rPr lang="en-IN" b="1" dirty="0"/>
              <a:t>Scaling	</a:t>
            </a:r>
            <a:r>
              <a:rPr lang="en-IN" dirty="0"/>
              <a:t>			: Based on the model	</a:t>
            </a:r>
          </a:p>
          <a:p>
            <a:endParaRPr lang="en-IN" dirty="0"/>
          </a:p>
        </p:txBody>
      </p:sp>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2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By Abhilash Reddy Yerasi INSOFE</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C5FB9F17-03A8-455D-8C57-DF337BA5275F}" type="datetime1">
              <a:rPr lang="en-US" smtClean="0"/>
              <a:t>6/26/2018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788610" y="743084"/>
            <a:ext cx="10709567" cy="5439741"/>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5033977-263A-49B1-906C-F3B2D341F4E2}"/>
              </a:ext>
            </a:extLst>
          </p:cNvPr>
          <p:cNvSpPr>
            <a:spLocks noGrp="1"/>
          </p:cNvSpPr>
          <p:nvPr>
            <p:ph type="title"/>
          </p:nvPr>
        </p:nvSpPr>
        <p:spPr>
          <a:xfrm>
            <a:off x="0" y="0"/>
            <a:ext cx="12192000" cy="996697"/>
          </a:xfrm>
        </p:spPr>
        <p:txBody>
          <a:bodyPr/>
          <a:lstStyle/>
          <a:p>
            <a:pPr algn="ctr"/>
            <a:r>
              <a:rPr lang="en-IN" dirty="0"/>
              <a:t>Simple Linear Regression</a:t>
            </a:r>
          </a:p>
        </p:txBody>
      </p:sp>
      <p:sp>
        <p:nvSpPr>
          <p:cNvPr id="9" name="Date Placeholder 8">
            <a:extLst>
              <a:ext uri="{FF2B5EF4-FFF2-40B4-BE49-F238E27FC236}">
                <a16:creationId xmlns:a16="http://schemas.microsoft.com/office/drawing/2014/main" id="{0AFDC3E8-5578-4D72-9986-FD5018E215EE}"/>
              </a:ext>
            </a:extLst>
          </p:cNvPr>
          <p:cNvSpPr>
            <a:spLocks noGrp="1"/>
          </p:cNvSpPr>
          <p:nvPr>
            <p:ph type="dt" sz="half" idx="10"/>
          </p:nvPr>
        </p:nvSpPr>
        <p:spPr/>
        <p:txBody>
          <a:bodyPr/>
          <a:lstStyle/>
          <a:p>
            <a:fld id="{A2D7C063-2AB0-46D3-AB71-1AA2768675BB}" type="datetime1">
              <a:rPr lang="en-US" smtClean="0"/>
              <a:t>6/26/2018</a:t>
            </a:fld>
            <a:endParaRPr lang="en-US" dirty="0"/>
          </a:p>
        </p:txBody>
      </p:sp>
      <p:sp>
        <p:nvSpPr>
          <p:cNvPr id="10" name="Footer Placeholder 9">
            <a:extLst>
              <a:ext uri="{FF2B5EF4-FFF2-40B4-BE49-F238E27FC236}">
                <a16:creationId xmlns:a16="http://schemas.microsoft.com/office/drawing/2014/main" id="{A0465B92-BE96-4DB6-A5EC-4462C880FA26}"/>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10C8EA0A-034C-4541-8E22-132EC23926B9}"/>
              </a:ext>
            </a:extLst>
          </p:cNvPr>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12" name="Chart 11">
            <a:extLst>
              <a:ext uri="{FF2B5EF4-FFF2-40B4-BE49-F238E27FC236}">
                <a16:creationId xmlns:a16="http://schemas.microsoft.com/office/drawing/2014/main" id="{76EF428D-BB42-4EF8-A813-CFD01EFACDAE}"/>
              </a:ext>
            </a:extLst>
          </p:cNvPr>
          <p:cNvGraphicFramePr>
            <a:graphicFrameLocks/>
          </p:cNvGraphicFramePr>
          <p:nvPr>
            <p:extLst>
              <p:ext uri="{D42A27DB-BD31-4B8C-83A1-F6EECF244321}">
                <p14:modId xmlns:p14="http://schemas.microsoft.com/office/powerpoint/2010/main" val="943759198"/>
              </p:ext>
            </p:extLst>
          </p:nvPr>
        </p:nvGraphicFramePr>
        <p:xfrm>
          <a:off x="305972" y="1097279"/>
          <a:ext cx="6963507" cy="490962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DAA4B22-D531-42A8-8579-8D67B176EC24}"/>
              </a:ext>
            </a:extLst>
          </p:cNvPr>
          <p:cNvSpPr txBox="1"/>
          <p:nvPr/>
        </p:nvSpPr>
        <p:spPr>
          <a:xfrm>
            <a:off x="7492921" y="948690"/>
            <a:ext cx="4458287" cy="5909310"/>
          </a:xfrm>
          <a:prstGeom prst="rect">
            <a:avLst/>
          </a:prstGeom>
          <a:noFill/>
        </p:spPr>
        <p:txBody>
          <a:bodyPr wrap="square" rtlCol="0">
            <a:spAutoFit/>
          </a:bodyPr>
          <a:lstStyle/>
          <a:p>
            <a:r>
              <a:rPr lang="en-IN" b="1" dirty="0"/>
              <a:t>Simple Linear Regression:</a:t>
            </a:r>
          </a:p>
          <a:p>
            <a:pPr marL="285750" indent="-285750">
              <a:buFont typeface="Arial" panose="020B0604020202020204" pitchFamily="34" charset="0"/>
              <a:buChar char="•"/>
            </a:pPr>
            <a:r>
              <a:rPr lang="en-IN" dirty="0"/>
              <a:t>The errors were computed based on the simple linear regression.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Mape stood almost same for various types of regression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Adjusted R2 is Around 0.90 so even the model is good.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is some non-linearity in the data as the data is heavily skewed.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Did the transformation on the target variable such as </a:t>
            </a:r>
            <a:r>
              <a:rPr lang="en-IN" dirty="0" err="1"/>
              <a:t>sinh</a:t>
            </a:r>
            <a:r>
              <a:rPr lang="en-IN" dirty="0"/>
              <a:t>(x),Log(x), x2 and Sqrt(x).</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model gave optimum values over the transformation of sqrt over other transformation.</a:t>
            </a:r>
          </a:p>
          <a:p>
            <a:endParaRPr lang="en-IN" dirty="0"/>
          </a:p>
        </p:txBody>
      </p:sp>
    </p:spTree>
    <p:extLst>
      <p:ext uri="{BB962C8B-B14F-4D97-AF65-F5344CB8AC3E}">
        <p14:creationId xmlns:p14="http://schemas.microsoft.com/office/powerpoint/2010/main" val="46172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9F56096-41CD-4AE0-8CC4-5698C8995CF9}"/>
              </a:ext>
            </a:extLst>
          </p:cNvPr>
          <p:cNvSpPr>
            <a:spLocks noGrp="1"/>
          </p:cNvSpPr>
          <p:nvPr>
            <p:ph type="title"/>
          </p:nvPr>
        </p:nvSpPr>
        <p:spPr>
          <a:xfrm>
            <a:off x="0" y="0"/>
            <a:ext cx="12192000" cy="753325"/>
          </a:xfrm>
        </p:spPr>
        <p:txBody>
          <a:bodyPr>
            <a:noAutofit/>
          </a:bodyPr>
          <a:lstStyle/>
          <a:p>
            <a:pPr algn="ctr"/>
            <a:r>
              <a:rPr lang="en-IN" dirty="0"/>
              <a:t>Decision Tree</a:t>
            </a:r>
          </a:p>
        </p:txBody>
      </p:sp>
      <p:sp>
        <p:nvSpPr>
          <p:cNvPr id="9" name="Date Placeholder 8">
            <a:extLst>
              <a:ext uri="{FF2B5EF4-FFF2-40B4-BE49-F238E27FC236}">
                <a16:creationId xmlns:a16="http://schemas.microsoft.com/office/drawing/2014/main" id="{C374A067-3236-4D97-AE8E-EE2BD6621B3A}"/>
              </a:ext>
            </a:extLst>
          </p:cNvPr>
          <p:cNvSpPr>
            <a:spLocks noGrp="1"/>
          </p:cNvSpPr>
          <p:nvPr>
            <p:ph type="dt" sz="half" idx="10"/>
          </p:nvPr>
        </p:nvSpPr>
        <p:spPr/>
        <p:txBody>
          <a:bodyPr/>
          <a:lstStyle/>
          <a:p>
            <a:fld id="{2F181A74-4B08-426B-94BD-BFF82FA65781}" type="datetime1">
              <a:rPr lang="en-US" smtClean="0"/>
              <a:t>6/26/2018</a:t>
            </a:fld>
            <a:endParaRPr lang="en-US" dirty="0"/>
          </a:p>
        </p:txBody>
      </p:sp>
      <p:sp>
        <p:nvSpPr>
          <p:cNvPr id="10" name="Footer Placeholder 9">
            <a:extLst>
              <a:ext uri="{FF2B5EF4-FFF2-40B4-BE49-F238E27FC236}">
                <a16:creationId xmlns:a16="http://schemas.microsoft.com/office/drawing/2014/main" id="{1C161DFA-A3E6-43CF-8E5C-52D8DF9802D1}"/>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7BE76B41-DF7C-4088-BBC1-F986CE954D8A}"/>
              </a:ext>
            </a:extLst>
          </p:cNvPr>
          <p:cNvSpPr>
            <a:spLocks noGrp="1"/>
          </p:cNvSpPr>
          <p:nvPr>
            <p:ph type="sldNum" sz="quarter" idx="12"/>
          </p:nvPr>
        </p:nvSpPr>
        <p:spPr/>
        <p:txBody>
          <a:bodyPr/>
          <a:lstStyle/>
          <a:p>
            <a:fld id="{6D22F896-40B5-4ADD-8801-0D06FADFA095}" type="slidenum">
              <a:rPr lang="en-US" smtClean="0"/>
              <a:t>9</a:t>
            </a:fld>
            <a:endParaRPr lang="en-US" dirty="0"/>
          </a:p>
        </p:txBody>
      </p:sp>
      <p:graphicFrame>
        <p:nvGraphicFramePr>
          <p:cNvPr id="14" name="Chart 13">
            <a:extLst>
              <a:ext uri="{FF2B5EF4-FFF2-40B4-BE49-F238E27FC236}">
                <a16:creationId xmlns:a16="http://schemas.microsoft.com/office/drawing/2014/main" id="{2D24C0EC-B841-4E21-8D60-1A80CE2B85C2}"/>
              </a:ext>
            </a:extLst>
          </p:cNvPr>
          <p:cNvGraphicFramePr>
            <a:graphicFrameLocks/>
          </p:cNvGraphicFramePr>
          <p:nvPr>
            <p:extLst>
              <p:ext uri="{D42A27DB-BD31-4B8C-83A1-F6EECF244321}">
                <p14:modId xmlns:p14="http://schemas.microsoft.com/office/powerpoint/2010/main" val="2169481252"/>
              </p:ext>
            </p:extLst>
          </p:nvPr>
        </p:nvGraphicFramePr>
        <p:xfrm>
          <a:off x="153171" y="1318509"/>
          <a:ext cx="5942829" cy="422098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E923C7EC-8E7A-4DF9-8CE9-2F07EBEF9CD0}"/>
              </a:ext>
            </a:extLst>
          </p:cNvPr>
          <p:cNvSpPr txBox="1"/>
          <p:nvPr/>
        </p:nvSpPr>
        <p:spPr>
          <a:xfrm>
            <a:off x="7478033" y="1318509"/>
            <a:ext cx="4246333" cy="5909310"/>
          </a:xfrm>
          <a:prstGeom prst="rect">
            <a:avLst/>
          </a:prstGeom>
          <a:noFill/>
        </p:spPr>
        <p:txBody>
          <a:bodyPr wrap="square" rtlCol="0">
            <a:spAutoFit/>
          </a:bodyPr>
          <a:lstStyle/>
          <a:p>
            <a:r>
              <a:rPr lang="en-IN" b="1" dirty="0"/>
              <a:t>Decision Tree Model:</a:t>
            </a:r>
          </a:p>
          <a:p>
            <a:endParaRPr lang="en-IN" dirty="0"/>
          </a:p>
          <a:p>
            <a:pPr marL="285750" indent="-285750">
              <a:buFont typeface="Arial" panose="020B0604020202020204" pitchFamily="34" charset="0"/>
              <a:buChar char="•"/>
            </a:pPr>
            <a:r>
              <a:rPr lang="en-IN" dirty="0"/>
              <a:t>The tree was made to grow without any constraints due to which the model got overfit.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Then went for the optimal </a:t>
            </a:r>
            <a:r>
              <a:rPr lang="en-IN" dirty="0" err="1"/>
              <a:t>cp</a:t>
            </a:r>
            <a:r>
              <a:rPr lang="en-IN" dirty="0"/>
              <a:t> value based on the x–relative error.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Then tuning the number of minimum split gave the least rmse and mape and stable over both train and test.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decision tree uses works with the greedy approach some sort o information might be left to get so going for the other models.</a:t>
            </a:r>
          </a:p>
          <a:p>
            <a:endParaRPr lang="en-IN" dirty="0"/>
          </a:p>
          <a:p>
            <a:endParaRPr lang="en-IN" dirty="0"/>
          </a:p>
          <a:p>
            <a:endParaRPr lang="en-IN" dirty="0"/>
          </a:p>
        </p:txBody>
      </p:sp>
    </p:spTree>
    <p:extLst>
      <p:ext uri="{BB962C8B-B14F-4D97-AF65-F5344CB8AC3E}">
        <p14:creationId xmlns:p14="http://schemas.microsoft.com/office/powerpoint/2010/main" val="19146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3760</TotalTime>
  <Words>995</Words>
  <Application>Microsoft Office PowerPoint</Application>
  <PresentationFormat>Widescreen</PresentationFormat>
  <Paragraphs>208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Narrow</vt:lpstr>
      <vt:lpstr>Calibri</vt:lpstr>
      <vt:lpstr>Rockwell</vt:lpstr>
      <vt:lpstr>Rockwell Condensed</vt:lpstr>
      <vt:lpstr>Times New Roman</vt:lpstr>
      <vt:lpstr>Wingdings</vt:lpstr>
      <vt:lpstr>Wood Type</vt:lpstr>
      <vt:lpstr> Customer Life Time Value (CLV) Analysis </vt:lpstr>
      <vt:lpstr>V</vt:lpstr>
      <vt:lpstr>Over View</vt:lpstr>
      <vt:lpstr>DATA PRE-PROCESSING and Feature Engineering</vt:lpstr>
      <vt:lpstr>Feature Engineering</vt:lpstr>
      <vt:lpstr>Demo graphs of the Final Data Frame</vt:lpstr>
      <vt:lpstr>Model Building</vt:lpstr>
      <vt:lpstr>Simple Linear Regression</vt:lpstr>
      <vt:lpstr>Decision Tree</vt:lpstr>
      <vt:lpstr>Random Forest</vt:lpstr>
      <vt:lpstr>SVM</vt:lpstr>
      <vt:lpstr>PowerPoint Presentation</vt:lpstr>
      <vt:lpstr>PowerPoint Presentation</vt:lpstr>
      <vt:lpstr>Summary and Data Insights</vt:lpstr>
      <vt:lpstr>Data Insights Before Pre-Processing</vt:lpstr>
      <vt:lpstr>PowerPoint Presentation</vt:lpstr>
      <vt:lpstr>Data Insights Before Pre-Processing</vt:lpstr>
      <vt:lpstr>Data Insights Before Pre-Processing</vt:lpstr>
      <vt:lpstr>Summary</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Life Time Value (CLV) Analysis </dc:title>
  <dc:creator>Abhilash Reddy</dc:creator>
  <cp:lastModifiedBy>Abhilash Reddy</cp:lastModifiedBy>
  <cp:revision>144</cp:revision>
  <dcterms:created xsi:type="dcterms:W3CDTF">2018-02-02T05:43:33Z</dcterms:created>
  <dcterms:modified xsi:type="dcterms:W3CDTF">2018-06-26T15:31:34Z</dcterms:modified>
</cp:coreProperties>
</file>