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8"/>
  </p:notesMasterIdLst>
  <p:handoutMasterIdLst>
    <p:handoutMasterId r:id="rId29"/>
  </p:handoutMasterIdLst>
  <p:sldIdLst>
    <p:sldId id="256" r:id="rId2"/>
    <p:sldId id="280" r:id="rId3"/>
    <p:sldId id="281" r:id="rId4"/>
    <p:sldId id="298" r:id="rId5"/>
    <p:sldId id="282" r:id="rId6"/>
    <p:sldId id="284" r:id="rId7"/>
    <p:sldId id="295" r:id="rId8"/>
    <p:sldId id="300" r:id="rId9"/>
    <p:sldId id="299" r:id="rId10"/>
    <p:sldId id="301" r:id="rId11"/>
    <p:sldId id="302" r:id="rId12"/>
    <p:sldId id="304" r:id="rId13"/>
    <p:sldId id="303" r:id="rId14"/>
    <p:sldId id="274" r:id="rId15"/>
    <p:sldId id="307" r:id="rId16"/>
    <p:sldId id="309" r:id="rId17"/>
    <p:sldId id="308" r:id="rId18"/>
    <p:sldId id="305" r:id="rId19"/>
    <p:sldId id="291" r:id="rId20"/>
    <p:sldId id="290" r:id="rId21"/>
    <p:sldId id="310" r:id="rId22"/>
    <p:sldId id="311" r:id="rId23"/>
    <p:sldId id="294" r:id="rId24"/>
    <p:sldId id="312" r:id="rId25"/>
    <p:sldId id="261"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94080" autoAdjust="0"/>
  </p:normalViewPr>
  <p:slideViewPr>
    <p:cSldViewPr snapToGrid="0">
      <p:cViewPr varScale="1">
        <p:scale>
          <a:sx n="68" d="100"/>
          <a:sy n="68" d="100"/>
        </p:scale>
        <p:origin x="10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RI\Desktop\Cute\CNN1d_2level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RI\Desktop\Cute\CNN1d_2level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IRI\Desktop\Cute\CNN1d_8levels.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a:t>CNN1D</a:t>
            </a:r>
            <a:r>
              <a:rPr lang="en-IN" sz="1800" baseline="0"/>
              <a:t> 2 Levels Accuracy</a:t>
            </a:r>
            <a:endParaRPr lang="en-IN" sz="18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CNN1d_2levels!$A$1</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CNN1d_2levels!$A$2:$A$9</c:f>
              <c:numCache>
                <c:formatCode>General</c:formatCode>
                <c:ptCount val="8"/>
                <c:pt idx="0">
                  <c:v>0.57041559974015899</c:v>
                </c:pt>
                <c:pt idx="1">
                  <c:v>0.77402993895205896</c:v>
                </c:pt>
                <c:pt idx="2">
                  <c:v>0.85000984834737103</c:v>
                </c:pt>
                <c:pt idx="3">
                  <c:v>0.87674807957455103</c:v>
                </c:pt>
                <c:pt idx="4">
                  <c:v>0.88635020679156795</c:v>
                </c:pt>
                <c:pt idx="5">
                  <c:v>0.89742958438849596</c:v>
                </c:pt>
                <c:pt idx="6">
                  <c:v>0.905209769537206</c:v>
                </c:pt>
                <c:pt idx="7">
                  <c:v>0.90919834546787304</c:v>
                </c:pt>
              </c:numCache>
            </c:numRef>
          </c:val>
          <c:smooth val="0"/>
          <c:extLst>
            <c:ext xmlns:c16="http://schemas.microsoft.com/office/drawing/2014/chart" uri="{C3380CC4-5D6E-409C-BE32-E72D297353CC}">
              <c16:uniqueId val="{00000000-7D05-4B9C-86CF-250EB4A7217B}"/>
            </c:ext>
          </c:extLst>
        </c:ser>
        <c:ser>
          <c:idx val="1"/>
          <c:order val="1"/>
          <c:tx>
            <c:strRef>
              <c:f>CNN1d_2levels!$C$1</c:f>
              <c:strCache>
                <c:ptCount val="1"/>
                <c:pt idx="0">
                  <c:v>val_acc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CNN1d_2levels!$C$2:$C$9</c:f>
              <c:numCache>
                <c:formatCode>General</c:formatCode>
                <c:ptCount val="8"/>
                <c:pt idx="0">
                  <c:v>0.57584712376643299</c:v>
                </c:pt>
                <c:pt idx="1">
                  <c:v>0.85657998414561898</c:v>
                </c:pt>
                <c:pt idx="2">
                  <c:v>0.86800630417651603</c:v>
                </c:pt>
                <c:pt idx="3">
                  <c:v>0.87588652477572504</c:v>
                </c:pt>
                <c:pt idx="4">
                  <c:v>0.86997635929109096</c:v>
                </c:pt>
                <c:pt idx="5">
                  <c:v>0.88790386130811605</c:v>
                </c:pt>
                <c:pt idx="6">
                  <c:v>0.88711583919652903</c:v>
                </c:pt>
                <c:pt idx="7">
                  <c:v>0.88770685579196196</c:v>
                </c:pt>
              </c:numCache>
            </c:numRef>
          </c:val>
          <c:smooth val="0"/>
          <c:extLst>
            <c:ext xmlns:c16="http://schemas.microsoft.com/office/drawing/2014/chart" uri="{C3380CC4-5D6E-409C-BE32-E72D297353CC}">
              <c16:uniqueId val="{00000001-7D05-4B9C-86CF-250EB4A7217B}"/>
            </c:ext>
          </c:extLst>
        </c:ser>
        <c:dLbls>
          <c:showLegendKey val="0"/>
          <c:showVal val="0"/>
          <c:showCatName val="0"/>
          <c:showSerName val="0"/>
          <c:showPercent val="0"/>
          <c:showBubbleSize val="0"/>
        </c:dLbls>
        <c:marker val="1"/>
        <c:smooth val="0"/>
        <c:axId val="216000640"/>
        <c:axId val="82006480"/>
      </c:lineChart>
      <c:catAx>
        <c:axId val="21600064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06480"/>
        <c:crosses val="autoZero"/>
        <c:auto val="1"/>
        <c:lblAlgn val="ctr"/>
        <c:lblOffset val="100"/>
        <c:noMultiLvlLbl val="0"/>
      </c:catAx>
      <c:valAx>
        <c:axId val="8200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0006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i="0" baseline="0">
                <a:effectLst/>
              </a:rPr>
              <a:t>CNN1D 2 Levels Loss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CNN1d_2levels!$B$1</c:f>
              <c:strCache>
                <c:ptCount val="1"/>
                <c:pt idx="0">
                  <c:v>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CNN1d_2levels!$B$2:$B$9</c:f>
              <c:numCache>
                <c:formatCode>General</c:formatCode>
                <c:ptCount val="8"/>
                <c:pt idx="0">
                  <c:v>0.70491153255372097</c:v>
                </c:pt>
                <c:pt idx="1">
                  <c:v>0.46688760033690602</c:v>
                </c:pt>
                <c:pt idx="2">
                  <c:v>0.35018977427754899</c:v>
                </c:pt>
                <c:pt idx="3">
                  <c:v>0.29958654112155497</c:v>
                </c:pt>
                <c:pt idx="4">
                  <c:v>0.27713125236501102</c:v>
                </c:pt>
                <c:pt idx="5">
                  <c:v>0.25833665249219401</c:v>
                </c:pt>
                <c:pt idx="6">
                  <c:v>0.241832761841306</c:v>
                </c:pt>
                <c:pt idx="7">
                  <c:v>0.23141566110726799</c:v>
                </c:pt>
              </c:numCache>
            </c:numRef>
          </c:val>
          <c:smooth val="0"/>
          <c:extLst>
            <c:ext xmlns:c16="http://schemas.microsoft.com/office/drawing/2014/chart" uri="{C3380CC4-5D6E-409C-BE32-E72D297353CC}">
              <c16:uniqueId val="{00000000-ED02-44DC-A1A9-A07EB3D0847B}"/>
            </c:ext>
          </c:extLst>
        </c:ser>
        <c:ser>
          <c:idx val="1"/>
          <c:order val="1"/>
          <c:tx>
            <c:strRef>
              <c:f>CNN1d_2levels!$D$1</c:f>
              <c:strCache>
                <c:ptCount val="1"/>
                <c:pt idx="0">
                  <c:v>val_loss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CNN1d_2levels!$D$2:$D$9</c:f>
              <c:numCache>
                <c:formatCode>General</c:formatCode>
                <c:ptCount val="8"/>
                <c:pt idx="0">
                  <c:v>0.65460373859315302</c:v>
                </c:pt>
                <c:pt idx="1">
                  <c:v>0.34382313772906797</c:v>
                </c:pt>
                <c:pt idx="2">
                  <c:v>0.29259429418777599</c:v>
                </c:pt>
                <c:pt idx="3">
                  <c:v>0.28768981036189201</c:v>
                </c:pt>
                <c:pt idx="4">
                  <c:v>0.30693149165058797</c:v>
                </c:pt>
                <c:pt idx="5">
                  <c:v>0.27313317633266898</c:v>
                </c:pt>
                <c:pt idx="6">
                  <c:v>0.27714428673164399</c:v>
                </c:pt>
                <c:pt idx="7">
                  <c:v>0.27686143283702103</c:v>
                </c:pt>
              </c:numCache>
            </c:numRef>
          </c:val>
          <c:smooth val="0"/>
          <c:extLst>
            <c:ext xmlns:c16="http://schemas.microsoft.com/office/drawing/2014/chart" uri="{C3380CC4-5D6E-409C-BE32-E72D297353CC}">
              <c16:uniqueId val="{00000001-ED02-44DC-A1A9-A07EB3D0847B}"/>
            </c:ext>
          </c:extLst>
        </c:ser>
        <c:dLbls>
          <c:showLegendKey val="0"/>
          <c:showVal val="0"/>
          <c:showCatName val="0"/>
          <c:showSerName val="0"/>
          <c:showPercent val="0"/>
          <c:showBubbleSize val="0"/>
        </c:dLbls>
        <c:marker val="1"/>
        <c:smooth val="0"/>
        <c:axId val="166480960"/>
        <c:axId val="82054000"/>
      </c:lineChart>
      <c:catAx>
        <c:axId val="16648096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54000"/>
        <c:crosses val="autoZero"/>
        <c:auto val="1"/>
        <c:lblAlgn val="ctr"/>
        <c:lblOffset val="100"/>
        <c:noMultiLvlLbl val="0"/>
      </c:catAx>
      <c:valAx>
        <c:axId val="82054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809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8</a:t>
            </a:r>
            <a:r>
              <a:rPr lang="en-IN" baseline="0"/>
              <a:t> Level Classification Loss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CNN1d_8levels!$B$1</c:f>
              <c:strCache>
                <c:ptCount val="1"/>
                <c:pt idx="0">
                  <c:v>acc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CNN1d_8levels!$B$2:$B$5</c:f>
              <c:numCache>
                <c:formatCode>General</c:formatCode>
                <c:ptCount val="4"/>
                <c:pt idx="0">
                  <c:v>0.49658348187759899</c:v>
                </c:pt>
                <c:pt idx="1">
                  <c:v>0.59838581897405396</c:v>
                </c:pt>
                <c:pt idx="2">
                  <c:v>0.63636363636363602</c:v>
                </c:pt>
                <c:pt idx="3">
                  <c:v>0.65768000000000004</c:v>
                </c:pt>
              </c:numCache>
            </c:numRef>
          </c:val>
          <c:smooth val="0"/>
          <c:extLst>
            <c:ext xmlns:c16="http://schemas.microsoft.com/office/drawing/2014/chart" uri="{C3380CC4-5D6E-409C-BE32-E72D297353CC}">
              <c16:uniqueId val="{00000000-1BCA-4E36-A179-353BAC37F549}"/>
            </c:ext>
          </c:extLst>
        </c:ser>
        <c:ser>
          <c:idx val="1"/>
          <c:order val="1"/>
          <c:tx>
            <c:strRef>
              <c:f>CNN1d_8levels!$D$1</c:f>
              <c:strCache>
                <c:ptCount val="1"/>
                <c:pt idx="0">
                  <c:v>val_acc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CNN1d_8levels!$D$2:$D$5</c:f>
              <c:numCache>
                <c:formatCode>General</c:formatCode>
                <c:ptCount val="4"/>
                <c:pt idx="0">
                  <c:v>0.55931867697163795</c:v>
                </c:pt>
                <c:pt idx="1">
                  <c:v>0.620518914642464</c:v>
                </c:pt>
                <c:pt idx="2">
                  <c:v>0.66765696182182899</c:v>
                </c:pt>
                <c:pt idx="3">
                  <c:v>0.7087</c:v>
                </c:pt>
              </c:numCache>
            </c:numRef>
          </c:val>
          <c:smooth val="0"/>
          <c:extLst>
            <c:ext xmlns:c16="http://schemas.microsoft.com/office/drawing/2014/chart" uri="{C3380CC4-5D6E-409C-BE32-E72D297353CC}">
              <c16:uniqueId val="{00000001-1BCA-4E36-A179-353BAC37F549}"/>
            </c:ext>
          </c:extLst>
        </c:ser>
        <c:dLbls>
          <c:showLegendKey val="0"/>
          <c:showVal val="0"/>
          <c:showCatName val="0"/>
          <c:showSerName val="0"/>
          <c:showPercent val="0"/>
          <c:showBubbleSize val="0"/>
        </c:dLbls>
        <c:marker val="1"/>
        <c:smooth val="0"/>
        <c:axId val="211667584"/>
        <c:axId val="321355664"/>
      </c:lineChart>
      <c:catAx>
        <c:axId val="21166758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355664"/>
        <c:crosses val="autoZero"/>
        <c:auto val="1"/>
        <c:lblAlgn val="ctr"/>
        <c:lblOffset val="100"/>
        <c:noMultiLvlLbl val="0"/>
      </c:catAx>
      <c:valAx>
        <c:axId val="321355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67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8</a:t>
            </a:r>
            <a:r>
              <a:rPr lang="en-IN" baseline="0"/>
              <a:t> Levels Classification Loss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CNN1d_8levels!$C$1</c:f>
              <c:strCache>
                <c:ptCount val="1"/>
                <c:pt idx="0">
                  <c:v>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CNN1d_8levels!$C$2:$C$5</c:f>
              <c:numCache>
                <c:formatCode>General</c:formatCode>
                <c:ptCount val="4"/>
                <c:pt idx="0">
                  <c:v>1.3799665199692599</c:v>
                </c:pt>
                <c:pt idx="1">
                  <c:v>1.1585216090145101</c:v>
                </c:pt>
                <c:pt idx="2">
                  <c:v>1.0670304569213001</c:v>
                </c:pt>
                <c:pt idx="3">
                  <c:v>0.99934000000000001</c:v>
                </c:pt>
              </c:numCache>
            </c:numRef>
          </c:val>
          <c:smooth val="0"/>
          <c:extLst>
            <c:ext xmlns:c16="http://schemas.microsoft.com/office/drawing/2014/chart" uri="{C3380CC4-5D6E-409C-BE32-E72D297353CC}">
              <c16:uniqueId val="{00000000-EB48-4F42-BDA8-48D2E8E02E5D}"/>
            </c:ext>
          </c:extLst>
        </c:ser>
        <c:ser>
          <c:idx val="1"/>
          <c:order val="1"/>
          <c:tx>
            <c:strRef>
              <c:f>CNN1d_8levels!$E$1</c:f>
              <c:strCache>
                <c:ptCount val="1"/>
                <c:pt idx="0">
                  <c:v>val_loss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CNN1d_8levels!$E$2:$E$5</c:f>
              <c:numCache>
                <c:formatCode>General</c:formatCode>
                <c:ptCount val="4"/>
                <c:pt idx="0">
                  <c:v>1.25227773753835</c:v>
                </c:pt>
                <c:pt idx="1">
                  <c:v>1.06800063897369</c:v>
                </c:pt>
                <c:pt idx="2">
                  <c:v>0.99486490078882805</c:v>
                </c:pt>
                <c:pt idx="3">
                  <c:v>0.93255999999999994</c:v>
                </c:pt>
              </c:numCache>
            </c:numRef>
          </c:val>
          <c:smooth val="0"/>
          <c:extLst>
            <c:ext xmlns:c16="http://schemas.microsoft.com/office/drawing/2014/chart" uri="{C3380CC4-5D6E-409C-BE32-E72D297353CC}">
              <c16:uniqueId val="{00000001-EB48-4F42-BDA8-48D2E8E02E5D}"/>
            </c:ext>
          </c:extLst>
        </c:ser>
        <c:dLbls>
          <c:showLegendKey val="0"/>
          <c:showVal val="0"/>
          <c:showCatName val="0"/>
          <c:showSerName val="0"/>
          <c:showPercent val="0"/>
          <c:showBubbleSize val="0"/>
        </c:dLbls>
        <c:marker val="1"/>
        <c:smooth val="0"/>
        <c:axId val="83097840"/>
        <c:axId val="321280928"/>
      </c:lineChart>
      <c:catAx>
        <c:axId val="8309784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80928"/>
        <c:crosses val="autoZero"/>
        <c:auto val="1"/>
        <c:lblAlgn val="ctr"/>
        <c:lblOffset val="100"/>
        <c:noMultiLvlLbl val="0"/>
      </c:catAx>
      <c:valAx>
        <c:axId val="32128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978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Binary Relevance Using</a:t>
            </a:r>
            <a:r>
              <a:rPr lang="en-IN" baseline="0"/>
              <a:t> Logistic Regression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Sheet1!$D$3</c:f>
              <c:strCache>
                <c:ptCount val="1"/>
                <c:pt idx="0">
                  <c:v>obscene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Sheet1!$E$2:$G$2</c:f>
              <c:strCache>
                <c:ptCount val="3"/>
                <c:pt idx="0">
                  <c:v>Train</c:v>
                </c:pt>
                <c:pt idx="1">
                  <c:v>Test</c:v>
                </c:pt>
                <c:pt idx="2">
                  <c:v>Val</c:v>
                </c:pt>
              </c:strCache>
            </c:strRef>
          </c:cat>
          <c:val>
            <c:numRef>
              <c:f>Sheet1!$E$3:$G$3</c:f>
              <c:numCache>
                <c:formatCode>General</c:formatCode>
                <c:ptCount val="3"/>
                <c:pt idx="0">
                  <c:v>0.93488568117163595</c:v>
                </c:pt>
                <c:pt idx="1">
                  <c:v>0.89930445779323398</c:v>
                </c:pt>
                <c:pt idx="2">
                  <c:v>0.89124249130572197</c:v>
                </c:pt>
              </c:numCache>
            </c:numRef>
          </c:val>
          <c:smooth val="0"/>
          <c:extLst>
            <c:ext xmlns:c16="http://schemas.microsoft.com/office/drawing/2014/chart" uri="{C3380CC4-5D6E-409C-BE32-E72D297353CC}">
              <c16:uniqueId val="{00000000-DDC0-4E4B-922B-0B7E04514B47}"/>
            </c:ext>
          </c:extLst>
        </c:ser>
        <c:ser>
          <c:idx val="1"/>
          <c:order val="1"/>
          <c:tx>
            <c:strRef>
              <c:f>Sheet1!$D$4</c:f>
              <c:strCache>
                <c:ptCount val="1"/>
                <c:pt idx="0">
                  <c:v>insulting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Sheet1!$E$2:$G$2</c:f>
              <c:strCache>
                <c:ptCount val="3"/>
                <c:pt idx="0">
                  <c:v>Train</c:v>
                </c:pt>
                <c:pt idx="1">
                  <c:v>Test</c:v>
                </c:pt>
                <c:pt idx="2">
                  <c:v>Val</c:v>
                </c:pt>
              </c:strCache>
            </c:strRef>
          </c:cat>
          <c:val>
            <c:numRef>
              <c:f>Sheet1!$E$4:$G$4</c:f>
              <c:numCache>
                <c:formatCode>General</c:formatCode>
                <c:ptCount val="3"/>
                <c:pt idx="0">
                  <c:v>0.91718470129596397</c:v>
                </c:pt>
                <c:pt idx="1">
                  <c:v>0.86737274739171599</c:v>
                </c:pt>
                <c:pt idx="2">
                  <c:v>0.85709769206449504</c:v>
                </c:pt>
              </c:numCache>
            </c:numRef>
          </c:val>
          <c:smooth val="0"/>
          <c:extLst>
            <c:ext xmlns:c16="http://schemas.microsoft.com/office/drawing/2014/chart" uri="{C3380CC4-5D6E-409C-BE32-E72D297353CC}">
              <c16:uniqueId val="{00000001-DDC0-4E4B-922B-0B7E04514B47}"/>
            </c:ext>
          </c:extLst>
        </c:ser>
        <c:ser>
          <c:idx val="2"/>
          <c:order val="2"/>
          <c:tx>
            <c:strRef>
              <c:f>Sheet1!$D$5</c:f>
              <c:strCache>
                <c:ptCount val="1"/>
                <c:pt idx="0">
                  <c:v>hate_speech</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Sheet1!$E$2:$G$2</c:f>
              <c:strCache>
                <c:ptCount val="3"/>
                <c:pt idx="0">
                  <c:v>Train</c:v>
                </c:pt>
                <c:pt idx="1">
                  <c:v>Test</c:v>
                </c:pt>
                <c:pt idx="2">
                  <c:v>Val</c:v>
                </c:pt>
              </c:strCache>
            </c:strRef>
          </c:cat>
          <c:val>
            <c:numRef>
              <c:f>Sheet1!$E$5:$G$5</c:f>
              <c:numCache>
                <c:formatCode>General</c:formatCode>
                <c:ptCount val="3"/>
                <c:pt idx="0">
                  <c:v>0.95321883890001002</c:v>
                </c:pt>
                <c:pt idx="1">
                  <c:v>0.878122036041732</c:v>
                </c:pt>
                <c:pt idx="2">
                  <c:v>0.88254821372115</c:v>
                </c:pt>
              </c:numCache>
            </c:numRef>
          </c:val>
          <c:smooth val="0"/>
          <c:extLst>
            <c:ext xmlns:c16="http://schemas.microsoft.com/office/drawing/2014/chart" uri="{C3380CC4-5D6E-409C-BE32-E72D297353CC}">
              <c16:uniqueId val="{00000002-DDC0-4E4B-922B-0B7E04514B47}"/>
            </c:ext>
          </c:extLst>
        </c:ser>
        <c:dLbls>
          <c:showLegendKey val="0"/>
          <c:showVal val="0"/>
          <c:showCatName val="0"/>
          <c:showSerName val="0"/>
          <c:showPercent val="0"/>
          <c:showBubbleSize val="0"/>
        </c:dLbls>
        <c:marker val="1"/>
        <c:smooth val="0"/>
        <c:axId val="350300304"/>
        <c:axId val="81955072"/>
      </c:lineChart>
      <c:catAx>
        <c:axId val="35030030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5072"/>
        <c:crosses val="autoZero"/>
        <c:auto val="1"/>
        <c:lblAlgn val="ctr"/>
        <c:lblOffset val="100"/>
        <c:noMultiLvlLbl val="0"/>
      </c:catAx>
      <c:valAx>
        <c:axId val="81955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3003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0" i="0" baseline="0">
                <a:effectLst/>
              </a:rPr>
              <a:t> Multi Label Accuracy For Every Model</a:t>
            </a:r>
            <a:endParaRPr lang="en-IN"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Sheet2!$B$1</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Sheet2!$A$2:$A$5</c:f>
              <c:strCache>
                <c:ptCount val="4"/>
                <c:pt idx="0">
                  <c:v>CNN 1D</c:v>
                </c:pt>
                <c:pt idx="1">
                  <c:v>CNN 2D</c:v>
                </c:pt>
                <c:pt idx="2">
                  <c:v>LSTM</c:v>
                </c:pt>
                <c:pt idx="3">
                  <c:v>GRU</c:v>
                </c:pt>
              </c:strCache>
            </c:strRef>
          </c:cat>
          <c:val>
            <c:numRef>
              <c:f>Sheet2!$B$2:$B$5</c:f>
              <c:numCache>
                <c:formatCode>General</c:formatCode>
                <c:ptCount val="4"/>
                <c:pt idx="0">
                  <c:v>0.85360000000000003</c:v>
                </c:pt>
                <c:pt idx="1">
                  <c:v>0.90339999999999998</c:v>
                </c:pt>
                <c:pt idx="2">
                  <c:v>0.94950000000000001</c:v>
                </c:pt>
                <c:pt idx="3">
                  <c:v>0.92449999999999999</c:v>
                </c:pt>
              </c:numCache>
            </c:numRef>
          </c:val>
          <c:smooth val="0"/>
          <c:extLst>
            <c:ext xmlns:c16="http://schemas.microsoft.com/office/drawing/2014/chart" uri="{C3380CC4-5D6E-409C-BE32-E72D297353CC}">
              <c16:uniqueId val="{00000000-E2C7-43E5-8A46-F888FDA935B0}"/>
            </c:ext>
          </c:extLst>
        </c:ser>
        <c:ser>
          <c:idx val="1"/>
          <c:order val="1"/>
          <c:tx>
            <c:strRef>
              <c:f>Sheet2!$C$1</c:f>
              <c:strCache>
                <c:ptCount val="1"/>
                <c:pt idx="0">
                  <c:v>Val Acc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Sheet2!$A$2:$A$5</c:f>
              <c:strCache>
                <c:ptCount val="4"/>
                <c:pt idx="0">
                  <c:v>CNN 1D</c:v>
                </c:pt>
                <c:pt idx="1">
                  <c:v>CNN 2D</c:v>
                </c:pt>
                <c:pt idx="2">
                  <c:v>LSTM</c:v>
                </c:pt>
                <c:pt idx="3">
                  <c:v>GRU</c:v>
                </c:pt>
              </c:strCache>
            </c:strRef>
          </c:cat>
          <c:val>
            <c:numRef>
              <c:f>Sheet2!$C$2:$C$5</c:f>
              <c:numCache>
                <c:formatCode>General</c:formatCode>
                <c:ptCount val="4"/>
                <c:pt idx="0">
                  <c:v>0.85099999999999998</c:v>
                </c:pt>
                <c:pt idx="1">
                  <c:v>0.89990000000000003</c:v>
                </c:pt>
                <c:pt idx="2">
                  <c:v>0.96660000000000001</c:v>
                </c:pt>
                <c:pt idx="3">
                  <c:v>0.92459999999999998</c:v>
                </c:pt>
              </c:numCache>
            </c:numRef>
          </c:val>
          <c:smooth val="0"/>
          <c:extLst>
            <c:ext xmlns:c16="http://schemas.microsoft.com/office/drawing/2014/chart" uri="{C3380CC4-5D6E-409C-BE32-E72D297353CC}">
              <c16:uniqueId val="{00000001-E2C7-43E5-8A46-F888FDA935B0}"/>
            </c:ext>
          </c:extLst>
        </c:ser>
        <c:dLbls>
          <c:showLegendKey val="0"/>
          <c:showVal val="0"/>
          <c:showCatName val="0"/>
          <c:showSerName val="0"/>
          <c:showPercent val="0"/>
          <c:showBubbleSize val="0"/>
        </c:dLbls>
        <c:marker val="1"/>
        <c:smooth val="0"/>
        <c:axId val="320715024"/>
        <c:axId val="346300688"/>
      </c:lineChart>
      <c:catAx>
        <c:axId val="32071502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300688"/>
        <c:crosses val="autoZero"/>
        <c:auto val="1"/>
        <c:lblAlgn val="ctr"/>
        <c:lblOffset val="100"/>
        <c:noMultiLvlLbl val="0"/>
      </c:catAx>
      <c:valAx>
        <c:axId val="346300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7150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Multi</a:t>
            </a:r>
            <a:r>
              <a:rPr lang="en-IN" baseline="0"/>
              <a:t> Label Loss For Every Model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Sheet2!$E$1</c:f>
              <c:strCache>
                <c:ptCount val="1"/>
                <c:pt idx="0">
                  <c:v>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Sheet2!$D$2:$D$5</c:f>
              <c:strCache>
                <c:ptCount val="4"/>
                <c:pt idx="0">
                  <c:v>CNN 1D</c:v>
                </c:pt>
                <c:pt idx="1">
                  <c:v>CNN 2D</c:v>
                </c:pt>
                <c:pt idx="2">
                  <c:v>LSTM</c:v>
                </c:pt>
                <c:pt idx="3">
                  <c:v>GRU</c:v>
                </c:pt>
              </c:strCache>
            </c:strRef>
          </c:cat>
          <c:val>
            <c:numRef>
              <c:f>Sheet2!$E$2:$E$5</c:f>
              <c:numCache>
                <c:formatCode>General</c:formatCode>
                <c:ptCount val="4"/>
                <c:pt idx="0">
                  <c:v>0.85360000000000003</c:v>
                </c:pt>
                <c:pt idx="1">
                  <c:v>0.23019999999999999</c:v>
                </c:pt>
                <c:pt idx="2">
                  <c:v>0.1328</c:v>
                </c:pt>
                <c:pt idx="3">
                  <c:v>0.17280000000000001</c:v>
                </c:pt>
              </c:numCache>
            </c:numRef>
          </c:val>
          <c:smooth val="0"/>
          <c:extLst>
            <c:ext xmlns:c16="http://schemas.microsoft.com/office/drawing/2014/chart" uri="{C3380CC4-5D6E-409C-BE32-E72D297353CC}">
              <c16:uniqueId val="{00000000-B08F-40A4-B0AD-F13872B337C8}"/>
            </c:ext>
          </c:extLst>
        </c:ser>
        <c:ser>
          <c:idx val="1"/>
          <c:order val="1"/>
          <c:tx>
            <c:strRef>
              <c:f>Sheet2!$F$1</c:f>
              <c:strCache>
                <c:ptCount val="1"/>
                <c:pt idx="0">
                  <c:v>Val 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Sheet2!$D$2:$D$5</c:f>
              <c:strCache>
                <c:ptCount val="4"/>
                <c:pt idx="0">
                  <c:v>CNN 1D</c:v>
                </c:pt>
                <c:pt idx="1">
                  <c:v>CNN 2D</c:v>
                </c:pt>
                <c:pt idx="2">
                  <c:v>LSTM</c:v>
                </c:pt>
                <c:pt idx="3">
                  <c:v>GRU</c:v>
                </c:pt>
              </c:strCache>
            </c:strRef>
          </c:cat>
          <c:val>
            <c:numRef>
              <c:f>Sheet2!$F$2:$F$5</c:f>
              <c:numCache>
                <c:formatCode>General</c:formatCode>
                <c:ptCount val="4"/>
                <c:pt idx="0">
                  <c:v>0.85099999999999998</c:v>
                </c:pt>
                <c:pt idx="1">
                  <c:v>0.251</c:v>
                </c:pt>
                <c:pt idx="2">
                  <c:v>0.1027</c:v>
                </c:pt>
                <c:pt idx="3">
                  <c:v>0.1925</c:v>
                </c:pt>
              </c:numCache>
            </c:numRef>
          </c:val>
          <c:smooth val="0"/>
          <c:extLst>
            <c:ext xmlns:c16="http://schemas.microsoft.com/office/drawing/2014/chart" uri="{C3380CC4-5D6E-409C-BE32-E72D297353CC}">
              <c16:uniqueId val="{00000001-B08F-40A4-B0AD-F13872B337C8}"/>
            </c:ext>
          </c:extLst>
        </c:ser>
        <c:dLbls>
          <c:showLegendKey val="0"/>
          <c:showVal val="0"/>
          <c:showCatName val="0"/>
          <c:showSerName val="0"/>
          <c:showPercent val="0"/>
          <c:showBubbleSize val="0"/>
        </c:dLbls>
        <c:marker val="1"/>
        <c:smooth val="0"/>
        <c:axId val="284132672"/>
        <c:axId val="346258784"/>
      </c:lineChart>
      <c:catAx>
        <c:axId val="28413267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258784"/>
        <c:crosses val="autoZero"/>
        <c:auto val="1"/>
        <c:lblAlgn val="ctr"/>
        <c:lblOffset val="100"/>
        <c:noMultiLvlLbl val="0"/>
      </c:catAx>
      <c:valAx>
        <c:axId val="34625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1326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Sheet3!$B$1</c:f>
              <c:strCache>
                <c:ptCount val="1"/>
                <c:pt idx="0">
                  <c:v>Weighted_Recall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Sheet3!$A$2:$A$9</c:f>
              <c:strCache>
                <c:ptCount val="8"/>
                <c:pt idx="0">
                  <c:v>CNN_8Levels</c:v>
                </c:pt>
                <c:pt idx="1">
                  <c:v>CNN 1D</c:v>
                </c:pt>
                <c:pt idx="2">
                  <c:v>MLP</c:v>
                </c:pt>
                <c:pt idx="3">
                  <c:v>LOGISTIC</c:v>
                </c:pt>
                <c:pt idx="4">
                  <c:v>LSTM</c:v>
                </c:pt>
                <c:pt idx="5">
                  <c:v>CNN_2Levels</c:v>
                </c:pt>
                <c:pt idx="6">
                  <c:v>GRU</c:v>
                </c:pt>
                <c:pt idx="7">
                  <c:v>CNN 2D</c:v>
                </c:pt>
              </c:strCache>
            </c:strRef>
          </c:cat>
          <c:val>
            <c:numRef>
              <c:f>Sheet3!$B$2:$B$9</c:f>
              <c:numCache>
                <c:formatCode>General</c:formatCode>
                <c:ptCount val="8"/>
                <c:pt idx="0">
                  <c:v>0.29360000000000003</c:v>
                </c:pt>
                <c:pt idx="1">
                  <c:v>0.85886232004930896</c:v>
                </c:pt>
                <c:pt idx="2">
                  <c:v>0.87180000000000002</c:v>
                </c:pt>
                <c:pt idx="3">
                  <c:v>0.87885808473500404</c:v>
                </c:pt>
                <c:pt idx="4">
                  <c:v>0.88510929808864902</c:v>
                </c:pt>
                <c:pt idx="5">
                  <c:v>0.88927999999999996</c:v>
                </c:pt>
                <c:pt idx="6">
                  <c:v>0.89151474821228605</c:v>
                </c:pt>
                <c:pt idx="7">
                  <c:v>0.897202729108171</c:v>
                </c:pt>
              </c:numCache>
            </c:numRef>
          </c:val>
          <c:smooth val="0"/>
          <c:extLst>
            <c:ext xmlns:c16="http://schemas.microsoft.com/office/drawing/2014/chart" uri="{C3380CC4-5D6E-409C-BE32-E72D297353CC}">
              <c16:uniqueId val="{00000000-27ED-4D50-A2E6-5B4482CCFF41}"/>
            </c:ext>
          </c:extLst>
        </c:ser>
        <c:dLbls>
          <c:showLegendKey val="0"/>
          <c:showVal val="0"/>
          <c:showCatName val="0"/>
          <c:showSerName val="0"/>
          <c:showPercent val="0"/>
          <c:showBubbleSize val="0"/>
        </c:dLbls>
        <c:marker val="1"/>
        <c:smooth val="0"/>
        <c:axId val="206754752"/>
        <c:axId val="346324880"/>
      </c:lineChart>
      <c:catAx>
        <c:axId val="20675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324880"/>
        <c:crosses val="autoZero"/>
        <c:auto val="1"/>
        <c:lblAlgn val="ctr"/>
        <c:lblOffset val="100"/>
        <c:noMultiLvlLbl val="0"/>
      </c:catAx>
      <c:valAx>
        <c:axId val="3463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Weighted Recall</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547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Company's Approach and Insight</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Company's Approach and Insight</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811"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Data Pre-Processing</a:t>
          </a:r>
        </a:p>
      </dsp:txBody>
      <dsp:txXfrm>
        <a:off x="395706" y="0"/>
        <a:ext cx="2917770"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Feature Engineering</a:t>
          </a:r>
        </a:p>
      </dsp:txBody>
      <dsp:txXfrm>
        <a:off x="393895" y="0"/>
        <a:ext cx="2917770" cy="7877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13-05-2018</a:t>
            </a:fld>
            <a:endParaRPr lang="en-IN"/>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13-05-2018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D1CD62-895A-41EA-8EC6-603D48CBE157}" type="datetime1">
              <a:rPr lang="en-US" smtClean="0"/>
              <a:t>5/13/2018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4C29C-5397-4B39-93BD-C73614132BC1}" type="datetime1">
              <a:rPr lang="en-US" smtClean="0"/>
              <a:t>5/13/2018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15D4D-0BEA-4DD7-BF6D-7A4F2B8C5740}" type="datetime1">
              <a:rPr lang="en-US" smtClean="0"/>
              <a:t>5/13/2018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E503B07C-CB65-44AB-B488-66DAFA6413B0}" type="datetime1">
              <a:rPr lang="en-US" smtClean="0"/>
              <a:t>5/13/2018</a:t>
            </a:fld>
            <a:endParaRPr lang="en-US" dirty="0"/>
          </a:p>
        </p:txBody>
      </p:sp>
      <p:sp>
        <p:nvSpPr>
          <p:cNvPr id="4"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07D54-3F27-49A9-8FAA-DCC94E465210}" type="datetime1">
              <a:rPr lang="en-US" smtClean="0"/>
              <a:t>5/13/2018</a:t>
            </a:fld>
            <a:endParaRPr lang="en-US" dirty="0"/>
          </a:p>
        </p:txBody>
      </p:sp>
      <p:sp>
        <p:nvSpPr>
          <p:cNvPr id="5" name="Footer Placeholder 4"/>
          <p:cNvSpPr>
            <a:spLocks noGrp="1"/>
          </p:cNvSpPr>
          <p:nvPr>
            <p:ph type="ftr" sz="quarter" idx="11"/>
          </p:nvPr>
        </p:nvSpPr>
        <p:spPr/>
        <p:txBody>
          <a:bodyPr/>
          <a:lstStyle/>
          <a:p>
            <a:r>
              <a:rPr lang="en-US"/>
              <a:t>Made For INSOFE By Abhilash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29E0AB7A-2468-4F31-BACA-6279ADA999DF}" type="datetime1">
              <a:rPr lang="en-US" smtClean="0"/>
              <a:t>5/13/2018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For INSOFE By Abhilash</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C7A9D-61F8-47DC-903A-6664557CA604}" type="datetime1">
              <a:rPr lang="en-US" smtClean="0"/>
              <a:t>5/13/2018</a:t>
            </a:fld>
            <a:endParaRPr lang="en-US" dirty="0"/>
          </a:p>
        </p:txBody>
      </p:sp>
      <p:sp>
        <p:nvSpPr>
          <p:cNvPr id="6" name="Footer Placeholder 5"/>
          <p:cNvSpPr>
            <a:spLocks noGrp="1"/>
          </p:cNvSpPr>
          <p:nvPr>
            <p:ph type="ftr" sz="quarter" idx="11"/>
          </p:nvPr>
        </p:nvSpPr>
        <p:spPr/>
        <p:txBody>
          <a:bodyPr/>
          <a:lstStyle/>
          <a:p>
            <a:r>
              <a:rPr lang="en-US"/>
              <a:t>Made For INSOFE By Abhilash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6E80A-86CD-4268-97E9-58F114AA06CD}" type="datetime1">
              <a:rPr lang="en-US" smtClean="0"/>
              <a:t>5/13/2018</a:t>
            </a:fld>
            <a:endParaRPr lang="en-US" dirty="0"/>
          </a:p>
        </p:txBody>
      </p:sp>
      <p:sp>
        <p:nvSpPr>
          <p:cNvPr id="8" name="Footer Placeholder 7"/>
          <p:cNvSpPr>
            <a:spLocks noGrp="1"/>
          </p:cNvSpPr>
          <p:nvPr>
            <p:ph type="ftr" sz="quarter" idx="11"/>
          </p:nvPr>
        </p:nvSpPr>
        <p:spPr/>
        <p:txBody>
          <a:bodyPr/>
          <a:lstStyle/>
          <a:p>
            <a:r>
              <a:rPr lang="en-US"/>
              <a:t>Made For INSOFE By Abhilash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6003D-E85B-4996-845A-2D1AB8187D83}" type="datetime1">
              <a:rPr lang="en-US" smtClean="0"/>
              <a:t>5/13/2018</a:t>
            </a:fld>
            <a:endParaRPr lang="en-US" dirty="0"/>
          </a:p>
        </p:txBody>
      </p:sp>
      <p:sp>
        <p:nvSpPr>
          <p:cNvPr id="4" name="Footer Placeholder 3"/>
          <p:cNvSpPr>
            <a:spLocks noGrp="1"/>
          </p:cNvSpPr>
          <p:nvPr>
            <p:ph type="ftr" sz="quarter" idx="11"/>
          </p:nvPr>
        </p:nvSpPr>
        <p:spPr/>
        <p:txBody>
          <a:bodyPr/>
          <a:lstStyle/>
          <a:p>
            <a:r>
              <a:rPr lang="en-US"/>
              <a:t>Made For INSOFE By Abhilash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95DE1-BCDC-45FC-ACC4-650558741B08}" type="datetime1">
              <a:rPr lang="en-US" smtClean="0"/>
              <a:t>5/13/2018</a:t>
            </a:fld>
            <a:endParaRPr lang="en-US" dirty="0"/>
          </a:p>
        </p:txBody>
      </p:sp>
      <p:sp>
        <p:nvSpPr>
          <p:cNvPr id="3" name="Footer Placeholder 2"/>
          <p:cNvSpPr>
            <a:spLocks noGrp="1"/>
          </p:cNvSpPr>
          <p:nvPr>
            <p:ph type="ftr" sz="quarter" idx="11"/>
          </p:nvPr>
        </p:nvSpPr>
        <p:spPr/>
        <p:txBody>
          <a:bodyPr/>
          <a:lstStyle/>
          <a:p>
            <a:r>
              <a:rPr lang="en-US"/>
              <a:t>Made For INSOFE By Abhilash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D619CF-8CDC-47F4-898B-623850E374CF}" type="datetime1">
              <a:rPr lang="en-US" smtClean="0"/>
              <a:t>5/13/2018</a:t>
            </a:fld>
            <a:endParaRPr lang="en-US" dirty="0"/>
          </a:p>
        </p:txBody>
      </p:sp>
      <p:sp>
        <p:nvSpPr>
          <p:cNvPr id="6" name="Footer Placeholder 5"/>
          <p:cNvSpPr>
            <a:spLocks noGrp="1"/>
          </p:cNvSpPr>
          <p:nvPr>
            <p:ph type="ftr" sz="quarter" idx="11"/>
          </p:nvPr>
        </p:nvSpPr>
        <p:spPr/>
        <p:txBody>
          <a:bodyPr/>
          <a:lstStyle/>
          <a:p>
            <a:r>
              <a:rPr lang="en-US"/>
              <a:t>Made For INSOFE By Abhilash</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4CE82B-3D54-4C29-A77C-720B83D107D6}" type="datetime1">
              <a:rPr lang="en-US" smtClean="0"/>
              <a:t>5/13/2018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98AD626-1CBF-4D5A-840B-4BCD1003BE3F}" type="datetime1">
              <a:rPr lang="en-US" smtClean="0"/>
              <a:t>5/13/2018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For INSOFE By Abhilash</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br>
              <a:rPr lang="en-US" sz="4400" b="1" dirty="0"/>
            </a:br>
            <a:r>
              <a:rPr lang="en-US" sz="4400" b="1" dirty="0"/>
              <a:t>Text Classification using nlp and deep learning</a:t>
            </a:r>
            <a:endParaRPr lang="en-US" sz="44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334678"/>
            <a:ext cx="8689976" cy="506730"/>
          </a:xfrm>
        </p:spPr>
        <p:txBody>
          <a:bodyPr/>
          <a:lstStyle/>
          <a:p>
            <a:pPr algn="ctr"/>
            <a:r>
              <a:rPr lang="en-US" b="1" dirty="0"/>
              <a:t>Social Networking Company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p:txBody>
          <a:bodyPr/>
          <a:lstStyle/>
          <a:p>
            <a:r>
              <a:rPr lang="en-US"/>
              <a:t>Made For INSOFE By Abhilash</a:t>
            </a:r>
            <a:endParaRPr lang="en-US" dirty="0"/>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4481C957-A0D0-4F8D-89A2-6C7558C88A57}" type="datetime1">
              <a:rPr lang="en-US" smtClean="0"/>
              <a:t>5/13/2018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DBE8759E-B457-40C9-8E4B-7A586EB1B861}"/>
              </a:ext>
            </a:extLst>
          </p:cNvPr>
          <p:cNvSpPr>
            <a:spLocks noGrp="1"/>
          </p:cNvSpPr>
          <p:nvPr>
            <p:ph type="title"/>
          </p:nvPr>
        </p:nvSpPr>
        <p:spPr>
          <a:xfrm>
            <a:off x="0" y="220091"/>
            <a:ext cx="12192000" cy="558105"/>
          </a:xfrm>
        </p:spPr>
        <p:txBody>
          <a:bodyPr>
            <a:normAutofit fontScale="90000"/>
          </a:bodyPr>
          <a:lstStyle/>
          <a:p>
            <a:pPr algn="ctr"/>
            <a:r>
              <a:rPr lang="en-IN" sz="3200" b="1" dirty="0"/>
              <a:t>Correlation Between Extracted Features and Target variables with Raw Data</a:t>
            </a:r>
          </a:p>
        </p:txBody>
      </p:sp>
      <p:sp>
        <p:nvSpPr>
          <p:cNvPr id="3" name="Date Placeholder 2">
            <a:extLst>
              <a:ext uri="{FF2B5EF4-FFF2-40B4-BE49-F238E27FC236}">
                <a16:creationId xmlns:a16="http://schemas.microsoft.com/office/drawing/2014/main" id="{3CBB6E07-E2C9-477B-9088-29DD9FD9765E}"/>
              </a:ext>
            </a:extLst>
          </p:cNvPr>
          <p:cNvSpPr>
            <a:spLocks noGrp="1"/>
          </p:cNvSpPr>
          <p:nvPr>
            <p:ph type="dt" sz="half" idx="10"/>
          </p:nvPr>
        </p:nvSpPr>
        <p:spPr/>
        <p:txBody>
          <a:bodyPr/>
          <a:lstStyle/>
          <a:p>
            <a:fld id="{FE621129-215E-4C60-9B56-2FEB6D0D90FD}" type="datetime1">
              <a:rPr lang="en-US" smtClean="0"/>
              <a:t>5/13/2018</a:t>
            </a:fld>
            <a:endParaRPr lang="en-US" dirty="0"/>
          </a:p>
        </p:txBody>
      </p:sp>
      <p:sp>
        <p:nvSpPr>
          <p:cNvPr id="4" name="Footer Placeholder 3">
            <a:extLst>
              <a:ext uri="{FF2B5EF4-FFF2-40B4-BE49-F238E27FC236}">
                <a16:creationId xmlns:a16="http://schemas.microsoft.com/office/drawing/2014/main" id="{2020EBE0-E6ED-4DF0-BA6D-AAF5BB183F33}"/>
              </a:ext>
            </a:extLst>
          </p:cNvPr>
          <p:cNvSpPr>
            <a:spLocks noGrp="1"/>
          </p:cNvSpPr>
          <p:nvPr>
            <p:ph type="ftr" sz="quarter" idx="11"/>
          </p:nvPr>
        </p:nvSpPr>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2A974A95-0730-4841-9653-EDB23725FCAD}"/>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20" name="Picture 19">
            <a:extLst>
              <a:ext uri="{FF2B5EF4-FFF2-40B4-BE49-F238E27FC236}">
                <a16:creationId xmlns:a16="http://schemas.microsoft.com/office/drawing/2014/main" id="{FDAB609A-0AF8-422C-BD54-9A2E53D170F0}"/>
              </a:ext>
            </a:extLst>
          </p:cNvPr>
          <p:cNvPicPr>
            <a:picLocks noChangeAspect="1"/>
          </p:cNvPicPr>
          <p:nvPr/>
        </p:nvPicPr>
        <p:blipFill>
          <a:blip r:embed="rId2"/>
          <a:stretch>
            <a:fillRect/>
          </a:stretch>
        </p:blipFill>
        <p:spPr>
          <a:xfrm>
            <a:off x="21336" y="695068"/>
            <a:ext cx="12192000" cy="5577716"/>
          </a:xfrm>
          <a:prstGeom prst="rect">
            <a:avLst/>
          </a:prstGeom>
        </p:spPr>
      </p:pic>
    </p:spTree>
    <p:extLst>
      <p:ext uri="{BB962C8B-B14F-4D97-AF65-F5344CB8AC3E}">
        <p14:creationId xmlns:p14="http://schemas.microsoft.com/office/powerpoint/2010/main" val="23967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CC70B41-6CD2-48DE-A100-D66B4EF470D8}"/>
              </a:ext>
            </a:extLst>
          </p:cNvPr>
          <p:cNvSpPr>
            <a:spLocks noGrp="1"/>
          </p:cNvSpPr>
          <p:nvPr>
            <p:ph type="dt" sz="half" idx="10"/>
          </p:nvPr>
        </p:nvSpPr>
        <p:spPr>
          <a:xfrm>
            <a:off x="8037576" y="6455346"/>
            <a:ext cx="3273552" cy="365125"/>
          </a:xfrm>
        </p:spPr>
        <p:txBody>
          <a:bodyPr/>
          <a:lstStyle/>
          <a:p>
            <a:fld id="{37935336-8D44-431C-BC51-500F2775805E}" type="datetime1">
              <a:rPr lang="en-US" smtClean="0"/>
              <a:t>5/13/2018</a:t>
            </a:fld>
            <a:endParaRPr lang="en-US" dirty="0"/>
          </a:p>
        </p:txBody>
      </p:sp>
      <p:sp>
        <p:nvSpPr>
          <p:cNvPr id="4" name="Footer Placeholder 3">
            <a:extLst>
              <a:ext uri="{FF2B5EF4-FFF2-40B4-BE49-F238E27FC236}">
                <a16:creationId xmlns:a16="http://schemas.microsoft.com/office/drawing/2014/main" id="{6C25CE87-0E90-4926-B6FE-0BF793870987}"/>
              </a:ext>
            </a:extLst>
          </p:cNvPr>
          <p:cNvSpPr>
            <a:spLocks noGrp="1"/>
          </p:cNvSpPr>
          <p:nvPr>
            <p:ph type="ftr" sz="quarter" idx="11"/>
          </p:nvPr>
        </p:nvSpPr>
        <p:spPr>
          <a:xfrm>
            <a:off x="0" y="6492875"/>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5F499348-DD63-4C38-9361-93785749EAFA}"/>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8" name="Picture 7">
            <a:extLst>
              <a:ext uri="{FF2B5EF4-FFF2-40B4-BE49-F238E27FC236}">
                <a16:creationId xmlns:a16="http://schemas.microsoft.com/office/drawing/2014/main" id="{9A324E3D-BE33-4A78-992E-8C3225B02592}"/>
              </a:ext>
            </a:extLst>
          </p:cNvPr>
          <p:cNvPicPr>
            <a:picLocks noChangeAspect="1"/>
          </p:cNvPicPr>
          <p:nvPr/>
        </p:nvPicPr>
        <p:blipFill>
          <a:blip r:embed="rId2"/>
          <a:stretch>
            <a:fillRect/>
          </a:stretch>
        </p:blipFill>
        <p:spPr>
          <a:xfrm>
            <a:off x="0" y="640142"/>
            <a:ext cx="12192000" cy="4814174"/>
          </a:xfrm>
          <a:prstGeom prst="rect">
            <a:avLst/>
          </a:prstGeom>
        </p:spPr>
      </p:pic>
      <p:sp>
        <p:nvSpPr>
          <p:cNvPr id="14" name="Title 20">
            <a:extLst>
              <a:ext uri="{FF2B5EF4-FFF2-40B4-BE49-F238E27FC236}">
                <a16:creationId xmlns:a16="http://schemas.microsoft.com/office/drawing/2014/main" id="{32180945-B1D8-4DCD-8C9A-39A4BA8D3D6E}"/>
              </a:ext>
            </a:extLst>
          </p:cNvPr>
          <p:cNvSpPr txBox="1">
            <a:spLocks/>
          </p:cNvSpPr>
          <p:nvPr/>
        </p:nvSpPr>
        <p:spPr>
          <a:xfrm>
            <a:off x="0" y="123601"/>
            <a:ext cx="12192000"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2900" b="1" dirty="0"/>
              <a:t>Correlation Between Extracted Features and Target variables with Raw Data</a:t>
            </a:r>
          </a:p>
        </p:txBody>
      </p:sp>
      <p:sp>
        <p:nvSpPr>
          <p:cNvPr id="15" name="TextBox 14">
            <a:extLst>
              <a:ext uri="{FF2B5EF4-FFF2-40B4-BE49-F238E27FC236}">
                <a16:creationId xmlns:a16="http://schemas.microsoft.com/office/drawing/2014/main" id="{A268E32D-C774-4CFB-BDE7-5CAD6770AA9F}"/>
              </a:ext>
            </a:extLst>
          </p:cNvPr>
          <p:cNvSpPr txBox="1"/>
          <p:nvPr/>
        </p:nvSpPr>
        <p:spPr>
          <a:xfrm>
            <a:off x="288758" y="5631665"/>
            <a:ext cx="11662450" cy="646331"/>
          </a:xfrm>
          <a:prstGeom prst="rect">
            <a:avLst/>
          </a:prstGeom>
          <a:noFill/>
        </p:spPr>
        <p:txBody>
          <a:bodyPr wrap="square" rtlCol="0">
            <a:spAutoFit/>
          </a:bodyPr>
          <a:lstStyle/>
          <a:p>
            <a:r>
              <a:rPr lang="en-IN" dirty="0"/>
              <a:t>Count of upper words matters a lot in predicting the spam and ham and most of the spam words are having upper case letters.</a:t>
            </a:r>
          </a:p>
        </p:txBody>
      </p:sp>
    </p:spTree>
    <p:extLst>
      <p:ext uri="{BB962C8B-B14F-4D97-AF65-F5344CB8AC3E}">
        <p14:creationId xmlns:p14="http://schemas.microsoft.com/office/powerpoint/2010/main" val="3727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16563FA-C415-4298-8043-EA3EEA02AF7E}"/>
              </a:ext>
            </a:extLst>
          </p:cNvPr>
          <p:cNvSpPr>
            <a:spLocks noGrp="1"/>
          </p:cNvSpPr>
          <p:nvPr>
            <p:ph type="dt" sz="half" idx="10"/>
          </p:nvPr>
        </p:nvSpPr>
        <p:spPr>
          <a:xfrm>
            <a:off x="8037576" y="6455345"/>
            <a:ext cx="3273552" cy="365125"/>
          </a:xfrm>
        </p:spPr>
        <p:txBody>
          <a:bodyPr/>
          <a:lstStyle/>
          <a:p>
            <a:fld id="{92C1C3FE-F0E9-4C32-9A7F-F297EEE50216}" type="datetime1">
              <a:rPr lang="en-US" smtClean="0"/>
              <a:t>5/13/2018</a:t>
            </a:fld>
            <a:endParaRPr lang="en-US" dirty="0"/>
          </a:p>
        </p:txBody>
      </p:sp>
      <p:sp>
        <p:nvSpPr>
          <p:cNvPr id="4" name="Footer Placeholder 3">
            <a:extLst>
              <a:ext uri="{FF2B5EF4-FFF2-40B4-BE49-F238E27FC236}">
                <a16:creationId xmlns:a16="http://schemas.microsoft.com/office/drawing/2014/main" id="{EC87AEBA-E046-41D8-99E2-E05D6BDF3C23}"/>
              </a:ext>
            </a:extLst>
          </p:cNvPr>
          <p:cNvSpPr>
            <a:spLocks noGrp="1"/>
          </p:cNvSpPr>
          <p:nvPr>
            <p:ph type="ftr" sz="quarter" idx="11"/>
          </p:nvPr>
        </p:nvSpPr>
        <p:spPr>
          <a:xfrm>
            <a:off x="0" y="6455346"/>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467FD2C5-F1E1-4294-8C74-9E6379A7449B}"/>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11" name="Title 20">
            <a:extLst>
              <a:ext uri="{FF2B5EF4-FFF2-40B4-BE49-F238E27FC236}">
                <a16:creationId xmlns:a16="http://schemas.microsoft.com/office/drawing/2014/main" id="{3CB0069D-7662-48EC-BD49-B36B1A934D4E}"/>
              </a:ext>
            </a:extLst>
          </p:cNvPr>
          <p:cNvSpPr txBox="1">
            <a:spLocks/>
          </p:cNvSpPr>
          <p:nvPr/>
        </p:nvSpPr>
        <p:spPr>
          <a:xfrm>
            <a:off x="0" y="123601"/>
            <a:ext cx="12192000"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2900" b="1" dirty="0"/>
              <a:t>Correlation Between Extracted Features and Target variables with clean Data</a:t>
            </a:r>
          </a:p>
        </p:txBody>
      </p:sp>
      <p:pic>
        <p:nvPicPr>
          <p:cNvPr id="13" name="Picture 12">
            <a:extLst>
              <a:ext uri="{FF2B5EF4-FFF2-40B4-BE49-F238E27FC236}">
                <a16:creationId xmlns:a16="http://schemas.microsoft.com/office/drawing/2014/main" id="{72DA25E9-D013-4274-BE9A-BDA6908B86A0}"/>
              </a:ext>
            </a:extLst>
          </p:cNvPr>
          <p:cNvPicPr>
            <a:picLocks noChangeAspect="1"/>
          </p:cNvPicPr>
          <p:nvPr/>
        </p:nvPicPr>
        <p:blipFill>
          <a:blip r:embed="rId3"/>
          <a:stretch>
            <a:fillRect/>
          </a:stretch>
        </p:blipFill>
        <p:spPr>
          <a:xfrm>
            <a:off x="959915" y="779025"/>
            <a:ext cx="10735465" cy="5676320"/>
          </a:xfrm>
          <a:prstGeom prst="rect">
            <a:avLst/>
          </a:prstGeom>
        </p:spPr>
      </p:pic>
    </p:spTree>
    <p:extLst>
      <p:ext uri="{BB962C8B-B14F-4D97-AF65-F5344CB8AC3E}">
        <p14:creationId xmlns:p14="http://schemas.microsoft.com/office/powerpoint/2010/main" val="155641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17A90F3-BEC4-4D74-9908-26B16DB107C8}"/>
              </a:ext>
            </a:extLst>
          </p:cNvPr>
          <p:cNvSpPr>
            <a:spLocks noGrp="1"/>
          </p:cNvSpPr>
          <p:nvPr>
            <p:ph type="dt" sz="half" idx="10"/>
          </p:nvPr>
        </p:nvSpPr>
        <p:spPr>
          <a:xfrm>
            <a:off x="8037576" y="6492875"/>
            <a:ext cx="3273552" cy="365125"/>
          </a:xfrm>
        </p:spPr>
        <p:txBody>
          <a:bodyPr/>
          <a:lstStyle/>
          <a:p>
            <a:fld id="{1D6F192E-5731-4043-8E67-129AB96D70BD}" type="datetime1">
              <a:rPr lang="en-US" smtClean="0"/>
              <a:t>5/13/2018</a:t>
            </a:fld>
            <a:endParaRPr lang="en-US" dirty="0"/>
          </a:p>
        </p:txBody>
      </p:sp>
      <p:sp>
        <p:nvSpPr>
          <p:cNvPr id="4" name="Footer Placeholder 3">
            <a:extLst>
              <a:ext uri="{FF2B5EF4-FFF2-40B4-BE49-F238E27FC236}">
                <a16:creationId xmlns:a16="http://schemas.microsoft.com/office/drawing/2014/main" id="{7E30C8E0-7CB0-4ABB-A0B9-E2F30E20BD56}"/>
              </a:ext>
            </a:extLst>
          </p:cNvPr>
          <p:cNvSpPr>
            <a:spLocks noGrp="1"/>
          </p:cNvSpPr>
          <p:nvPr>
            <p:ph type="ftr" sz="quarter" idx="11"/>
          </p:nvPr>
        </p:nvSpPr>
        <p:spPr>
          <a:xfrm>
            <a:off x="0" y="6492875"/>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8E85614C-65B7-407B-B21A-FE08E596F9B3}"/>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11" name="Title 20">
            <a:extLst>
              <a:ext uri="{FF2B5EF4-FFF2-40B4-BE49-F238E27FC236}">
                <a16:creationId xmlns:a16="http://schemas.microsoft.com/office/drawing/2014/main" id="{E06B1DB2-08B6-471E-AFC7-186C9A5236E6}"/>
              </a:ext>
            </a:extLst>
          </p:cNvPr>
          <p:cNvSpPr txBox="1">
            <a:spLocks/>
          </p:cNvSpPr>
          <p:nvPr/>
        </p:nvSpPr>
        <p:spPr>
          <a:xfrm>
            <a:off x="0" y="123601"/>
            <a:ext cx="12192000"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2900" b="1" dirty="0"/>
              <a:t>Correlation Between Extracted Features and Target variables with clean Data</a:t>
            </a:r>
          </a:p>
        </p:txBody>
      </p:sp>
      <p:pic>
        <p:nvPicPr>
          <p:cNvPr id="12" name="Picture 11">
            <a:extLst>
              <a:ext uri="{FF2B5EF4-FFF2-40B4-BE49-F238E27FC236}">
                <a16:creationId xmlns:a16="http://schemas.microsoft.com/office/drawing/2014/main" id="{08AAE502-34FA-404D-999A-5CEB16F6F455}"/>
              </a:ext>
            </a:extLst>
          </p:cNvPr>
          <p:cNvPicPr>
            <a:picLocks noChangeAspect="1"/>
          </p:cNvPicPr>
          <p:nvPr/>
        </p:nvPicPr>
        <p:blipFill>
          <a:blip r:embed="rId3"/>
          <a:stretch>
            <a:fillRect/>
          </a:stretch>
        </p:blipFill>
        <p:spPr>
          <a:xfrm>
            <a:off x="721895" y="804225"/>
            <a:ext cx="10956757" cy="4313207"/>
          </a:xfrm>
          <a:prstGeom prst="rect">
            <a:avLst/>
          </a:prstGeom>
        </p:spPr>
      </p:pic>
      <p:sp>
        <p:nvSpPr>
          <p:cNvPr id="13" name="TextBox 12">
            <a:extLst>
              <a:ext uri="{FF2B5EF4-FFF2-40B4-BE49-F238E27FC236}">
                <a16:creationId xmlns:a16="http://schemas.microsoft.com/office/drawing/2014/main" id="{2D3D4E12-5B32-470C-BF60-86148D1F3DA1}"/>
              </a:ext>
            </a:extLst>
          </p:cNvPr>
          <p:cNvSpPr txBox="1"/>
          <p:nvPr/>
        </p:nvSpPr>
        <p:spPr>
          <a:xfrm>
            <a:off x="224589" y="5566611"/>
            <a:ext cx="11726619" cy="646331"/>
          </a:xfrm>
          <a:prstGeom prst="rect">
            <a:avLst/>
          </a:prstGeom>
          <a:noFill/>
        </p:spPr>
        <p:txBody>
          <a:bodyPr wrap="square" rtlCol="0">
            <a:spAutoFit/>
          </a:bodyPr>
          <a:lstStyle/>
          <a:p>
            <a:r>
              <a:rPr lang="en-IN" dirty="0"/>
              <a:t>From the above four slides its clearly seen that even cleaning the data is not going to effect much on model building but we will be loosing some information in cleaning such as Upper words , special characters.</a:t>
            </a:r>
          </a:p>
        </p:txBody>
      </p:sp>
    </p:spTree>
    <p:extLst>
      <p:ext uri="{BB962C8B-B14F-4D97-AF65-F5344CB8AC3E}">
        <p14:creationId xmlns:p14="http://schemas.microsoft.com/office/powerpoint/2010/main" val="27735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For INSOFE By Abhilash</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93B37C4C-15A3-4186-BC9C-CE0DAAE9A3F6}" type="datetime1">
              <a:rPr lang="en-US" smtClean="0"/>
              <a:t>5/13/2018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336884" y="220091"/>
            <a:ext cx="10788316" cy="1111404"/>
          </a:xfrm>
        </p:spPr>
        <p:txBody>
          <a:bodyPr>
            <a:normAutofit fontScale="90000"/>
          </a:bodyPr>
          <a:lstStyle/>
          <a:p>
            <a:pPr algn="ctr"/>
            <a:r>
              <a:rPr lang="en-IN" dirty="0"/>
              <a:t>Model Building approach 1</a:t>
            </a:r>
            <a:br>
              <a:rPr lang="en-IN" dirty="0"/>
            </a:br>
            <a:r>
              <a:rPr lang="en-IN" dirty="0"/>
              <a:t>multiclass Spam and Ham Detection</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CD92CC5A-D72D-41F7-A6E0-FEE9DFB5B5F5}" type="datetime1">
              <a:rPr lang="en-US" smtClean="0"/>
              <a:t>5/13/2018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369332"/>
          </a:xfrm>
          <a:prstGeom prst="rect">
            <a:avLst/>
          </a:prstGeom>
          <a:noFill/>
        </p:spPr>
        <p:txBody>
          <a:bodyPr wrap="square" rtlCol="0">
            <a:spAutoFit/>
          </a:bodyPr>
          <a:lstStyle/>
          <a:p>
            <a:pPr algn="ctr"/>
            <a:r>
              <a:rPr lang="en-IN" b="1" dirty="0"/>
              <a:t>Text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Spam</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508637" cy="369332"/>
          </a:xfrm>
          <a:prstGeom prst="rect">
            <a:avLst/>
          </a:prstGeom>
          <a:noFill/>
        </p:spPr>
        <p:txBody>
          <a:bodyPr wrap="square" rtlCol="0">
            <a:spAutoFit/>
          </a:bodyPr>
          <a:lstStyle/>
          <a:p>
            <a:r>
              <a:rPr lang="en-IN" dirty="0"/>
              <a:t>Spam</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262560" y="5344310"/>
            <a:ext cx="1508637" cy="369332"/>
          </a:xfrm>
          <a:prstGeom prst="rect">
            <a:avLst/>
          </a:prstGeom>
          <a:noFill/>
        </p:spPr>
        <p:txBody>
          <a:bodyPr wrap="square" rtlCol="0">
            <a:spAutoFit/>
          </a:bodyPr>
          <a:lstStyle/>
          <a:p>
            <a:r>
              <a:rPr lang="en-IN" dirty="0"/>
              <a:t>Ham</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Spam</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Ham</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Spam</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endCxn id="52" idx="1"/>
          </p:cNvCxnSpPr>
          <p:nvPr/>
        </p:nvCxnSpPr>
        <p:spPr>
          <a:xfrm>
            <a:off x="5731042" y="5144017"/>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18598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anim calcmode="lin" valueType="num">
                                      <p:cBhvr>
                                        <p:cTn id="100" dur="1000" fill="hold"/>
                                        <p:tgtEl>
                                          <p:spTgt spid="52"/>
                                        </p:tgtEl>
                                        <p:attrNameLst>
                                          <p:attrName>ppt_x</p:attrName>
                                        </p:attrNameLst>
                                      </p:cBhvr>
                                      <p:tavLst>
                                        <p:tav tm="0">
                                          <p:val>
                                            <p:strVal val="#ppt_x"/>
                                          </p:val>
                                        </p:tav>
                                        <p:tav tm="100000">
                                          <p:val>
                                            <p:strVal val="#ppt_x"/>
                                          </p:val>
                                        </p:tav>
                                      </p:tavLst>
                                    </p:anim>
                                    <p:anim calcmode="lin" valueType="num">
                                      <p:cBhvr>
                                        <p:cTn id="101" dur="1000" fill="hold"/>
                                        <p:tgtEl>
                                          <p:spTgt spid="5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1000"/>
                                        <p:tgtEl>
                                          <p:spTgt spid="53"/>
                                        </p:tgtEl>
                                      </p:cBhvr>
                                    </p:animEffect>
                                    <p:anim calcmode="lin" valueType="num">
                                      <p:cBhvr>
                                        <p:cTn id="105" dur="1000" fill="hold"/>
                                        <p:tgtEl>
                                          <p:spTgt spid="53"/>
                                        </p:tgtEl>
                                        <p:attrNameLst>
                                          <p:attrName>ppt_x</p:attrName>
                                        </p:attrNameLst>
                                      </p:cBhvr>
                                      <p:tavLst>
                                        <p:tav tm="0">
                                          <p:val>
                                            <p:strVal val="#ppt_x"/>
                                          </p:val>
                                        </p:tav>
                                        <p:tav tm="100000">
                                          <p:val>
                                            <p:strVal val="#ppt_x"/>
                                          </p:val>
                                        </p:tav>
                                      </p:tavLst>
                                    </p:anim>
                                    <p:anim calcmode="lin" valueType="num">
                                      <p:cBhvr>
                                        <p:cTn id="106" dur="1000" fill="hold"/>
                                        <p:tgtEl>
                                          <p:spTgt spid="53"/>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1000"/>
                                        <p:tgtEl>
                                          <p:spTgt spid="66"/>
                                        </p:tgtEl>
                                      </p:cBhvr>
                                    </p:animEffect>
                                    <p:anim calcmode="lin" valueType="num">
                                      <p:cBhvr>
                                        <p:cTn id="110" dur="1000" fill="hold"/>
                                        <p:tgtEl>
                                          <p:spTgt spid="66"/>
                                        </p:tgtEl>
                                        <p:attrNameLst>
                                          <p:attrName>ppt_x</p:attrName>
                                        </p:attrNameLst>
                                      </p:cBhvr>
                                      <p:tavLst>
                                        <p:tav tm="0">
                                          <p:val>
                                            <p:strVal val="#ppt_x"/>
                                          </p:val>
                                        </p:tav>
                                        <p:tav tm="100000">
                                          <p:val>
                                            <p:strVal val="#ppt_x"/>
                                          </p:val>
                                        </p:tav>
                                      </p:tavLst>
                                    </p:anim>
                                    <p:anim calcmode="lin" valueType="num">
                                      <p:cBhvr>
                                        <p:cTn id="111" dur="1000" fill="hold"/>
                                        <p:tgtEl>
                                          <p:spTgt spid="66"/>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1000"/>
                                        <p:tgtEl>
                                          <p:spTgt spid="67"/>
                                        </p:tgtEl>
                                      </p:cBhvr>
                                    </p:animEffect>
                                    <p:anim calcmode="lin" valueType="num">
                                      <p:cBhvr>
                                        <p:cTn id="115" dur="1000" fill="hold"/>
                                        <p:tgtEl>
                                          <p:spTgt spid="67"/>
                                        </p:tgtEl>
                                        <p:attrNameLst>
                                          <p:attrName>ppt_x</p:attrName>
                                        </p:attrNameLst>
                                      </p:cBhvr>
                                      <p:tavLst>
                                        <p:tav tm="0">
                                          <p:val>
                                            <p:strVal val="#ppt_x"/>
                                          </p:val>
                                        </p:tav>
                                        <p:tav tm="100000">
                                          <p:val>
                                            <p:strVal val="#ppt_x"/>
                                          </p:val>
                                        </p:tav>
                                      </p:tavLst>
                                    </p:anim>
                                    <p:anim calcmode="lin" valueType="num">
                                      <p:cBhvr>
                                        <p:cTn id="116" dur="10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1000"/>
                                        <p:tgtEl>
                                          <p:spTgt spid="69"/>
                                        </p:tgtEl>
                                      </p:cBhvr>
                                    </p:animEffect>
                                    <p:anim calcmode="lin" valueType="num">
                                      <p:cBhvr>
                                        <p:cTn id="125" dur="1000" fill="hold"/>
                                        <p:tgtEl>
                                          <p:spTgt spid="69"/>
                                        </p:tgtEl>
                                        <p:attrNameLst>
                                          <p:attrName>ppt_x</p:attrName>
                                        </p:attrNameLst>
                                      </p:cBhvr>
                                      <p:tavLst>
                                        <p:tav tm="0">
                                          <p:val>
                                            <p:strVal val="#ppt_x"/>
                                          </p:val>
                                        </p:tav>
                                        <p:tav tm="100000">
                                          <p:val>
                                            <p:strVal val="#ppt_x"/>
                                          </p:val>
                                        </p:tav>
                                      </p:tavLst>
                                    </p:anim>
                                    <p:anim calcmode="lin" valueType="num">
                                      <p:cBhvr>
                                        <p:cTn id="12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1000"/>
                                        <p:tgtEl>
                                          <p:spTgt spid="14"/>
                                        </p:tgtEl>
                                      </p:cBhvr>
                                    </p:animEffect>
                                    <p:anim calcmode="lin" valueType="num">
                                      <p:cBhvr>
                                        <p:cTn id="132" dur="1000" fill="hold"/>
                                        <p:tgtEl>
                                          <p:spTgt spid="14"/>
                                        </p:tgtEl>
                                        <p:attrNameLst>
                                          <p:attrName>ppt_x</p:attrName>
                                        </p:attrNameLst>
                                      </p:cBhvr>
                                      <p:tavLst>
                                        <p:tav tm="0">
                                          <p:val>
                                            <p:strVal val="#ppt_x"/>
                                          </p:val>
                                        </p:tav>
                                        <p:tav tm="100000">
                                          <p:val>
                                            <p:strVal val="#ppt_x"/>
                                          </p:val>
                                        </p:tav>
                                      </p:tavLst>
                                    </p:anim>
                                    <p:anim calcmode="lin" valueType="num">
                                      <p:cBhvr>
                                        <p:cTn id="1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fade">
                                      <p:cBhvr>
                                        <p:cTn id="138" dur="1000"/>
                                        <p:tgtEl>
                                          <p:spTgt spid="74"/>
                                        </p:tgtEl>
                                      </p:cBhvr>
                                    </p:animEffect>
                                    <p:anim calcmode="lin" valueType="num">
                                      <p:cBhvr>
                                        <p:cTn id="139" dur="1000" fill="hold"/>
                                        <p:tgtEl>
                                          <p:spTgt spid="74"/>
                                        </p:tgtEl>
                                        <p:attrNameLst>
                                          <p:attrName>ppt_x</p:attrName>
                                        </p:attrNameLst>
                                      </p:cBhvr>
                                      <p:tavLst>
                                        <p:tav tm="0">
                                          <p:val>
                                            <p:strVal val="#ppt_x"/>
                                          </p:val>
                                        </p:tav>
                                        <p:tav tm="100000">
                                          <p:val>
                                            <p:strVal val="#ppt_x"/>
                                          </p:val>
                                        </p:tav>
                                      </p:tavLst>
                                    </p:anim>
                                    <p:anim calcmode="lin" valueType="num">
                                      <p:cBhvr>
                                        <p:cTn id="140" dur="1000" fill="hold"/>
                                        <p:tgtEl>
                                          <p:spTgt spid="7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fade">
                                      <p:cBhvr>
                                        <p:cTn id="143" dur="1000"/>
                                        <p:tgtEl>
                                          <p:spTgt spid="75"/>
                                        </p:tgtEl>
                                      </p:cBhvr>
                                    </p:animEffect>
                                    <p:anim calcmode="lin" valueType="num">
                                      <p:cBhvr>
                                        <p:cTn id="144" dur="1000" fill="hold"/>
                                        <p:tgtEl>
                                          <p:spTgt spid="75"/>
                                        </p:tgtEl>
                                        <p:attrNameLst>
                                          <p:attrName>ppt_x</p:attrName>
                                        </p:attrNameLst>
                                      </p:cBhvr>
                                      <p:tavLst>
                                        <p:tav tm="0">
                                          <p:val>
                                            <p:strVal val="#ppt_x"/>
                                          </p:val>
                                        </p:tav>
                                        <p:tav tm="100000">
                                          <p:val>
                                            <p:strVal val="#ppt_x"/>
                                          </p:val>
                                        </p:tav>
                                      </p:tavLst>
                                    </p:anim>
                                    <p:anim calcmode="lin" valueType="num">
                                      <p:cBhvr>
                                        <p:cTn id="145" dur="1000" fill="hold"/>
                                        <p:tgtEl>
                                          <p:spTgt spid="7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fade">
                                      <p:cBhvr>
                                        <p:cTn id="148" dur="1000"/>
                                        <p:tgtEl>
                                          <p:spTgt spid="76"/>
                                        </p:tgtEl>
                                      </p:cBhvr>
                                    </p:animEffect>
                                    <p:anim calcmode="lin" valueType="num">
                                      <p:cBhvr>
                                        <p:cTn id="149" dur="1000" fill="hold"/>
                                        <p:tgtEl>
                                          <p:spTgt spid="76"/>
                                        </p:tgtEl>
                                        <p:attrNameLst>
                                          <p:attrName>ppt_x</p:attrName>
                                        </p:attrNameLst>
                                      </p:cBhvr>
                                      <p:tavLst>
                                        <p:tav tm="0">
                                          <p:val>
                                            <p:strVal val="#ppt_x"/>
                                          </p:val>
                                        </p:tav>
                                        <p:tav tm="100000">
                                          <p:val>
                                            <p:strVal val="#ppt_x"/>
                                          </p:val>
                                        </p:tav>
                                      </p:tavLst>
                                    </p:anim>
                                    <p:anim calcmode="lin" valueType="num">
                                      <p:cBhvr>
                                        <p:cTn id="150" dur="1000" fill="hold"/>
                                        <p:tgtEl>
                                          <p:spTgt spid="7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animEffect transition="in" filter="fade">
                                      <p:cBhvr>
                                        <p:cTn id="153" dur="1000"/>
                                        <p:tgtEl>
                                          <p:spTgt spid="77"/>
                                        </p:tgtEl>
                                      </p:cBhvr>
                                    </p:animEffect>
                                    <p:anim calcmode="lin" valueType="num">
                                      <p:cBhvr>
                                        <p:cTn id="154" dur="1000" fill="hold"/>
                                        <p:tgtEl>
                                          <p:spTgt spid="77"/>
                                        </p:tgtEl>
                                        <p:attrNameLst>
                                          <p:attrName>ppt_x</p:attrName>
                                        </p:attrNameLst>
                                      </p:cBhvr>
                                      <p:tavLst>
                                        <p:tav tm="0">
                                          <p:val>
                                            <p:strVal val="#ppt_x"/>
                                          </p:val>
                                        </p:tav>
                                        <p:tav tm="100000">
                                          <p:val>
                                            <p:strVal val="#ppt_x"/>
                                          </p:val>
                                        </p:tav>
                                      </p:tavLst>
                                    </p:anim>
                                    <p:anim calcmode="lin" valueType="num">
                                      <p:cBhvr>
                                        <p:cTn id="155" dur="1000" fill="hold"/>
                                        <p:tgtEl>
                                          <p:spTgt spid="77"/>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fade">
                                      <p:cBhvr>
                                        <p:cTn id="158" dur="1000"/>
                                        <p:tgtEl>
                                          <p:spTgt spid="78"/>
                                        </p:tgtEl>
                                      </p:cBhvr>
                                    </p:animEffect>
                                    <p:anim calcmode="lin" valueType="num">
                                      <p:cBhvr>
                                        <p:cTn id="159" dur="1000" fill="hold"/>
                                        <p:tgtEl>
                                          <p:spTgt spid="78"/>
                                        </p:tgtEl>
                                        <p:attrNameLst>
                                          <p:attrName>ppt_x</p:attrName>
                                        </p:attrNameLst>
                                      </p:cBhvr>
                                      <p:tavLst>
                                        <p:tav tm="0">
                                          <p:val>
                                            <p:strVal val="#ppt_x"/>
                                          </p:val>
                                        </p:tav>
                                        <p:tav tm="100000">
                                          <p:val>
                                            <p:strVal val="#ppt_x"/>
                                          </p:val>
                                        </p:tav>
                                      </p:tavLst>
                                    </p:anim>
                                    <p:anim calcmode="lin" valueType="num">
                                      <p:cBhvr>
                                        <p:cTn id="160"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fade">
                                      <p:cBhvr>
                                        <p:cTn id="165" dur="1000"/>
                                        <p:tgtEl>
                                          <p:spTgt spid="46"/>
                                        </p:tgtEl>
                                      </p:cBhvr>
                                    </p:animEffect>
                                    <p:anim calcmode="lin" valueType="num">
                                      <p:cBhvr>
                                        <p:cTn id="166" dur="1000" fill="hold"/>
                                        <p:tgtEl>
                                          <p:spTgt spid="46"/>
                                        </p:tgtEl>
                                        <p:attrNameLst>
                                          <p:attrName>ppt_x</p:attrName>
                                        </p:attrNameLst>
                                      </p:cBhvr>
                                      <p:tavLst>
                                        <p:tav tm="0">
                                          <p:val>
                                            <p:strVal val="#ppt_x"/>
                                          </p:val>
                                        </p:tav>
                                        <p:tav tm="100000">
                                          <p:val>
                                            <p:strVal val="#ppt_x"/>
                                          </p:val>
                                        </p:tav>
                                      </p:tavLst>
                                    </p:anim>
                                    <p:anim calcmode="lin" valueType="num">
                                      <p:cBhvr>
                                        <p:cTn id="167" dur="1000" fill="hold"/>
                                        <p:tgtEl>
                                          <p:spTgt spid="46"/>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1000" fill="hold"/>
                                        <p:tgtEl>
                                          <p:spTgt spid="47"/>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fade">
                                      <p:cBhvr>
                                        <p:cTn id="175" dur="1000"/>
                                        <p:tgtEl>
                                          <p:spTgt spid="48"/>
                                        </p:tgtEl>
                                      </p:cBhvr>
                                    </p:animEffect>
                                    <p:anim calcmode="lin" valueType="num">
                                      <p:cBhvr>
                                        <p:cTn id="176" dur="1000" fill="hold"/>
                                        <p:tgtEl>
                                          <p:spTgt spid="48"/>
                                        </p:tgtEl>
                                        <p:attrNameLst>
                                          <p:attrName>ppt_x</p:attrName>
                                        </p:attrNameLst>
                                      </p:cBhvr>
                                      <p:tavLst>
                                        <p:tav tm="0">
                                          <p:val>
                                            <p:strVal val="#ppt_x"/>
                                          </p:val>
                                        </p:tav>
                                        <p:tav tm="100000">
                                          <p:val>
                                            <p:strVal val="#ppt_x"/>
                                          </p:val>
                                        </p:tav>
                                      </p:tavLst>
                                    </p:anim>
                                    <p:anim calcmode="lin" valueType="num">
                                      <p:cBhvr>
                                        <p:cTn id="177" dur="1000" fill="hold"/>
                                        <p:tgtEl>
                                          <p:spTgt spid="48"/>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fade">
                                      <p:cBhvr>
                                        <p:cTn id="180" dur="1000"/>
                                        <p:tgtEl>
                                          <p:spTgt spid="49"/>
                                        </p:tgtEl>
                                      </p:cBhvr>
                                    </p:animEffect>
                                    <p:anim calcmode="lin" valueType="num">
                                      <p:cBhvr>
                                        <p:cTn id="181" dur="1000" fill="hold"/>
                                        <p:tgtEl>
                                          <p:spTgt spid="49"/>
                                        </p:tgtEl>
                                        <p:attrNameLst>
                                          <p:attrName>ppt_x</p:attrName>
                                        </p:attrNameLst>
                                      </p:cBhvr>
                                      <p:tavLst>
                                        <p:tav tm="0">
                                          <p:val>
                                            <p:strVal val="#ppt_x"/>
                                          </p:val>
                                        </p:tav>
                                        <p:tav tm="100000">
                                          <p:val>
                                            <p:strVal val="#ppt_x"/>
                                          </p:val>
                                        </p:tav>
                                      </p:tavLst>
                                    </p:anim>
                                    <p:anim calcmode="lin" valueType="num">
                                      <p:cBhvr>
                                        <p:cTn id="182" dur="1000" fill="hold"/>
                                        <p:tgtEl>
                                          <p:spTgt spid="49"/>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fade">
                                      <p:cBhvr>
                                        <p:cTn id="185" dur="1000"/>
                                        <p:tgtEl>
                                          <p:spTgt spid="50"/>
                                        </p:tgtEl>
                                      </p:cBhvr>
                                    </p:animEffect>
                                    <p:anim calcmode="lin" valueType="num">
                                      <p:cBhvr>
                                        <p:cTn id="186" dur="1000" fill="hold"/>
                                        <p:tgtEl>
                                          <p:spTgt spid="50"/>
                                        </p:tgtEl>
                                        <p:attrNameLst>
                                          <p:attrName>ppt_x</p:attrName>
                                        </p:attrNameLst>
                                      </p:cBhvr>
                                      <p:tavLst>
                                        <p:tav tm="0">
                                          <p:val>
                                            <p:strVal val="#ppt_x"/>
                                          </p:val>
                                        </p:tav>
                                        <p:tav tm="100000">
                                          <p:val>
                                            <p:strVal val="#ppt_x"/>
                                          </p:val>
                                        </p:tav>
                                      </p:tavLst>
                                    </p:anim>
                                    <p:anim calcmode="lin" valueType="num">
                                      <p:cBhvr>
                                        <p:cTn id="187" dur="1000" fill="hold"/>
                                        <p:tgtEl>
                                          <p:spTgt spid="50"/>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51"/>
                                        </p:tgtEl>
                                        <p:attrNameLst>
                                          <p:attrName>style.visibility</p:attrName>
                                        </p:attrNameLst>
                                      </p:cBhvr>
                                      <p:to>
                                        <p:strVal val="visible"/>
                                      </p:to>
                                    </p:set>
                                    <p:animEffect transition="in" filter="fade">
                                      <p:cBhvr>
                                        <p:cTn id="190" dur="1000"/>
                                        <p:tgtEl>
                                          <p:spTgt spid="51"/>
                                        </p:tgtEl>
                                      </p:cBhvr>
                                    </p:animEffect>
                                    <p:anim calcmode="lin" valueType="num">
                                      <p:cBhvr>
                                        <p:cTn id="191" dur="1000" fill="hold"/>
                                        <p:tgtEl>
                                          <p:spTgt spid="51"/>
                                        </p:tgtEl>
                                        <p:attrNameLst>
                                          <p:attrName>ppt_x</p:attrName>
                                        </p:attrNameLst>
                                      </p:cBhvr>
                                      <p:tavLst>
                                        <p:tav tm="0">
                                          <p:val>
                                            <p:strVal val="#ppt_x"/>
                                          </p:val>
                                        </p:tav>
                                        <p:tav tm="100000">
                                          <p:val>
                                            <p:strVal val="#ppt_x"/>
                                          </p:val>
                                        </p:tav>
                                      </p:tavLst>
                                    </p:anim>
                                    <p:anim calcmode="lin" valueType="num">
                                      <p:cBhvr>
                                        <p:cTn id="192" dur="1000" fill="hold"/>
                                        <p:tgtEl>
                                          <p:spTgt spid="51"/>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fade">
                                      <p:cBhvr>
                                        <p:cTn id="195" dur="1000"/>
                                        <p:tgtEl>
                                          <p:spTgt spid="54"/>
                                        </p:tgtEl>
                                      </p:cBhvr>
                                    </p:animEffect>
                                    <p:anim calcmode="lin" valueType="num">
                                      <p:cBhvr>
                                        <p:cTn id="196" dur="1000" fill="hold"/>
                                        <p:tgtEl>
                                          <p:spTgt spid="54"/>
                                        </p:tgtEl>
                                        <p:attrNameLst>
                                          <p:attrName>ppt_x</p:attrName>
                                        </p:attrNameLst>
                                      </p:cBhvr>
                                      <p:tavLst>
                                        <p:tav tm="0">
                                          <p:val>
                                            <p:strVal val="#ppt_x"/>
                                          </p:val>
                                        </p:tav>
                                        <p:tav tm="100000">
                                          <p:val>
                                            <p:strVal val="#ppt_x"/>
                                          </p:val>
                                        </p:tav>
                                      </p:tavLst>
                                    </p:anim>
                                    <p:anim calcmode="lin" valueType="num">
                                      <p:cBhvr>
                                        <p:cTn id="197" dur="1000" fill="hold"/>
                                        <p:tgtEl>
                                          <p:spTgt spid="54"/>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fade">
                                      <p:cBhvr>
                                        <p:cTn id="200" dur="1000"/>
                                        <p:tgtEl>
                                          <p:spTgt spid="55"/>
                                        </p:tgtEl>
                                      </p:cBhvr>
                                    </p:animEffect>
                                    <p:anim calcmode="lin" valueType="num">
                                      <p:cBhvr>
                                        <p:cTn id="201" dur="1000" fill="hold"/>
                                        <p:tgtEl>
                                          <p:spTgt spid="55"/>
                                        </p:tgtEl>
                                        <p:attrNameLst>
                                          <p:attrName>ppt_x</p:attrName>
                                        </p:attrNameLst>
                                      </p:cBhvr>
                                      <p:tavLst>
                                        <p:tav tm="0">
                                          <p:val>
                                            <p:strVal val="#ppt_x"/>
                                          </p:val>
                                        </p:tav>
                                        <p:tav tm="100000">
                                          <p:val>
                                            <p:strVal val="#ppt_x"/>
                                          </p:val>
                                        </p:tav>
                                      </p:tavLst>
                                    </p:anim>
                                    <p:anim calcmode="lin" valueType="num">
                                      <p:cBhvr>
                                        <p:cTn id="202" dur="1000" fill="hold"/>
                                        <p:tgtEl>
                                          <p:spTgt spid="55"/>
                                        </p:tgtEl>
                                        <p:attrNameLst>
                                          <p:attrName>ppt_y</p:attrName>
                                        </p:attrNameLst>
                                      </p:cBhvr>
                                      <p:tavLst>
                                        <p:tav tm="0">
                                          <p:val>
                                            <p:strVal val="#ppt_y+.1"/>
                                          </p:val>
                                        </p:tav>
                                        <p:tav tm="100000">
                                          <p:val>
                                            <p:strVal val="#ppt_y"/>
                                          </p:val>
                                        </p:tav>
                                      </p:tavLst>
                                    </p:anim>
                                  </p:childTnLst>
                                </p:cTn>
                              </p:par>
                              <p:par>
                                <p:cTn id="203" presetID="42" presetClass="entr" presetSubtype="0" fill="hold" nodeType="withEffect">
                                  <p:stCondLst>
                                    <p:cond delay="0"/>
                                  </p:stCondLst>
                                  <p:childTnLst>
                                    <p:set>
                                      <p:cBhvr>
                                        <p:cTn id="204" dur="1" fill="hold">
                                          <p:stCondLst>
                                            <p:cond delay="0"/>
                                          </p:stCondLst>
                                        </p:cTn>
                                        <p:tgtEl>
                                          <p:spTgt spid="57"/>
                                        </p:tgtEl>
                                        <p:attrNameLst>
                                          <p:attrName>style.visibility</p:attrName>
                                        </p:attrNameLst>
                                      </p:cBhvr>
                                      <p:to>
                                        <p:strVal val="visible"/>
                                      </p:to>
                                    </p:set>
                                    <p:animEffect transition="in" filter="fade">
                                      <p:cBhvr>
                                        <p:cTn id="205" dur="1000"/>
                                        <p:tgtEl>
                                          <p:spTgt spid="57"/>
                                        </p:tgtEl>
                                      </p:cBhvr>
                                    </p:animEffect>
                                    <p:anim calcmode="lin" valueType="num">
                                      <p:cBhvr>
                                        <p:cTn id="206" dur="1000" fill="hold"/>
                                        <p:tgtEl>
                                          <p:spTgt spid="57"/>
                                        </p:tgtEl>
                                        <p:attrNameLst>
                                          <p:attrName>ppt_x</p:attrName>
                                        </p:attrNameLst>
                                      </p:cBhvr>
                                      <p:tavLst>
                                        <p:tav tm="0">
                                          <p:val>
                                            <p:strVal val="#ppt_x"/>
                                          </p:val>
                                        </p:tav>
                                        <p:tav tm="100000">
                                          <p:val>
                                            <p:strVal val="#ppt_x"/>
                                          </p:val>
                                        </p:tav>
                                      </p:tavLst>
                                    </p:anim>
                                    <p:anim calcmode="lin" valueType="num">
                                      <p:cBhvr>
                                        <p:cTn id="207" dur="1000" fill="hold"/>
                                        <p:tgtEl>
                                          <p:spTgt spid="57"/>
                                        </p:tgtEl>
                                        <p:attrNameLst>
                                          <p:attrName>ppt_y</p:attrName>
                                        </p:attrNameLst>
                                      </p:cBhvr>
                                      <p:tavLst>
                                        <p:tav tm="0">
                                          <p:val>
                                            <p:strVal val="#ppt_y+.1"/>
                                          </p:val>
                                        </p:tav>
                                        <p:tav tm="100000">
                                          <p:val>
                                            <p:strVal val="#ppt_y"/>
                                          </p:val>
                                        </p:tav>
                                      </p:tavLst>
                                    </p:anim>
                                  </p:childTnLst>
                                </p:cTn>
                              </p:par>
                              <p:par>
                                <p:cTn id="208" presetID="42" presetClass="entr" presetSubtype="0" fill="hold" nodeType="withEffect">
                                  <p:stCondLst>
                                    <p:cond delay="0"/>
                                  </p:stCondLst>
                                  <p:childTnLst>
                                    <p:set>
                                      <p:cBhvr>
                                        <p:cTn id="209" dur="1" fill="hold">
                                          <p:stCondLst>
                                            <p:cond delay="0"/>
                                          </p:stCondLst>
                                        </p:cTn>
                                        <p:tgtEl>
                                          <p:spTgt spid="58"/>
                                        </p:tgtEl>
                                        <p:attrNameLst>
                                          <p:attrName>style.visibility</p:attrName>
                                        </p:attrNameLst>
                                      </p:cBhvr>
                                      <p:to>
                                        <p:strVal val="visible"/>
                                      </p:to>
                                    </p:set>
                                    <p:animEffect transition="in" filter="fade">
                                      <p:cBhvr>
                                        <p:cTn id="210" dur="1000"/>
                                        <p:tgtEl>
                                          <p:spTgt spid="58"/>
                                        </p:tgtEl>
                                      </p:cBhvr>
                                    </p:animEffect>
                                    <p:anim calcmode="lin" valueType="num">
                                      <p:cBhvr>
                                        <p:cTn id="211" dur="1000" fill="hold"/>
                                        <p:tgtEl>
                                          <p:spTgt spid="58"/>
                                        </p:tgtEl>
                                        <p:attrNameLst>
                                          <p:attrName>ppt_x</p:attrName>
                                        </p:attrNameLst>
                                      </p:cBhvr>
                                      <p:tavLst>
                                        <p:tav tm="0">
                                          <p:val>
                                            <p:strVal val="#ppt_x"/>
                                          </p:val>
                                        </p:tav>
                                        <p:tav tm="100000">
                                          <p:val>
                                            <p:strVal val="#ppt_x"/>
                                          </p:val>
                                        </p:tav>
                                      </p:tavLst>
                                    </p:anim>
                                    <p:anim calcmode="lin" valueType="num">
                                      <p:cBhvr>
                                        <p:cTn id="212" dur="1000" fill="hold"/>
                                        <p:tgtEl>
                                          <p:spTgt spid="58"/>
                                        </p:tgtEl>
                                        <p:attrNameLst>
                                          <p:attrName>ppt_y</p:attrName>
                                        </p:attrNameLst>
                                      </p:cBhvr>
                                      <p:tavLst>
                                        <p:tav tm="0">
                                          <p:val>
                                            <p:strVal val="#ppt_y+.1"/>
                                          </p:val>
                                        </p:tav>
                                        <p:tav tm="100000">
                                          <p:val>
                                            <p:strVal val="#ppt_y"/>
                                          </p:val>
                                        </p:tav>
                                      </p:tavLst>
                                    </p:anim>
                                  </p:childTnLst>
                                </p:cTn>
                              </p:par>
                              <p:par>
                                <p:cTn id="213" presetID="42" presetClass="entr" presetSubtype="0" fill="hold"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fade">
                                      <p:cBhvr>
                                        <p:cTn id="215" dur="1000"/>
                                        <p:tgtEl>
                                          <p:spTgt spid="59"/>
                                        </p:tgtEl>
                                      </p:cBhvr>
                                    </p:animEffect>
                                    <p:anim calcmode="lin" valueType="num">
                                      <p:cBhvr>
                                        <p:cTn id="216" dur="1000" fill="hold"/>
                                        <p:tgtEl>
                                          <p:spTgt spid="59"/>
                                        </p:tgtEl>
                                        <p:attrNameLst>
                                          <p:attrName>ppt_x</p:attrName>
                                        </p:attrNameLst>
                                      </p:cBhvr>
                                      <p:tavLst>
                                        <p:tav tm="0">
                                          <p:val>
                                            <p:strVal val="#ppt_x"/>
                                          </p:val>
                                        </p:tav>
                                        <p:tav tm="100000">
                                          <p:val>
                                            <p:strVal val="#ppt_x"/>
                                          </p:val>
                                        </p:tav>
                                      </p:tavLst>
                                    </p:anim>
                                    <p:anim calcmode="lin" valueType="num">
                                      <p:cBhvr>
                                        <p:cTn id="217" dur="1000" fill="hold"/>
                                        <p:tgtEl>
                                          <p:spTgt spid="59"/>
                                        </p:tgtEl>
                                        <p:attrNameLst>
                                          <p:attrName>ppt_y</p:attrName>
                                        </p:attrNameLst>
                                      </p:cBhvr>
                                      <p:tavLst>
                                        <p:tav tm="0">
                                          <p:val>
                                            <p:strVal val="#ppt_y+.1"/>
                                          </p:val>
                                        </p:tav>
                                        <p:tav tm="100000">
                                          <p:val>
                                            <p:strVal val="#ppt_y"/>
                                          </p:val>
                                        </p:tav>
                                      </p:tavLst>
                                    </p:anim>
                                  </p:childTnLst>
                                </p:cTn>
                              </p:par>
                              <p:par>
                                <p:cTn id="218" presetID="42" presetClass="entr" presetSubtype="0" fill="hold" nodeType="with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fade">
                                      <p:cBhvr>
                                        <p:cTn id="220" dur="1000"/>
                                        <p:tgtEl>
                                          <p:spTgt spid="63"/>
                                        </p:tgtEl>
                                      </p:cBhvr>
                                    </p:animEffect>
                                    <p:anim calcmode="lin" valueType="num">
                                      <p:cBhvr>
                                        <p:cTn id="221" dur="1000" fill="hold"/>
                                        <p:tgtEl>
                                          <p:spTgt spid="63"/>
                                        </p:tgtEl>
                                        <p:attrNameLst>
                                          <p:attrName>ppt_x</p:attrName>
                                        </p:attrNameLst>
                                      </p:cBhvr>
                                      <p:tavLst>
                                        <p:tav tm="0">
                                          <p:val>
                                            <p:strVal val="#ppt_x"/>
                                          </p:val>
                                        </p:tav>
                                        <p:tav tm="100000">
                                          <p:val>
                                            <p:strVal val="#ppt_x"/>
                                          </p:val>
                                        </p:tav>
                                      </p:tavLst>
                                    </p:anim>
                                    <p:anim calcmode="lin" valueType="num">
                                      <p:cBhvr>
                                        <p:cTn id="22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45" grpId="0"/>
      <p:bldP spid="46" grpId="0" animBg="1"/>
      <p:bldP spid="47" grpId="0" animBg="1"/>
      <p:bldP spid="48" grpId="0" animBg="1"/>
      <p:bldP spid="49" grpId="0" animBg="1"/>
      <p:bldP spid="50" grpId="0" animBg="1"/>
      <p:bldP spid="51" grpId="0"/>
      <p:bldP spid="52" grpId="0"/>
      <p:bldP spid="53" grpId="0"/>
      <p:bldP spid="54" grpId="0"/>
      <p:bldP spid="55" grpId="0"/>
      <p:bldP spid="74" grpId="0" animBg="1"/>
      <p:bldP spid="75" grpId="0" animBg="1"/>
      <p:bldP spid="76" grpId="0" animBg="1"/>
      <p:bldP spid="77" grpId="0" animBg="1"/>
      <p:bldP spid="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20091"/>
            <a:ext cx="12192000" cy="1111404"/>
          </a:xfrm>
        </p:spPr>
        <p:txBody>
          <a:bodyPr>
            <a:normAutofit fontScale="90000"/>
          </a:bodyPr>
          <a:lstStyle/>
          <a:p>
            <a:pPr algn="ctr"/>
            <a:r>
              <a:rPr lang="en-IN" dirty="0"/>
              <a:t>Model Building approach 2</a:t>
            </a:r>
            <a:br>
              <a:rPr lang="en-IN" dirty="0"/>
            </a:br>
            <a:r>
              <a:rPr lang="en-IN" dirty="0"/>
              <a:t>multiclass 8 Levels Detection (Label Powerset)</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2A3CF020-9436-44C7-A7BF-EC469CF387ED}" type="datetime1">
              <a:rPr lang="en-US" smtClean="0"/>
              <a:t>5/13/2018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97437"/>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369332"/>
          </a:xfrm>
          <a:prstGeom prst="rect">
            <a:avLst/>
          </a:prstGeom>
          <a:noFill/>
        </p:spPr>
        <p:txBody>
          <a:bodyPr wrap="square" rtlCol="0">
            <a:spAutoFit/>
          </a:bodyPr>
          <a:lstStyle/>
          <a:p>
            <a:pPr algn="ctr"/>
            <a:r>
              <a:rPr lang="en-IN" b="1" dirty="0"/>
              <a:t>Text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487589" y="4990787"/>
            <a:ext cx="311737" cy="1754326"/>
          </a:xfrm>
          <a:prstGeom prst="rect">
            <a:avLst/>
          </a:prstGeom>
          <a:noFill/>
        </p:spPr>
        <p:txBody>
          <a:bodyPr wrap="square" rtlCol="0">
            <a:spAutoFit/>
          </a:bodyPr>
          <a:lstStyle/>
          <a:p>
            <a:r>
              <a:rPr lang="en-IN" dirty="0"/>
              <a:t>0</a:t>
            </a:r>
          </a:p>
          <a:p>
            <a:r>
              <a:rPr lang="en-IN" dirty="0"/>
              <a:t>1</a:t>
            </a:r>
          </a:p>
          <a:p>
            <a:r>
              <a:rPr lang="en-IN" dirty="0"/>
              <a:t>2</a:t>
            </a:r>
          </a:p>
          <a:p>
            <a:r>
              <a:rPr lang="en-IN" dirty="0"/>
              <a:t>3</a:t>
            </a:r>
          </a:p>
          <a:p>
            <a:endParaRPr lang="en-IN" dirty="0"/>
          </a:p>
          <a:p>
            <a:endParaRPr lang="en-IN" dirty="0"/>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0BA64A72-2BCB-48B6-80E8-77F764EDC76D}"/>
              </a:ext>
            </a:extLst>
          </p:cNvPr>
          <p:cNvSpPr txBox="1"/>
          <p:nvPr/>
        </p:nvSpPr>
        <p:spPr>
          <a:xfrm>
            <a:off x="7020593" y="4990787"/>
            <a:ext cx="301405" cy="1200329"/>
          </a:xfrm>
          <a:prstGeom prst="rect">
            <a:avLst/>
          </a:prstGeom>
          <a:noFill/>
        </p:spPr>
        <p:txBody>
          <a:bodyPr wrap="square" rtlCol="0">
            <a:spAutoFit/>
          </a:bodyPr>
          <a:lstStyle/>
          <a:p>
            <a:r>
              <a:rPr lang="en-IN" dirty="0"/>
              <a:t>4</a:t>
            </a:r>
          </a:p>
          <a:p>
            <a:r>
              <a:rPr lang="en-IN" dirty="0"/>
              <a:t>5</a:t>
            </a:r>
          </a:p>
          <a:p>
            <a:r>
              <a:rPr lang="en-IN" dirty="0"/>
              <a:t>6</a:t>
            </a:r>
          </a:p>
          <a:p>
            <a:r>
              <a:rPr lang="en-IN" dirty="0"/>
              <a:t>7</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cxnSpLocks/>
          </p:cNvCxnSpPr>
          <p:nvPr/>
        </p:nvCxnSpPr>
        <p:spPr>
          <a:xfrm>
            <a:off x="5731042" y="5144017"/>
            <a:ext cx="531519" cy="42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72381EAC-7748-4C0A-9C9B-A6EBCB431A3E}"/>
              </a:ext>
            </a:extLst>
          </p:cNvPr>
          <p:cNvSpPr txBox="1"/>
          <p:nvPr/>
        </p:nvSpPr>
        <p:spPr>
          <a:xfrm>
            <a:off x="10949595" y="2578654"/>
            <a:ext cx="311737" cy="1754326"/>
          </a:xfrm>
          <a:prstGeom prst="rect">
            <a:avLst/>
          </a:prstGeom>
          <a:noFill/>
        </p:spPr>
        <p:txBody>
          <a:bodyPr wrap="square" rtlCol="0">
            <a:spAutoFit/>
          </a:bodyPr>
          <a:lstStyle/>
          <a:p>
            <a:r>
              <a:rPr lang="en-IN" dirty="0"/>
              <a:t>0</a:t>
            </a:r>
          </a:p>
          <a:p>
            <a:r>
              <a:rPr lang="en-IN" dirty="0"/>
              <a:t>1</a:t>
            </a:r>
          </a:p>
          <a:p>
            <a:r>
              <a:rPr lang="en-IN" dirty="0"/>
              <a:t>2</a:t>
            </a:r>
          </a:p>
          <a:p>
            <a:r>
              <a:rPr lang="en-IN" dirty="0"/>
              <a:t>3</a:t>
            </a:r>
          </a:p>
          <a:p>
            <a:endParaRPr lang="en-IN" dirty="0"/>
          </a:p>
          <a:p>
            <a:endParaRPr lang="en-IN" dirty="0"/>
          </a:p>
        </p:txBody>
      </p:sp>
      <p:sp>
        <p:nvSpPr>
          <p:cNvPr id="61" name="TextBox 60">
            <a:extLst>
              <a:ext uri="{FF2B5EF4-FFF2-40B4-BE49-F238E27FC236}">
                <a16:creationId xmlns:a16="http://schemas.microsoft.com/office/drawing/2014/main" id="{3B8736CA-89D1-4BEC-8D6B-EAC6255F6824}"/>
              </a:ext>
            </a:extLst>
          </p:cNvPr>
          <p:cNvSpPr txBox="1"/>
          <p:nvPr/>
        </p:nvSpPr>
        <p:spPr>
          <a:xfrm>
            <a:off x="11482599" y="2578654"/>
            <a:ext cx="301405" cy="1200329"/>
          </a:xfrm>
          <a:prstGeom prst="rect">
            <a:avLst/>
          </a:prstGeom>
          <a:noFill/>
        </p:spPr>
        <p:txBody>
          <a:bodyPr wrap="square" rtlCol="0">
            <a:spAutoFit/>
          </a:bodyPr>
          <a:lstStyle/>
          <a:p>
            <a:r>
              <a:rPr lang="en-IN" dirty="0"/>
              <a:t>4</a:t>
            </a:r>
          </a:p>
          <a:p>
            <a:r>
              <a:rPr lang="en-IN" dirty="0"/>
              <a:t>5</a:t>
            </a:r>
          </a:p>
          <a:p>
            <a:r>
              <a:rPr lang="en-IN" dirty="0"/>
              <a:t>6</a:t>
            </a:r>
          </a:p>
          <a:p>
            <a:r>
              <a:rPr lang="en-IN" dirty="0"/>
              <a:t>7</a:t>
            </a:r>
          </a:p>
        </p:txBody>
      </p:sp>
      <p:sp>
        <p:nvSpPr>
          <p:cNvPr id="62" name="TextBox 61">
            <a:extLst>
              <a:ext uri="{FF2B5EF4-FFF2-40B4-BE49-F238E27FC236}">
                <a16:creationId xmlns:a16="http://schemas.microsoft.com/office/drawing/2014/main" id="{780286D3-648F-438B-9F90-E9363F43B159}"/>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21793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1000"/>
                                        <p:tgtEl>
                                          <p:spTgt spid="53"/>
                                        </p:tgtEl>
                                      </p:cBhvr>
                                    </p:animEffect>
                                    <p:anim calcmode="lin" valueType="num">
                                      <p:cBhvr>
                                        <p:cTn id="100" dur="1000" fill="hold"/>
                                        <p:tgtEl>
                                          <p:spTgt spid="53"/>
                                        </p:tgtEl>
                                        <p:attrNameLst>
                                          <p:attrName>ppt_x</p:attrName>
                                        </p:attrNameLst>
                                      </p:cBhvr>
                                      <p:tavLst>
                                        <p:tav tm="0">
                                          <p:val>
                                            <p:strVal val="#ppt_x"/>
                                          </p:val>
                                        </p:tav>
                                        <p:tav tm="100000">
                                          <p:val>
                                            <p:strVal val="#ppt_x"/>
                                          </p:val>
                                        </p:tav>
                                      </p:tavLst>
                                    </p:anim>
                                    <p:anim calcmode="lin" valueType="num">
                                      <p:cBhvr>
                                        <p:cTn id="101" dur="1000" fill="hold"/>
                                        <p:tgtEl>
                                          <p:spTgt spid="53"/>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1000"/>
                                        <p:tgtEl>
                                          <p:spTgt spid="66"/>
                                        </p:tgtEl>
                                      </p:cBhvr>
                                    </p:animEffect>
                                    <p:anim calcmode="lin" valueType="num">
                                      <p:cBhvr>
                                        <p:cTn id="105" dur="1000" fill="hold"/>
                                        <p:tgtEl>
                                          <p:spTgt spid="66"/>
                                        </p:tgtEl>
                                        <p:attrNameLst>
                                          <p:attrName>ppt_x</p:attrName>
                                        </p:attrNameLst>
                                      </p:cBhvr>
                                      <p:tavLst>
                                        <p:tav tm="0">
                                          <p:val>
                                            <p:strVal val="#ppt_x"/>
                                          </p:val>
                                        </p:tav>
                                        <p:tav tm="100000">
                                          <p:val>
                                            <p:strVal val="#ppt_x"/>
                                          </p:val>
                                        </p:tav>
                                      </p:tavLst>
                                    </p:anim>
                                    <p:anim calcmode="lin" valueType="num">
                                      <p:cBhvr>
                                        <p:cTn id="106" dur="1000" fill="hold"/>
                                        <p:tgtEl>
                                          <p:spTgt spid="66"/>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1000"/>
                                        <p:tgtEl>
                                          <p:spTgt spid="67"/>
                                        </p:tgtEl>
                                      </p:cBhvr>
                                    </p:animEffect>
                                    <p:anim calcmode="lin" valueType="num">
                                      <p:cBhvr>
                                        <p:cTn id="110" dur="1000" fill="hold"/>
                                        <p:tgtEl>
                                          <p:spTgt spid="67"/>
                                        </p:tgtEl>
                                        <p:attrNameLst>
                                          <p:attrName>ppt_x</p:attrName>
                                        </p:attrNameLst>
                                      </p:cBhvr>
                                      <p:tavLst>
                                        <p:tav tm="0">
                                          <p:val>
                                            <p:strVal val="#ppt_x"/>
                                          </p:val>
                                        </p:tav>
                                        <p:tav tm="100000">
                                          <p:val>
                                            <p:strVal val="#ppt_x"/>
                                          </p:val>
                                        </p:tav>
                                      </p:tavLst>
                                    </p:anim>
                                    <p:anim calcmode="lin" valueType="num">
                                      <p:cBhvr>
                                        <p:cTn id="111" dur="1000" fill="hold"/>
                                        <p:tgtEl>
                                          <p:spTgt spid="67"/>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fade">
                                      <p:cBhvr>
                                        <p:cTn id="114" dur="1000"/>
                                        <p:tgtEl>
                                          <p:spTgt spid="68"/>
                                        </p:tgtEl>
                                      </p:cBhvr>
                                    </p:animEffect>
                                    <p:anim calcmode="lin" valueType="num">
                                      <p:cBhvr>
                                        <p:cTn id="115" dur="1000" fill="hold"/>
                                        <p:tgtEl>
                                          <p:spTgt spid="68"/>
                                        </p:tgtEl>
                                        <p:attrNameLst>
                                          <p:attrName>ppt_x</p:attrName>
                                        </p:attrNameLst>
                                      </p:cBhvr>
                                      <p:tavLst>
                                        <p:tav tm="0">
                                          <p:val>
                                            <p:strVal val="#ppt_x"/>
                                          </p:val>
                                        </p:tav>
                                        <p:tav tm="100000">
                                          <p:val>
                                            <p:strVal val="#ppt_x"/>
                                          </p:val>
                                        </p:tav>
                                      </p:tavLst>
                                    </p:anim>
                                    <p:anim calcmode="lin" valueType="num">
                                      <p:cBhvr>
                                        <p:cTn id="116" dur="1000" fill="hold"/>
                                        <p:tgtEl>
                                          <p:spTgt spid="68"/>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fade">
                                      <p:cBhvr>
                                        <p:cTn id="119" dur="1000"/>
                                        <p:tgtEl>
                                          <p:spTgt spid="69"/>
                                        </p:tgtEl>
                                      </p:cBhvr>
                                    </p:animEffect>
                                    <p:anim calcmode="lin" valueType="num">
                                      <p:cBhvr>
                                        <p:cTn id="120" dur="1000" fill="hold"/>
                                        <p:tgtEl>
                                          <p:spTgt spid="69"/>
                                        </p:tgtEl>
                                        <p:attrNameLst>
                                          <p:attrName>ppt_x</p:attrName>
                                        </p:attrNameLst>
                                      </p:cBhvr>
                                      <p:tavLst>
                                        <p:tav tm="0">
                                          <p:val>
                                            <p:strVal val="#ppt_x"/>
                                          </p:val>
                                        </p:tav>
                                        <p:tav tm="100000">
                                          <p:val>
                                            <p:strVal val="#ppt_x"/>
                                          </p:val>
                                        </p:tav>
                                      </p:tavLst>
                                    </p:anim>
                                    <p:anim calcmode="lin" valueType="num">
                                      <p:cBhvr>
                                        <p:cTn id="12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fade">
                                      <p:cBhvr>
                                        <p:cTn id="126" dur="1000"/>
                                        <p:tgtEl>
                                          <p:spTgt spid="14"/>
                                        </p:tgtEl>
                                      </p:cBhvr>
                                    </p:animEffect>
                                    <p:anim calcmode="lin" valueType="num">
                                      <p:cBhvr>
                                        <p:cTn id="127" dur="1000" fill="hold"/>
                                        <p:tgtEl>
                                          <p:spTgt spid="14"/>
                                        </p:tgtEl>
                                        <p:attrNameLst>
                                          <p:attrName>ppt_x</p:attrName>
                                        </p:attrNameLst>
                                      </p:cBhvr>
                                      <p:tavLst>
                                        <p:tav tm="0">
                                          <p:val>
                                            <p:strVal val="#ppt_x"/>
                                          </p:val>
                                        </p:tav>
                                        <p:tav tm="100000">
                                          <p:val>
                                            <p:strVal val="#ppt_x"/>
                                          </p:val>
                                        </p:tav>
                                      </p:tavLst>
                                    </p:anim>
                                    <p:anim calcmode="lin" valueType="num">
                                      <p:cBhvr>
                                        <p:cTn id="1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fade">
                                      <p:cBhvr>
                                        <p:cTn id="133" dur="1000"/>
                                        <p:tgtEl>
                                          <p:spTgt spid="74"/>
                                        </p:tgtEl>
                                      </p:cBhvr>
                                    </p:animEffect>
                                    <p:anim calcmode="lin" valueType="num">
                                      <p:cBhvr>
                                        <p:cTn id="134" dur="1000" fill="hold"/>
                                        <p:tgtEl>
                                          <p:spTgt spid="74"/>
                                        </p:tgtEl>
                                        <p:attrNameLst>
                                          <p:attrName>ppt_x</p:attrName>
                                        </p:attrNameLst>
                                      </p:cBhvr>
                                      <p:tavLst>
                                        <p:tav tm="0">
                                          <p:val>
                                            <p:strVal val="#ppt_x"/>
                                          </p:val>
                                        </p:tav>
                                        <p:tav tm="100000">
                                          <p:val>
                                            <p:strVal val="#ppt_x"/>
                                          </p:val>
                                        </p:tav>
                                      </p:tavLst>
                                    </p:anim>
                                    <p:anim calcmode="lin" valueType="num">
                                      <p:cBhvr>
                                        <p:cTn id="135" dur="1000" fill="hold"/>
                                        <p:tgtEl>
                                          <p:spTgt spid="74"/>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75"/>
                                        </p:tgtEl>
                                        <p:attrNameLst>
                                          <p:attrName>style.visibility</p:attrName>
                                        </p:attrNameLst>
                                      </p:cBhvr>
                                      <p:to>
                                        <p:strVal val="visible"/>
                                      </p:to>
                                    </p:set>
                                    <p:animEffect transition="in" filter="fade">
                                      <p:cBhvr>
                                        <p:cTn id="138" dur="1000"/>
                                        <p:tgtEl>
                                          <p:spTgt spid="75"/>
                                        </p:tgtEl>
                                      </p:cBhvr>
                                    </p:animEffect>
                                    <p:anim calcmode="lin" valueType="num">
                                      <p:cBhvr>
                                        <p:cTn id="139" dur="1000" fill="hold"/>
                                        <p:tgtEl>
                                          <p:spTgt spid="75"/>
                                        </p:tgtEl>
                                        <p:attrNameLst>
                                          <p:attrName>ppt_x</p:attrName>
                                        </p:attrNameLst>
                                      </p:cBhvr>
                                      <p:tavLst>
                                        <p:tav tm="0">
                                          <p:val>
                                            <p:strVal val="#ppt_x"/>
                                          </p:val>
                                        </p:tav>
                                        <p:tav tm="100000">
                                          <p:val>
                                            <p:strVal val="#ppt_x"/>
                                          </p:val>
                                        </p:tav>
                                      </p:tavLst>
                                    </p:anim>
                                    <p:anim calcmode="lin" valueType="num">
                                      <p:cBhvr>
                                        <p:cTn id="140" dur="1000" fill="hold"/>
                                        <p:tgtEl>
                                          <p:spTgt spid="75"/>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animEffect transition="in" filter="fade">
                                      <p:cBhvr>
                                        <p:cTn id="143" dur="1000"/>
                                        <p:tgtEl>
                                          <p:spTgt spid="76"/>
                                        </p:tgtEl>
                                      </p:cBhvr>
                                    </p:animEffect>
                                    <p:anim calcmode="lin" valueType="num">
                                      <p:cBhvr>
                                        <p:cTn id="144" dur="1000" fill="hold"/>
                                        <p:tgtEl>
                                          <p:spTgt spid="76"/>
                                        </p:tgtEl>
                                        <p:attrNameLst>
                                          <p:attrName>ppt_x</p:attrName>
                                        </p:attrNameLst>
                                      </p:cBhvr>
                                      <p:tavLst>
                                        <p:tav tm="0">
                                          <p:val>
                                            <p:strVal val="#ppt_x"/>
                                          </p:val>
                                        </p:tav>
                                        <p:tav tm="100000">
                                          <p:val>
                                            <p:strVal val="#ppt_x"/>
                                          </p:val>
                                        </p:tav>
                                      </p:tavLst>
                                    </p:anim>
                                    <p:anim calcmode="lin" valueType="num">
                                      <p:cBhvr>
                                        <p:cTn id="145" dur="1000" fill="hold"/>
                                        <p:tgtEl>
                                          <p:spTgt spid="76"/>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1000"/>
                                        <p:tgtEl>
                                          <p:spTgt spid="77"/>
                                        </p:tgtEl>
                                      </p:cBhvr>
                                    </p:animEffect>
                                    <p:anim calcmode="lin" valueType="num">
                                      <p:cBhvr>
                                        <p:cTn id="149" dur="1000" fill="hold"/>
                                        <p:tgtEl>
                                          <p:spTgt spid="77"/>
                                        </p:tgtEl>
                                        <p:attrNameLst>
                                          <p:attrName>ppt_x</p:attrName>
                                        </p:attrNameLst>
                                      </p:cBhvr>
                                      <p:tavLst>
                                        <p:tav tm="0">
                                          <p:val>
                                            <p:strVal val="#ppt_x"/>
                                          </p:val>
                                        </p:tav>
                                        <p:tav tm="100000">
                                          <p:val>
                                            <p:strVal val="#ppt_x"/>
                                          </p:val>
                                        </p:tav>
                                      </p:tavLst>
                                    </p:anim>
                                    <p:anim calcmode="lin" valueType="num">
                                      <p:cBhvr>
                                        <p:cTn id="150" dur="1000" fill="hold"/>
                                        <p:tgtEl>
                                          <p:spTgt spid="77"/>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1000"/>
                                        <p:tgtEl>
                                          <p:spTgt spid="78"/>
                                        </p:tgtEl>
                                      </p:cBhvr>
                                    </p:animEffect>
                                    <p:anim calcmode="lin" valueType="num">
                                      <p:cBhvr>
                                        <p:cTn id="154" dur="1000" fill="hold"/>
                                        <p:tgtEl>
                                          <p:spTgt spid="78"/>
                                        </p:tgtEl>
                                        <p:attrNameLst>
                                          <p:attrName>ppt_x</p:attrName>
                                        </p:attrNameLst>
                                      </p:cBhvr>
                                      <p:tavLst>
                                        <p:tav tm="0">
                                          <p:val>
                                            <p:strVal val="#ppt_x"/>
                                          </p:val>
                                        </p:tav>
                                        <p:tav tm="100000">
                                          <p:val>
                                            <p:strVal val="#ppt_x"/>
                                          </p:val>
                                        </p:tav>
                                      </p:tavLst>
                                    </p:anim>
                                    <p:anim calcmode="lin" valueType="num">
                                      <p:cBhvr>
                                        <p:cTn id="155"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fade">
                                      <p:cBhvr>
                                        <p:cTn id="170" dur="1000"/>
                                        <p:tgtEl>
                                          <p:spTgt spid="48"/>
                                        </p:tgtEl>
                                      </p:cBhvr>
                                    </p:animEffect>
                                    <p:anim calcmode="lin" valueType="num">
                                      <p:cBhvr>
                                        <p:cTn id="171" dur="1000" fill="hold"/>
                                        <p:tgtEl>
                                          <p:spTgt spid="48"/>
                                        </p:tgtEl>
                                        <p:attrNameLst>
                                          <p:attrName>ppt_x</p:attrName>
                                        </p:attrNameLst>
                                      </p:cBhvr>
                                      <p:tavLst>
                                        <p:tav tm="0">
                                          <p:val>
                                            <p:strVal val="#ppt_x"/>
                                          </p:val>
                                        </p:tav>
                                        <p:tav tm="100000">
                                          <p:val>
                                            <p:strVal val="#ppt_x"/>
                                          </p:val>
                                        </p:tav>
                                      </p:tavLst>
                                    </p:anim>
                                    <p:anim calcmode="lin" valueType="num">
                                      <p:cBhvr>
                                        <p:cTn id="172" dur="1000" fill="hold"/>
                                        <p:tgtEl>
                                          <p:spTgt spid="48"/>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Effect transition="in" filter="fade">
                                      <p:cBhvr>
                                        <p:cTn id="175" dur="1000"/>
                                        <p:tgtEl>
                                          <p:spTgt spid="49"/>
                                        </p:tgtEl>
                                      </p:cBhvr>
                                    </p:animEffect>
                                    <p:anim calcmode="lin" valueType="num">
                                      <p:cBhvr>
                                        <p:cTn id="176" dur="1000" fill="hold"/>
                                        <p:tgtEl>
                                          <p:spTgt spid="49"/>
                                        </p:tgtEl>
                                        <p:attrNameLst>
                                          <p:attrName>ppt_x</p:attrName>
                                        </p:attrNameLst>
                                      </p:cBhvr>
                                      <p:tavLst>
                                        <p:tav tm="0">
                                          <p:val>
                                            <p:strVal val="#ppt_x"/>
                                          </p:val>
                                        </p:tav>
                                        <p:tav tm="100000">
                                          <p:val>
                                            <p:strVal val="#ppt_x"/>
                                          </p:val>
                                        </p:tav>
                                      </p:tavLst>
                                    </p:anim>
                                    <p:anim calcmode="lin" valueType="num">
                                      <p:cBhvr>
                                        <p:cTn id="177" dur="1000" fill="hold"/>
                                        <p:tgtEl>
                                          <p:spTgt spid="49"/>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fade">
                                      <p:cBhvr>
                                        <p:cTn id="180" dur="1000"/>
                                        <p:tgtEl>
                                          <p:spTgt spid="50"/>
                                        </p:tgtEl>
                                      </p:cBhvr>
                                    </p:animEffect>
                                    <p:anim calcmode="lin" valueType="num">
                                      <p:cBhvr>
                                        <p:cTn id="181" dur="1000" fill="hold"/>
                                        <p:tgtEl>
                                          <p:spTgt spid="50"/>
                                        </p:tgtEl>
                                        <p:attrNameLst>
                                          <p:attrName>ppt_x</p:attrName>
                                        </p:attrNameLst>
                                      </p:cBhvr>
                                      <p:tavLst>
                                        <p:tav tm="0">
                                          <p:val>
                                            <p:strVal val="#ppt_x"/>
                                          </p:val>
                                        </p:tav>
                                        <p:tav tm="100000">
                                          <p:val>
                                            <p:strVal val="#ppt_x"/>
                                          </p:val>
                                        </p:tav>
                                      </p:tavLst>
                                    </p:anim>
                                    <p:anim calcmode="lin" valueType="num">
                                      <p:cBhvr>
                                        <p:cTn id="182" dur="1000" fill="hold"/>
                                        <p:tgtEl>
                                          <p:spTgt spid="50"/>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fade">
                                      <p:cBhvr>
                                        <p:cTn id="185" dur="1000"/>
                                        <p:tgtEl>
                                          <p:spTgt spid="57"/>
                                        </p:tgtEl>
                                      </p:cBhvr>
                                    </p:animEffect>
                                    <p:anim calcmode="lin" valueType="num">
                                      <p:cBhvr>
                                        <p:cTn id="186" dur="1000" fill="hold"/>
                                        <p:tgtEl>
                                          <p:spTgt spid="57"/>
                                        </p:tgtEl>
                                        <p:attrNameLst>
                                          <p:attrName>ppt_x</p:attrName>
                                        </p:attrNameLst>
                                      </p:cBhvr>
                                      <p:tavLst>
                                        <p:tav tm="0">
                                          <p:val>
                                            <p:strVal val="#ppt_x"/>
                                          </p:val>
                                        </p:tav>
                                        <p:tav tm="100000">
                                          <p:val>
                                            <p:strVal val="#ppt_x"/>
                                          </p:val>
                                        </p:tav>
                                      </p:tavLst>
                                    </p:anim>
                                    <p:anim calcmode="lin" valueType="num">
                                      <p:cBhvr>
                                        <p:cTn id="187" dur="1000" fill="hold"/>
                                        <p:tgtEl>
                                          <p:spTgt spid="57"/>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fade">
                                      <p:cBhvr>
                                        <p:cTn id="190" dur="1000"/>
                                        <p:tgtEl>
                                          <p:spTgt spid="58"/>
                                        </p:tgtEl>
                                      </p:cBhvr>
                                    </p:animEffect>
                                    <p:anim calcmode="lin" valueType="num">
                                      <p:cBhvr>
                                        <p:cTn id="191" dur="1000" fill="hold"/>
                                        <p:tgtEl>
                                          <p:spTgt spid="58"/>
                                        </p:tgtEl>
                                        <p:attrNameLst>
                                          <p:attrName>ppt_x</p:attrName>
                                        </p:attrNameLst>
                                      </p:cBhvr>
                                      <p:tavLst>
                                        <p:tav tm="0">
                                          <p:val>
                                            <p:strVal val="#ppt_x"/>
                                          </p:val>
                                        </p:tav>
                                        <p:tav tm="100000">
                                          <p:val>
                                            <p:strVal val="#ppt_x"/>
                                          </p:val>
                                        </p:tav>
                                      </p:tavLst>
                                    </p:anim>
                                    <p:anim calcmode="lin" valueType="num">
                                      <p:cBhvr>
                                        <p:cTn id="192" dur="1000" fill="hold"/>
                                        <p:tgtEl>
                                          <p:spTgt spid="58"/>
                                        </p:tgtEl>
                                        <p:attrNameLst>
                                          <p:attrName>ppt_y</p:attrName>
                                        </p:attrNameLst>
                                      </p:cBhvr>
                                      <p:tavLst>
                                        <p:tav tm="0">
                                          <p:val>
                                            <p:strVal val="#ppt_y+.1"/>
                                          </p:val>
                                        </p:tav>
                                        <p:tav tm="100000">
                                          <p:val>
                                            <p:strVal val="#ppt_y"/>
                                          </p:val>
                                        </p:tav>
                                      </p:tavLst>
                                    </p:anim>
                                  </p:childTnLst>
                                </p:cTn>
                              </p:par>
                              <p:par>
                                <p:cTn id="193" presetID="42" presetClass="entr" presetSubtype="0" fill="hold" nodeType="withEffect">
                                  <p:stCondLst>
                                    <p:cond delay="0"/>
                                  </p:stCondLst>
                                  <p:childTnLst>
                                    <p:set>
                                      <p:cBhvr>
                                        <p:cTn id="194" dur="1" fill="hold">
                                          <p:stCondLst>
                                            <p:cond delay="0"/>
                                          </p:stCondLst>
                                        </p:cTn>
                                        <p:tgtEl>
                                          <p:spTgt spid="59"/>
                                        </p:tgtEl>
                                        <p:attrNameLst>
                                          <p:attrName>style.visibility</p:attrName>
                                        </p:attrNameLst>
                                      </p:cBhvr>
                                      <p:to>
                                        <p:strVal val="visible"/>
                                      </p:to>
                                    </p:set>
                                    <p:animEffect transition="in" filter="fade">
                                      <p:cBhvr>
                                        <p:cTn id="195" dur="1000"/>
                                        <p:tgtEl>
                                          <p:spTgt spid="59"/>
                                        </p:tgtEl>
                                      </p:cBhvr>
                                    </p:animEffect>
                                    <p:anim calcmode="lin" valueType="num">
                                      <p:cBhvr>
                                        <p:cTn id="196" dur="1000" fill="hold"/>
                                        <p:tgtEl>
                                          <p:spTgt spid="59"/>
                                        </p:tgtEl>
                                        <p:attrNameLst>
                                          <p:attrName>ppt_x</p:attrName>
                                        </p:attrNameLst>
                                      </p:cBhvr>
                                      <p:tavLst>
                                        <p:tav tm="0">
                                          <p:val>
                                            <p:strVal val="#ppt_x"/>
                                          </p:val>
                                        </p:tav>
                                        <p:tav tm="100000">
                                          <p:val>
                                            <p:strVal val="#ppt_x"/>
                                          </p:val>
                                        </p:tav>
                                      </p:tavLst>
                                    </p:anim>
                                    <p:anim calcmode="lin" valueType="num">
                                      <p:cBhvr>
                                        <p:cTn id="197" dur="1000" fill="hold"/>
                                        <p:tgtEl>
                                          <p:spTgt spid="59"/>
                                        </p:tgtEl>
                                        <p:attrNameLst>
                                          <p:attrName>ppt_y</p:attrName>
                                        </p:attrNameLst>
                                      </p:cBhvr>
                                      <p:tavLst>
                                        <p:tav tm="0">
                                          <p:val>
                                            <p:strVal val="#ppt_y+.1"/>
                                          </p:val>
                                        </p:tav>
                                        <p:tav tm="100000">
                                          <p:val>
                                            <p:strVal val="#ppt_y"/>
                                          </p:val>
                                        </p:tav>
                                      </p:tavLst>
                                    </p:anim>
                                  </p:childTnLst>
                                </p:cTn>
                              </p:par>
                              <p:par>
                                <p:cTn id="198" presetID="42" presetClass="entr" presetSubtype="0" fill="hold" nodeType="withEffect">
                                  <p:stCondLst>
                                    <p:cond delay="0"/>
                                  </p:stCondLst>
                                  <p:childTnLst>
                                    <p:set>
                                      <p:cBhvr>
                                        <p:cTn id="199" dur="1" fill="hold">
                                          <p:stCondLst>
                                            <p:cond delay="0"/>
                                          </p:stCondLst>
                                        </p:cTn>
                                        <p:tgtEl>
                                          <p:spTgt spid="63"/>
                                        </p:tgtEl>
                                        <p:attrNameLst>
                                          <p:attrName>style.visibility</p:attrName>
                                        </p:attrNameLst>
                                      </p:cBhvr>
                                      <p:to>
                                        <p:strVal val="visible"/>
                                      </p:to>
                                    </p:set>
                                    <p:animEffect transition="in" filter="fade">
                                      <p:cBhvr>
                                        <p:cTn id="200" dur="1000"/>
                                        <p:tgtEl>
                                          <p:spTgt spid="63"/>
                                        </p:tgtEl>
                                      </p:cBhvr>
                                    </p:animEffect>
                                    <p:anim calcmode="lin" valueType="num">
                                      <p:cBhvr>
                                        <p:cTn id="201" dur="1000" fill="hold"/>
                                        <p:tgtEl>
                                          <p:spTgt spid="63"/>
                                        </p:tgtEl>
                                        <p:attrNameLst>
                                          <p:attrName>ppt_x</p:attrName>
                                        </p:attrNameLst>
                                      </p:cBhvr>
                                      <p:tavLst>
                                        <p:tav tm="0">
                                          <p:val>
                                            <p:strVal val="#ppt_x"/>
                                          </p:val>
                                        </p:tav>
                                        <p:tav tm="100000">
                                          <p:val>
                                            <p:strVal val="#ppt_x"/>
                                          </p:val>
                                        </p:tav>
                                      </p:tavLst>
                                    </p:anim>
                                    <p:anim calcmode="lin" valueType="num">
                                      <p:cBhvr>
                                        <p:cTn id="202" dur="1000" fill="hold"/>
                                        <p:tgtEl>
                                          <p:spTgt spid="63"/>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60"/>
                                        </p:tgtEl>
                                        <p:attrNameLst>
                                          <p:attrName>style.visibility</p:attrName>
                                        </p:attrNameLst>
                                      </p:cBhvr>
                                      <p:to>
                                        <p:strVal val="visible"/>
                                      </p:to>
                                    </p:set>
                                    <p:animEffect transition="in" filter="fade">
                                      <p:cBhvr>
                                        <p:cTn id="205" dur="1000"/>
                                        <p:tgtEl>
                                          <p:spTgt spid="60"/>
                                        </p:tgtEl>
                                      </p:cBhvr>
                                    </p:animEffect>
                                    <p:anim calcmode="lin" valueType="num">
                                      <p:cBhvr>
                                        <p:cTn id="206" dur="1000" fill="hold"/>
                                        <p:tgtEl>
                                          <p:spTgt spid="60"/>
                                        </p:tgtEl>
                                        <p:attrNameLst>
                                          <p:attrName>ppt_x</p:attrName>
                                        </p:attrNameLst>
                                      </p:cBhvr>
                                      <p:tavLst>
                                        <p:tav tm="0">
                                          <p:val>
                                            <p:strVal val="#ppt_x"/>
                                          </p:val>
                                        </p:tav>
                                        <p:tav tm="100000">
                                          <p:val>
                                            <p:strVal val="#ppt_x"/>
                                          </p:val>
                                        </p:tav>
                                      </p:tavLst>
                                    </p:anim>
                                    <p:anim calcmode="lin" valueType="num">
                                      <p:cBhvr>
                                        <p:cTn id="207" dur="1000" fill="hold"/>
                                        <p:tgtEl>
                                          <p:spTgt spid="60"/>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61"/>
                                        </p:tgtEl>
                                        <p:attrNameLst>
                                          <p:attrName>style.visibility</p:attrName>
                                        </p:attrNameLst>
                                      </p:cBhvr>
                                      <p:to>
                                        <p:strVal val="visible"/>
                                      </p:to>
                                    </p:set>
                                    <p:animEffect transition="in" filter="fade">
                                      <p:cBhvr>
                                        <p:cTn id="210" dur="1000"/>
                                        <p:tgtEl>
                                          <p:spTgt spid="61"/>
                                        </p:tgtEl>
                                      </p:cBhvr>
                                    </p:animEffect>
                                    <p:anim calcmode="lin" valueType="num">
                                      <p:cBhvr>
                                        <p:cTn id="211" dur="1000" fill="hold"/>
                                        <p:tgtEl>
                                          <p:spTgt spid="61"/>
                                        </p:tgtEl>
                                        <p:attrNameLst>
                                          <p:attrName>ppt_x</p:attrName>
                                        </p:attrNameLst>
                                      </p:cBhvr>
                                      <p:tavLst>
                                        <p:tav tm="0">
                                          <p:val>
                                            <p:strVal val="#ppt_x"/>
                                          </p:val>
                                        </p:tav>
                                        <p:tav tm="100000">
                                          <p:val>
                                            <p:strVal val="#ppt_x"/>
                                          </p:val>
                                        </p:tav>
                                      </p:tavLst>
                                    </p:anim>
                                    <p:anim calcmode="lin" valueType="num">
                                      <p:cBhvr>
                                        <p:cTn id="212"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45" grpId="0"/>
      <p:bldP spid="46" grpId="0" animBg="1"/>
      <p:bldP spid="47" grpId="0" animBg="1"/>
      <p:bldP spid="48" grpId="0" animBg="1"/>
      <p:bldP spid="49" grpId="0" animBg="1"/>
      <p:bldP spid="50" grpId="0" animBg="1"/>
      <p:bldP spid="53" grpId="0"/>
      <p:bldP spid="74" grpId="0" animBg="1"/>
      <p:bldP spid="75" grpId="0" animBg="1"/>
      <p:bldP spid="76" grpId="0" animBg="1"/>
      <p:bldP spid="77" grpId="0" animBg="1"/>
      <p:bldP spid="78" grpId="0" animBg="1"/>
      <p:bldP spid="60"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01872"/>
            <a:ext cx="12308142" cy="1111404"/>
          </a:xfrm>
        </p:spPr>
        <p:txBody>
          <a:bodyPr>
            <a:normAutofit fontScale="90000"/>
          </a:bodyPr>
          <a:lstStyle/>
          <a:p>
            <a:pPr algn="ctr"/>
            <a:r>
              <a:rPr lang="en-IN" dirty="0"/>
              <a:t>Model Building approach 3</a:t>
            </a:r>
            <a:br>
              <a:rPr lang="en-IN" dirty="0"/>
            </a:br>
            <a:r>
              <a:rPr lang="en-IN" dirty="0"/>
              <a:t>with Three labels Multiclass (Binary relevance)</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a:xfrm>
            <a:off x="8134270" y="6480178"/>
            <a:ext cx="3273552" cy="365125"/>
          </a:xfrm>
        </p:spPr>
        <p:txBody>
          <a:bodyPr/>
          <a:lstStyle/>
          <a:p>
            <a:fld id="{5CAF6128-CFD1-4398-B421-6945420A277F}" type="datetime1">
              <a:rPr lang="en-US" smtClean="0"/>
              <a:t>5/13/2018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97483"/>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0" y="2002672"/>
            <a:ext cx="3003324" cy="228480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97347" y="29370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249747" y="30894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402147" y="32418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554547" y="33942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706947" y="35466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521701" y="29370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1674101" y="30894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1826501" y="32418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1978901" y="33942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131301" y="3546620"/>
            <a:ext cx="737937" cy="35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642778" y="2144448"/>
            <a:ext cx="1857491" cy="369332"/>
          </a:xfrm>
          <a:prstGeom prst="rect">
            <a:avLst/>
          </a:prstGeom>
          <a:noFill/>
        </p:spPr>
        <p:txBody>
          <a:bodyPr wrap="square" rtlCol="0">
            <a:spAutoFit/>
          </a:bodyPr>
          <a:lstStyle/>
          <a:p>
            <a:pPr algn="ctr"/>
            <a:r>
              <a:rPr lang="en-IN" b="1" dirty="0"/>
              <a:t>Text Data Base</a:t>
            </a:r>
          </a:p>
        </p:txBody>
      </p:sp>
      <p:sp>
        <p:nvSpPr>
          <p:cNvPr id="60" name="Rectangle: Top Corners One Rounded and One Snipped 59">
            <a:extLst>
              <a:ext uri="{FF2B5EF4-FFF2-40B4-BE49-F238E27FC236}">
                <a16:creationId xmlns:a16="http://schemas.microsoft.com/office/drawing/2014/main" id="{62D67C27-0FEC-4A3B-9B66-94F3E76EA898}"/>
              </a:ext>
            </a:extLst>
          </p:cNvPr>
          <p:cNvSpPr/>
          <p:nvPr/>
        </p:nvSpPr>
        <p:spPr>
          <a:xfrm>
            <a:off x="2716838" y="4887931"/>
            <a:ext cx="1709927"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2" name="Rectangle 61">
            <a:extLst>
              <a:ext uri="{FF2B5EF4-FFF2-40B4-BE49-F238E27FC236}">
                <a16:creationId xmlns:a16="http://schemas.microsoft.com/office/drawing/2014/main" id="{9F911F26-303C-4EED-A793-1AB85AF68926}"/>
              </a:ext>
            </a:extLst>
          </p:cNvPr>
          <p:cNvSpPr/>
          <p:nvPr/>
        </p:nvSpPr>
        <p:spPr>
          <a:xfrm>
            <a:off x="2935847" y="5389643"/>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DB0C36FA-3C00-4859-8582-3501DB6DF48D}"/>
              </a:ext>
            </a:extLst>
          </p:cNvPr>
          <p:cNvSpPr/>
          <p:nvPr/>
        </p:nvSpPr>
        <p:spPr>
          <a:xfrm>
            <a:off x="2935847" y="5659515"/>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B7E14843-ABCB-44B5-BA2E-8DE6189B12EE}"/>
              </a:ext>
            </a:extLst>
          </p:cNvPr>
          <p:cNvSpPr/>
          <p:nvPr/>
        </p:nvSpPr>
        <p:spPr>
          <a:xfrm>
            <a:off x="2935846" y="5929387"/>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Top Corners One Rounded and One Snipped 69">
            <a:extLst>
              <a:ext uri="{FF2B5EF4-FFF2-40B4-BE49-F238E27FC236}">
                <a16:creationId xmlns:a16="http://schemas.microsoft.com/office/drawing/2014/main" id="{978A17F2-A268-489F-81E6-6B5E6AD9AA4A}"/>
              </a:ext>
            </a:extLst>
          </p:cNvPr>
          <p:cNvSpPr/>
          <p:nvPr/>
        </p:nvSpPr>
        <p:spPr>
          <a:xfrm>
            <a:off x="4645773" y="4920176"/>
            <a:ext cx="1709927"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2" name="Rectangle 71">
            <a:extLst>
              <a:ext uri="{FF2B5EF4-FFF2-40B4-BE49-F238E27FC236}">
                <a16:creationId xmlns:a16="http://schemas.microsoft.com/office/drawing/2014/main" id="{3D371FFC-A328-4E86-9125-661B02403DC6}"/>
              </a:ext>
            </a:extLst>
          </p:cNvPr>
          <p:cNvSpPr/>
          <p:nvPr/>
        </p:nvSpPr>
        <p:spPr>
          <a:xfrm>
            <a:off x="4864782" y="542188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E5A0D196-7377-4806-A40D-9812BB15CB1E}"/>
              </a:ext>
            </a:extLst>
          </p:cNvPr>
          <p:cNvSpPr/>
          <p:nvPr/>
        </p:nvSpPr>
        <p:spPr>
          <a:xfrm>
            <a:off x="4864782" y="569176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74BC721A-4563-4242-BED0-274C816929ED}"/>
              </a:ext>
            </a:extLst>
          </p:cNvPr>
          <p:cNvSpPr/>
          <p:nvPr/>
        </p:nvSpPr>
        <p:spPr>
          <a:xfrm>
            <a:off x="4864781" y="596163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Top Corners One Rounded and One Snipped 82">
            <a:extLst>
              <a:ext uri="{FF2B5EF4-FFF2-40B4-BE49-F238E27FC236}">
                <a16:creationId xmlns:a16="http://schemas.microsoft.com/office/drawing/2014/main" id="{6455356D-E4F0-48EE-8118-858437FA6470}"/>
              </a:ext>
            </a:extLst>
          </p:cNvPr>
          <p:cNvSpPr/>
          <p:nvPr/>
        </p:nvSpPr>
        <p:spPr>
          <a:xfrm>
            <a:off x="6521037" y="4911779"/>
            <a:ext cx="1709927"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5" name="Rectangle 84">
            <a:extLst>
              <a:ext uri="{FF2B5EF4-FFF2-40B4-BE49-F238E27FC236}">
                <a16:creationId xmlns:a16="http://schemas.microsoft.com/office/drawing/2014/main" id="{B7580330-EDBA-4E06-A0C3-C86425A7C979}"/>
              </a:ext>
            </a:extLst>
          </p:cNvPr>
          <p:cNvSpPr/>
          <p:nvPr/>
        </p:nvSpPr>
        <p:spPr>
          <a:xfrm>
            <a:off x="6740046" y="5413491"/>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F1FA5F64-DCDD-4D1B-9854-CC57918917D0}"/>
              </a:ext>
            </a:extLst>
          </p:cNvPr>
          <p:cNvSpPr/>
          <p:nvPr/>
        </p:nvSpPr>
        <p:spPr>
          <a:xfrm>
            <a:off x="6740046" y="5683363"/>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id="{5E0361E7-42D8-4831-90FB-BA88C33E655F}"/>
              </a:ext>
            </a:extLst>
          </p:cNvPr>
          <p:cNvSpPr/>
          <p:nvPr/>
        </p:nvSpPr>
        <p:spPr>
          <a:xfrm>
            <a:off x="6740045" y="5953235"/>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DF20AA8-5048-4F7F-AD0F-5A5FE5EE8B7A}"/>
              </a:ext>
            </a:extLst>
          </p:cNvPr>
          <p:cNvSpPr txBox="1"/>
          <p:nvPr/>
        </p:nvSpPr>
        <p:spPr>
          <a:xfrm>
            <a:off x="2888862" y="4959602"/>
            <a:ext cx="1365878" cy="369332"/>
          </a:xfrm>
          <a:prstGeom prst="rect">
            <a:avLst/>
          </a:prstGeom>
          <a:noFill/>
        </p:spPr>
        <p:txBody>
          <a:bodyPr wrap="square" rtlCol="0">
            <a:spAutoFit/>
          </a:bodyPr>
          <a:lstStyle/>
          <a:p>
            <a:pPr algn="ctr"/>
            <a:r>
              <a:rPr lang="en-IN" b="1" dirty="0"/>
              <a:t>Obscene</a:t>
            </a:r>
          </a:p>
        </p:txBody>
      </p:sp>
      <p:sp>
        <p:nvSpPr>
          <p:cNvPr id="88" name="TextBox 87">
            <a:extLst>
              <a:ext uri="{FF2B5EF4-FFF2-40B4-BE49-F238E27FC236}">
                <a16:creationId xmlns:a16="http://schemas.microsoft.com/office/drawing/2014/main" id="{5D81BD31-EA9C-47CF-A3C2-DA275CE8D87D}"/>
              </a:ext>
            </a:extLst>
          </p:cNvPr>
          <p:cNvSpPr txBox="1"/>
          <p:nvPr/>
        </p:nvSpPr>
        <p:spPr>
          <a:xfrm>
            <a:off x="4730122" y="4952870"/>
            <a:ext cx="1365878" cy="369332"/>
          </a:xfrm>
          <a:prstGeom prst="rect">
            <a:avLst/>
          </a:prstGeom>
          <a:noFill/>
        </p:spPr>
        <p:txBody>
          <a:bodyPr wrap="square" rtlCol="0">
            <a:spAutoFit/>
          </a:bodyPr>
          <a:lstStyle/>
          <a:p>
            <a:pPr algn="ctr"/>
            <a:r>
              <a:rPr lang="en-IN" b="1" dirty="0"/>
              <a:t>Insulting</a:t>
            </a:r>
          </a:p>
        </p:txBody>
      </p:sp>
      <p:sp>
        <p:nvSpPr>
          <p:cNvPr id="89" name="TextBox 88">
            <a:extLst>
              <a:ext uri="{FF2B5EF4-FFF2-40B4-BE49-F238E27FC236}">
                <a16:creationId xmlns:a16="http://schemas.microsoft.com/office/drawing/2014/main" id="{372D046E-E6CF-4E1A-AA21-06E77FE3B484}"/>
              </a:ext>
            </a:extLst>
          </p:cNvPr>
          <p:cNvSpPr txBox="1"/>
          <p:nvPr/>
        </p:nvSpPr>
        <p:spPr>
          <a:xfrm>
            <a:off x="6521037" y="4959602"/>
            <a:ext cx="1709926" cy="369332"/>
          </a:xfrm>
          <a:prstGeom prst="rect">
            <a:avLst/>
          </a:prstGeom>
          <a:noFill/>
        </p:spPr>
        <p:txBody>
          <a:bodyPr wrap="square" rtlCol="0">
            <a:spAutoFit/>
          </a:bodyPr>
          <a:lstStyle/>
          <a:p>
            <a:pPr algn="ctr"/>
            <a:r>
              <a:rPr lang="en-IN" b="1" dirty="0"/>
              <a:t>Hate Speech</a:t>
            </a:r>
          </a:p>
        </p:txBody>
      </p:sp>
      <p:sp>
        <p:nvSpPr>
          <p:cNvPr id="90" name="TextBox 89">
            <a:extLst>
              <a:ext uri="{FF2B5EF4-FFF2-40B4-BE49-F238E27FC236}">
                <a16:creationId xmlns:a16="http://schemas.microsoft.com/office/drawing/2014/main" id="{212633BB-F675-4CE8-A290-E15276AC3EE4}"/>
              </a:ext>
            </a:extLst>
          </p:cNvPr>
          <p:cNvSpPr txBox="1"/>
          <p:nvPr/>
        </p:nvSpPr>
        <p:spPr>
          <a:xfrm>
            <a:off x="4794290" y="6372541"/>
            <a:ext cx="1796716" cy="369332"/>
          </a:xfrm>
          <a:prstGeom prst="rect">
            <a:avLst/>
          </a:prstGeom>
          <a:noFill/>
        </p:spPr>
        <p:txBody>
          <a:bodyPr wrap="square" rtlCol="0">
            <a:spAutoFit/>
          </a:bodyPr>
          <a:lstStyle/>
          <a:p>
            <a:r>
              <a:rPr lang="en-IN" b="1" dirty="0"/>
              <a:t>Target Labels</a:t>
            </a:r>
          </a:p>
        </p:txBody>
      </p:sp>
      <p:pic>
        <p:nvPicPr>
          <p:cNvPr id="91" name="Picture 90">
            <a:extLst>
              <a:ext uri="{FF2B5EF4-FFF2-40B4-BE49-F238E27FC236}">
                <a16:creationId xmlns:a16="http://schemas.microsoft.com/office/drawing/2014/main" id="{8898991F-EDA4-46CF-A76C-284F7F21E03F}"/>
              </a:ext>
            </a:extLst>
          </p:cNvPr>
          <p:cNvPicPr>
            <a:picLocks noChangeAspect="1"/>
          </p:cNvPicPr>
          <p:nvPr/>
        </p:nvPicPr>
        <p:blipFill>
          <a:blip r:embed="rId2"/>
          <a:stretch>
            <a:fillRect/>
          </a:stretch>
        </p:blipFill>
        <p:spPr>
          <a:xfrm>
            <a:off x="3733855" y="2934645"/>
            <a:ext cx="1385820" cy="805265"/>
          </a:xfrm>
          <a:prstGeom prst="rect">
            <a:avLst/>
          </a:prstGeom>
        </p:spPr>
      </p:pic>
      <p:pic>
        <p:nvPicPr>
          <p:cNvPr id="92" name="Picture 91">
            <a:extLst>
              <a:ext uri="{FF2B5EF4-FFF2-40B4-BE49-F238E27FC236}">
                <a16:creationId xmlns:a16="http://schemas.microsoft.com/office/drawing/2014/main" id="{881663A2-E642-4628-90F6-2A5710B1E918}"/>
              </a:ext>
            </a:extLst>
          </p:cNvPr>
          <p:cNvPicPr>
            <a:picLocks noChangeAspect="1"/>
          </p:cNvPicPr>
          <p:nvPr/>
        </p:nvPicPr>
        <p:blipFill>
          <a:blip r:embed="rId2"/>
          <a:stretch>
            <a:fillRect/>
          </a:stretch>
        </p:blipFill>
        <p:spPr>
          <a:xfrm>
            <a:off x="5265833" y="2938192"/>
            <a:ext cx="1385820" cy="805265"/>
          </a:xfrm>
          <a:prstGeom prst="rect">
            <a:avLst/>
          </a:prstGeom>
        </p:spPr>
      </p:pic>
      <p:pic>
        <p:nvPicPr>
          <p:cNvPr id="93" name="Picture 92">
            <a:extLst>
              <a:ext uri="{FF2B5EF4-FFF2-40B4-BE49-F238E27FC236}">
                <a16:creationId xmlns:a16="http://schemas.microsoft.com/office/drawing/2014/main" id="{F2076DF3-DBFA-4498-B47F-297CC60359EA}"/>
              </a:ext>
            </a:extLst>
          </p:cNvPr>
          <p:cNvPicPr>
            <a:picLocks noChangeAspect="1"/>
          </p:cNvPicPr>
          <p:nvPr/>
        </p:nvPicPr>
        <p:blipFill>
          <a:blip r:embed="rId2"/>
          <a:stretch>
            <a:fillRect/>
          </a:stretch>
        </p:blipFill>
        <p:spPr>
          <a:xfrm>
            <a:off x="6785072" y="2938192"/>
            <a:ext cx="1385820" cy="805265"/>
          </a:xfrm>
          <a:prstGeom prst="rect">
            <a:avLst/>
          </a:prstGeom>
        </p:spPr>
      </p:pic>
      <p:sp>
        <p:nvSpPr>
          <p:cNvPr id="94" name="TextBox 93">
            <a:extLst>
              <a:ext uri="{FF2B5EF4-FFF2-40B4-BE49-F238E27FC236}">
                <a16:creationId xmlns:a16="http://schemas.microsoft.com/office/drawing/2014/main" id="{CE42EDDE-4C05-4103-B9C3-4AAE7F00C71C}"/>
              </a:ext>
            </a:extLst>
          </p:cNvPr>
          <p:cNvSpPr txBox="1"/>
          <p:nvPr/>
        </p:nvSpPr>
        <p:spPr>
          <a:xfrm>
            <a:off x="3889389" y="2414607"/>
            <a:ext cx="1230286" cy="338554"/>
          </a:xfrm>
          <a:prstGeom prst="rect">
            <a:avLst/>
          </a:prstGeom>
          <a:noFill/>
        </p:spPr>
        <p:txBody>
          <a:bodyPr wrap="square" rtlCol="0">
            <a:spAutoFit/>
          </a:bodyPr>
          <a:lstStyle/>
          <a:p>
            <a:r>
              <a:rPr lang="en-IN" sz="1600" b="1" dirty="0"/>
              <a:t>MODEL 1</a:t>
            </a:r>
          </a:p>
        </p:txBody>
      </p:sp>
      <p:sp>
        <p:nvSpPr>
          <p:cNvPr id="95" name="TextBox 94">
            <a:extLst>
              <a:ext uri="{FF2B5EF4-FFF2-40B4-BE49-F238E27FC236}">
                <a16:creationId xmlns:a16="http://schemas.microsoft.com/office/drawing/2014/main" id="{1F166D58-2DD6-470C-A3D6-6D085AA6A344}"/>
              </a:ext>
            </a:extLst>
          </p:cNvPr>
          <p:cNvSpPr txBox="1"/>
          <p:nvPr/>
        </p:nvSpPr>
        <p:spPr>
          <a:xfrm>
            <a:off x="5343600" y="2414607"/>
            <a:ext cx="1230286" cy="338554"/>
          </a:xfrm>
          <a:prstGeom prst="rect">
            <a:avLst/>
          </a:prstGeom>
          <a:noFill/>
        </p:spPr>
        <p:txBody>
          <a:bodyPr wrap="square" rtlCol="0">
            <a:spAutoFit/>
          </a:bodyPr>
          <a:lstStyle/>
          <a:p>
            <a:r>
              <a:rPr lang="en-IN" sz="1600" b="1" dirty="0"/>
              <a:t>MODEL 2</a:t>
            </a:r>
          </a:p>
        </p:txBody>
      </p:sp>
      <p:sp>
        <p:nvSpPr>
          <p:cNvPr id="96" name="TextBox 95">
            <a:extLst>
              <a:ext uri="{FF2B5EF4-FFF2-40B4-BE49-F238E27FC236}">
                <a16:creationId xmlns:a16="http://schemas.microsoft.com/office/drawing/2014/main" id="{3E80D1EB-D4A3-47CB-AA53-8D5FA7AFDDAA}"/>
              </a:ext>
            </a:extLst>
          </p:cNvPr>
          <p:cNvSpPr txBox="1"/>
          <p:nvPr/>
        </p:nvSpPr>
        <p:spPr>
          <a:xfrm>
            <a:off x="6940606" y="2414741"/>
            <a:ext cx="1230286" cy="338554"/>
          </a:xfrm>
          <a:prstGeom prst="rect">
            <a:avLst/>
          </a:prstGeom>
          <a:noFill/>
        </p:spPr>
        <p:txBody>
          <a:bodyPr wrap="square" rtlCol="0">
            <a:spAutoFit/>
          </a:bodyPr>
          <a:lstStyle/>
          <a:p>
            <a:r>
              <a:rPr lang="en-IN" sz="1600" b="1" dirty="0"/>
              <a:t>MODEL 3</a:t>
            </a:r>
          </a:p>
        </p:txBody>
      </p:sp>
      <p:sp>
        <p:nvSpPr>
          <p:cNvPr id="4" name="Arrow: Right 3">
            <a:extLst>
              <a:ext uri="{FF2B5EF4-FFF2-40B4-BE49-F238E27FC236}">
                <a16:creationId xmlns:a16="http://schemas.microsoft.com/office/drawing/2014/main" id="{E6465A5A-FA18-4DE4-BED2-6E691D1E8274}"/>
              </a:ext>
            </a:extLst>
          </p:cNvPr>
          <p:cNvSpPr/>
          <p:nvPr/>
        </p:nvSpPr>
        <p:spPr>
          <a:xfrm>
            <a:off x="3170728" y="3264038"/>
            <a:ext cx="429041" cy="28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Arrow: Right 96">
            <a:extLst>
              <a:ext uri="{FF2B5EF4-FFF2-40B4-BE49-F238E27FC236}">
                <a16:creationId xmlns:a16="http://schemas.microsoft.com/office/drawing/2014/main" id="{CFF6E27E-EF07-4A75-8EAC-7D77B8CDBF6B}"/>
              </a:ext>
            </a:extLst>
          </p:cNvPr>
          <p:cNvSpPr/>
          <p:nvPr/>
        </p:nvSpPr>
        <p:spPr>
          <a:xfrm rot="17612377">
            <a:off x="3596671" y="4133571"/>
            <a:ext cx="869824" cy="40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Arrow: Right 97">
            <a:extLst>
              <a:ext uri="{FF2B5EF4-FFF2-40B4-BE49-F238E27FC236}">
                <a16:creationId xmlns:a16="http://schemas.microsoft.com/office/drawing/2014/main" id="{A05FE7EA-9FC4-4449-9FE7-370B7EF073B3}"/>
              </a:ext>
            </a:extLst>
          </p:cNvPr>
          <p:cNvSpPr/>
          <p:nvPr/>
        </p:nvSpPr>
        <p:spPr>
          <a:xfrm rot="16200000">
            <a:off x="5204596" y="4172484"/>
            <a:ext cx="869824" cy="40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Arrow: Right 98">
            <a:extLst>
              <a:ext uri="{FF2B5EF4-FFF2-40B4-BE49-F238E27FC236}">
                <a16:creationId xmlns:a16="http://schemas.microsoft.com/office/drawing/2014/main" id="{8E7BF24C-6F31-4B86-956D-9B2A0BA0AB0D}"/>
              </a:ext>
            </a:extLst>
          </p:cNvPr>
          <p:cNvSpPr/>
          <p:nvPr/>
        </p:nvSpPr>
        <p:spPr>
          <a:xfrm rot="16200000">
            <a:off x="7141822" y="4182784"/>
            <a:ext cx="869824" cy="40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Rectangle 99">
            <a:extLst>
              <a:ext uri="{FF2B5EF4-FFF2-40B4-BE49-F238E27FC236}">
                <a16:creationId xmlns:a16="http://schemas.microsoft.com/office/drawing/2014/main" id="{CF7D7549-CE50-4CC2-8A08-8A9BDC315F16}"/>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B76CF070-55EA-41CE-A479-8D252D01F2C5}"/>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ectangle 101">
            <a:extLst>
              <a:ext uri="{FF2B5EF4-FFF2-40B4-BE49-F238E27FC236}">
                <a16:creationId xmlns:a16="http://schemas.microsoft.com/office/drawing/2014/main" id="{B9FECA5D-6870-42CC-B23B-B2B9797E08BC}"/>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E086DA6F-487E-4D2C-988A-6367FAE659C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a:extLst>
              <a:ext uri="{FF2B5EF4-FFF2-40B4-BE49-F238E27FC236}">
                <a16:creationId xmlns:a16="http://schemas.microsoft.com/office/drawing/2014/main" id="{28422477-AA04-4CDC-96E7-1DB9E467618E}"/>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a:extLst>
              <a:ext uri="{FF2B5EF4-FFF2-40B4-BE49-F238E27FC236}">
                <a16:creationId xmlns:a16="http://schemas.microsoft.com/office/drawing/2014/main" id="{0CDD6A1E-1892-4B4D-96BB-318736FC7253}"/>
              </a:ext>
            </a:extLst>
          </p:cNvPr>
          <p:cNvSpPr txBox="1"/>
          <p:nvPr/>
        </p:nvSpPr>
        <p:spPr>
          <a:xfrm>
            <a:off x="9567524" y="6094332"/>
            <a:ext cx="1796716" cy="369332"/>
          </a:xfrm>
          <a:prstGeom prst="rect">
            <a:avLst/>
          </a:prstGeom>
          <a:noFill/>
        </p:spPr>
        <p:txBody>
          <a:bodyPr wrap="square" rtlCol="0">
            <a:spAutoFit/>
          </a:bodyPr>
          <a:lstStyle/>
          <a:p>
            <a:r>
              <a:rPr lang="en-IN" b="1" dirty="0"/>
              <a:t>New Data</a:t>
            </a:r>
          </a:p>
        </p:txBody>
      </p:sp>
      <p:cxnSp>
        <p:nvCxnSpPr>
          <p:cNvPr id="6" name="Straight Arrow Connector 5">
            <a:extLst>
              <a:ext uri="{FF2B5EF4-FFF2-40B4-BE49-F238E27FC236}">
                <a16:creationId xmlns:a16="http://schemas.microsoft.com/office/drawing/2014/main" id="{BAF0337A-384C-4CC1-91A3-60151431CE4A}"/>
              </a:ext>
            </a:extLst>
          </p:cNvPr>
          <p:cNvCxnSpPr>
            <a:cxnSpLocks/>
          </p:cNvCxnSpPr>
          <p:nvPr/>
        </p:nvCxnSpPr>
        <p:spPr>
          <a:xfrm flipH="1" flipV="1">
            <a:off x="4645773" y="3599385"/>
            <a:ext cx="4626200" cy="1546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E98EF48-B076-490A-A5D5-9BD15C0E1943}"/>
              </a:ext>
            </a:extLst>
          </p:cNvPr>
          <p:cNvCxnSpPr>
            <a:cxnSpLocks/>
          </p:cNvCxnSpPr>
          <p:nvPr/>
        </p:nvCxnSpPr>
        <p:spPr>
          <a:xfrm flipH="1" flipV="1">
            <a:off x="6154071" y="3527576"/>
            <a:ext cx="3117902" cy="160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BAAD9EF-81B1-405C-A997-4F32F1C78BB2}"/>
              </a:ext>
            </a:extLst>
          </p:cNvPr>
          <p:cNvCxnSpPr>
            <a:cxnSpLocks/>
          </p:cNvCxnSpPr>
          <p:nvPr/>
        </p:nvCxnSpPr>
        <p:spPr>
          <a:xfrm flipH="1" flipV="1">
            <a:off x="7964424" y="3501261"/>
            <a:ext cx="1284505" cy="1612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Arrow: Right 107">
            <a:extLst>
              <a:ext uri="{FF2B5EF4-FFF2-40B4-BE49-F238E27FC236}">
                <a16:creationId xmlns:a16="http://schemas.microsoft.com/office/drawing/2014/main" id="{2C8BC559-B62B-490A-AA1D-49C197010A76}"/>
              </a:ext>
            </a:extLst>
          </p:cNvPr>
          <p:cNvSpPr/>
          <p:nvPr/>
        </p:nvSpPr>
        <p:spPr>
          <a:xfrm>
            <a:off x="8690532" y="3084758"/>
            <a:ext cx="886241" cy="419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DF49EBE8-2EA5-4329-9CC6-09ECD957C145}"/>
              </a:ext>
            </a:extLst>
          </p:cNvPr>
          <p:cNvSpPr txBox="1"/>
          <p:nvPr/>
        </p:nvSpPr>
        <p:spPr>
          <a:xfrm>
            <a:off x="8165303" y="3476989"/>
            <a:ext cx="2296684" cy="276999"/>
          </a:xfrm>
          <a:prstGeom prst="rect">
            <a:avLst/>
          </a:prstGeom>
          <a:noFill/>
        </p:spPr>
        <p:txBody>
          <a:bodyPr wrap="square" rtlCol="0">
            <a:spAutoFit/>
          </a:bodyPr>
          <a:lstStyle/>
          <a:p>
            <a:r>
              <a:rPr lang="en-IN" sz="1200" b="1" dirty="0"/>
              <a:t>Output from every model</a:t>
            </a:r>
          </a:p>
        </p:txBody>
      </p:sp>
      <p:sp>
        <p:nvSpPr>
          <p:cNvPr id="110" name="Rectangle: Top Corners One Rounded and One Snipped 109">
            <a:extLst>
              <a:ext uri="{FF2B5EF4-FFF2-40B4-BE49-F238E27FC236}">
                <a16:creationId xmlns:a16="http://schemas.microsoft.com/office/drawing/2014/main" id="{0B59448B-5648-4DD5-B468-CEDE6B6E9F96}"/>
              </a:ext>
            </a:extLst>
          </p:cNvPr>
          <p:cNvSpPr/>
          <p:nvPr/>
        </p:nvSpPr>
        <p:spPr>
          <a:xfrm>
            <a:off x="10248180" y="1751692"/>
            <a:ext cx="1709927" cy="1001469"/>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1" name="Rectangle 110">
            <a:extLst>
              <a:ext uri="{FF2B5EF4-FFF2-40B4-BE49-F238E27FC236}">
                <a16:creationId xmlns:a16="http://schemas.microsoft.com/office/drawing/2014/main" id="{8A85755B-D4AF-48D1-9AF0-3724A5BCC631}"/>
              </a:ext>
            </a:extLst>
          </p:cNvPr>
          <p:cNvSpPr/>
          <p:nvPr/>
        </p:nvSpPr>
        <p:spPr>
          <a:xfrm>
            <a:off x="10467189" y="2253404"/>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0F0C3AE5-2C62-4BF9-B078-A226457305F2}"/>
              </a:ext>
            </a:extLst>
          </p:cNvPr>
          <p:cNvSpPr/>
          <p:nvPr/>
        </p:nvSpPr>
        <p:spPr>
          <a:xfrm>
            <a:off x="10467189" y="2523276"/>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Box 113">
            <a:extLst>
              <a:ext uri="{FF2B5EF4-FFF2-40B4-BE49-F238E27FC236}">
                <a16:creationId xmlns:a16="http://schemas.microsoft.com/office/drawing/2014/main" id="{7A9B0B1C-168B-4725-A656-CE4B6CEFFF79}"/>
              </a:ext>
            </a:extLst>
          </p:cNvPr>
          <p:cNvSpPr txBox="1"/>
          <p:nvPr/>
        </p:nvSpPr>
        <p:spPr>
          <a:xfrm>
            <a:off x="10420204" y="1823363"/>
            <a:ext cx="1365878" cy="369332"/>
          </a:xfrm>
          <a:prstGeom prst="rect">
            <a:avLst/>
          </a:prstGeom>
          <a:noFill/>
        </p:spPr>
        <p:txBody>
          <a:bodyPr wrap="square" rtlCol="0">
            <a:spAutoFit/>
          </a:bodyPr>
          <a:lstStyle/>
          <a:p>
            <a:pPr algn="ctr"/>
            <a:r>
              <a:rPr lang="en-IN" b="1" dirty="0"/>
              <a:t>Obscene</a:t>
            </a:r>
          </a:p>
        </p:txBody>
      </p:sp>
      <p:sp>
        <p:nvSpPr>
          <p:cNvPr id="115" name="Rectangle: Top Corners One Rounded and One Snipped 114">
            <a:extLst>
              <a:ext uri="{FF2B5EF4-FFF2-40B4-BE49-F238E27FC236}">
                <a16:creationId xmlns:a16="http://schemas.microsoft.com/office/drawing/2014/main" id="{8E5C562C-A2AA-4E43-951E-9C4EF7249CDF}"/>
              </a:ext>
            </a:extLst>
          </p:cNvPr>
          <p:cNvSpPr/>
          <p:nvPr/>
        </p:nvSpPr>
        <p:spPr>
          <a:xfrm>
            <a:off x="10306369" y="2962176"/>
            <a:ext cx="1709927" cy="1001469"/>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6" name="Rectangle 115">
            <a:extLst>
              <a:ext uri="{FF2B5EF4-FFF2-40B4-BE49-F238E27FC236}">
                <a16:creationId xmlns:a16="http://schemas.microsoft.com/office/drawing/2014/main" id="{CD60D5D5-ACF5-4D30-B6BE-463E99850A14}"/>
              </a:ext>
            </a:extLst>
          </p:cNvPr>
          <p:cNvSpPr/>
          <p:nvPr/>
        </p:nvSpPr>
        <p:spPr>
          <a:xfrm>
            <a:off x="10525378" y="3463888"/>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a:extLst>
              <a:ext uri="{FF2B5EF4-FFF2-40B4-BE49-F238E27FC236}">
                <a16:creationId xmlns:a16="http://schemas.microsoft.com/office/drawing/2014/main" id="{CE967E85-E93C-407A-9894-639E8BC01759}"/>
              </a:ext>
            </a:extLst>
          </p:cNvPr>
          <p:cNvSpPr/>
          <p:nvPr/>
        </p:nvSpPr>
        <p:spPr>
          <a:xfrm>
            <a:off x="10525378" y="3733760"/>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TextBox 117">
            <a:extLst>
              <a:ext uri="{FF2B5EF4-FFF2-40B4-BE49-F238E27FC236}">
                <a16:creationId xmlns:a16="http://schemas.microsoft.com/office/drawing/2014/main" id="{F0736DD8-7682-4406-B008-568B80F192E8}"/>
              </a:ext>
            </a:extLst>
          </p:cNvPr>
          <p:cNvSpPr txBox="1"/>
          <p:nvPr/>
        </p:nvSpPr>
        <p:spPr>
          <a:xfrm>
            <a:off x="10478393" y="3033847"/>
            <a:ext cx="1365878" cy="369332"/>
          </a:xfrm>
          <a:prstGeom prst="rect">
            <a:avLst/>
          </a:prstGeom>
          <a:noFill/>
        </p:spPr>
        <p:txBody>
          <a:bodyPr wrap="square" rtlCol="0">
            <a:spAutoFit/>
          </a:bodyPr>
          <a:lstStyle/>
          <a:p>
            <a:pPr algn="ctr"/>
            <a:r>
              <a:rPr lang="en-IN" b="1" dirty="0"/>
              <a:t>Insulting</a:t>
            </a:r>
          </a:p>
        </p:txBody>
      </p:sp>
      <p:sp>
        <p:nvSpPr>
          <p:cNvPr id="119" name="Rectangle: Top Corners One Rounded and One Snipped 118">
            <a:extLst>
              <a:ext uri="{FF2B5EF4-FFF2-40B4-BE49-F238E27FC236}">
                <a16:creationId xmlns:a16="http://schemas.microsoft.com/office/drawing/2014/main" id="{FA18998D-ACA3-4210-9A5E-B54479903035}"/>
              </a:ext>
            </a:extLst>
          </p:cNvPr>
          <p:cNvSpPr/>
          <p:nvPr/>
        </p:nvSpPr>
        <p:spPr>
          <a:xfrm>
            <a:off x="10314710" y="4101734"/>
            <a:ext cx="1709927" cy="1001469"/>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0" name="Rectangle 119">
            <a:extLst>
              <a:ext uri="{FF2B5EF4-FFF2-40B4-BE49-F238E27FC236}">
                <a16:creationId xmlns:a16="http://schemas.microsoft.com/office/drawing/2014/main" id="{61A084FE-A114-4F34-B5CD-A8B4BBCA5AF6}"/>
              </a:ext>
            </a:extLst>
          </p:cNvPr>
          <p:cNvSpPr/>
          <p:nvPr/>
        </p:nvSpPr>
        <p:spPr>
          <a:xfrm>
            <a:off x="10533719" y="4603446"/>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7C367EE5-3211-4FEC-8C20-543DF062BCB2}"/>
              </a:ext>
            </a:extLst>
          </p:cNvPr>
          <p:cNvSpPr/>
          <p:nvPr/>
        </p:nvSpPr>
        <p:spPr>
          <a:xfrm>
            <a:off x="10533719" y="4873318"/>
            <a:ext cx="737937" cy="144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TextBox 121">
            <a:extLst>
              <a:ext uri="{FF2B5EF4-FFF2-40B4-BE49-F238E27FC236}">
                <a16:creationId xmlns:a16="http://schemas.microsoft.com/office/drawing/2014/main" id="{80123EB2-03AB-4708-9B04-F52D0E2A1BDA}"/>
              </a:ext>
            </a:extLst>
          </p:cNvPr>
          <p:cNvSpPr txBox="1"/>
          <p:nvPr/>
        </p:nvSpPr>
        <p:spPr>
          <a:xfrm>
            <a:off x="10350162" y="4174435"/>
            <a:ext cx="1709927" cy="369332"/>
          </a:xfrm>
          <a:prstGeom prst="rect">
            <a:avLst/>
          </a:prstGeom>
          <a:noFill/>
        </p:spPr>
        <p:txBody>
          <a:bodyPr wrap="square" rtlCol="0">
            <a:spAutoFit/>
          </a:bodyPr>
          <a:lstStyle/>
          <a:p>
            <a:pPr algn="ctr"/>
            <a:r>
              <a:rPr lang="en-IN" b="1" dirty="0"/>
              <a:t>Hate Speech</a:t>
            </a:r>
          </a:p>
        </p:txBody>
      </p:sp>
      <p:sp>
        <p:nvSpPr>
          <p:cNvPr id="123" name="TextBox 122">
            <a:extLst>
              <a:ext uri="{FF2B5EF4-FFF2-40B4-BE49-F238E27FC236}">
                <a16:creationId xmlns:a16="http://schemas.microsoft.com/office/drawing/2014/main" id="{91809D98-0799-4739-A254-8EC43042BD90}"/>
              </a:ext>
            </a:extLst>
          </p:cNvPr>
          <p:cNvSpPr txBox="1"/>
          <p:nvPr/>
        </p:nvSpPr>
        <p:spPr>
          <a:xfrm>
            <a:off x="10589503" y="5179840"/>
            <a:ext cx="1796716" cy="369332"/>
          </a:xfrm>
          <a:prstGeom prst="rect">
            <a:avLst/>
          </a:prstGeom>
          <a:noFill/>
        </p:spPr>
        <p:txBody>
          <a:bodyPr wrap="square" rtlCol="0">
            <a:spAutoFit/>
          </a:bodyPr>
          <a:lstStyle/>
          <a:p>
            <a:r>
              <a:rPr lang="en-IN" b="1" dirty="0"/>
              <a:t>Predictions</a:t>
            </a:r>
          </a:p>
        </p:txBody>
      </p:sp>
    </p:spTree>
    <p:extLst>
      <p:ext uri="{BB962C8B-B14F-4D97-AF65-F5344CB8AC3E}">
        <p14:creationId xmlns:p14="http://schemas.microsoft.com/office/powerpoint/2010/main" val="184369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1000"/>
                                        <p:tgtEl>
                                          <p:spTgt spid="60"/>
                                        </p:tgtEl>
                                      </p:cBhvr>
                                    </p:animEffect>
                                    <p:anim calcmode="lin" valueType="num">
                                      <p:cBhvr>
                                        <p:cTn id="70" dur="1000" fill="hold"/>
                                        <p:tgtEl>
                                          <p:spTgt spid="60"/>
                                        </p:tgtEl>
                                        <p:attrNameLst>
                                          <p:attrName>ppt_x</p:attrName>
                                        </p:attrNameLst>
                                      </p:cBhvr>
                                      <p:tavLst>
                                        <p:tav tm="0">
                                          <p:val>
                                            <p:strVal val="#ppt_x"/>
                                          </p:val>
                                        </p:tav>
                                        <p:tav tm="100000">
                                          <p:val>
                                            <p:strVal val="#ppt_x"/>
                                          </p:val>
                                        </p:tav>
                                      </p:tavLst>
                                    </p:anim>
                                    <p:anim calcmode="lin" valueType="num">
                                      <p:cBhvr>
                                        <p:cTn id="71" dur="1000" fill="hold"/>
                                        <p:tgtEl>
                                          <p:spTgt spid="6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1000"/>
                                        <p:tgtEl>
                                          <p:spTgt spid="62"/>
                                        </p:tgtEl>
                                      </p:cBhvr>
                                    </p:animEffect>
                                    <p:anim calcmode="lin" valueType="num">
                                      <p:cBhvr>
                                        <p:cTn id="75" dur="1000" fill="hold"/>
                                        <p:tgtEl>
                                          <p:spTgt spid="62"/>
                                        </p:tgtEl>
                                        <p:attrNameLst>
                                          <p:attrName>ppt_x</p:attrName>
                                        </p:attrNameLst>
                                      </p:cBhvr>
                                      <p:tavLst>
                                        <p:tav tm="0">
                                          <p:val>
                                            <p:strVal val="#ppt_x"/>
                                          </p:val>
                                        </p:tav>
                                        <p:tav tm="100000">
                                          <p:val>
                                            <p:strVal val="#ppt_x"/>
                                          </p:val>
                                        </p:tav>
                                      </p:tavLst>
                                    </p:anim>
                                    <p:anim calcmode="lin" valueType="num">
                                      <p:cBhvr>
                                        <p:cTn id="76" dur="1000" fill="hold"/>
                                        <p:tgtEl>
                                          <p:spTgt spid="6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1000"/>
                                        <p:tgtEl>
                                          <p:spTgt spid="64"/>
                                        </p:tgtEl>
                                      </p:cBhvr>
                                    </p:animEffect>
                                    <p:anim calcmode="lin" valueType="num">
                                      <p:cBhvr>
                                        <p:cTn id="80" dur="1000" fill="hold"/>
                                        <p:tgtEl>
                                          <p:spTgt spid="64"/>
                                        </p:tgtEl>
                                        <p:attrNameLst>
                                          <p:attrName>ppt_x</p:attrName>
                                        </p:attrNameLst>
                                      </p:cBhvr>
                                      <p:tavLst>
                                        <p:tav tm="0">
                                          <p:val>
                                            <p:strVal val="#ppt_x"/>
                                          </p:val>
                                        </p:tav>
                                        <p:tav tm="100000">
                                          <p:val>
                                            <p:strVal val="#ppt_x"/>
                                          </p:val>
                                        </p:tav>
                                      </p:tavLst>
                                    </p:anim>
                                    <p:anim calcmode="lin" valueType="num">
                                      <p:cBhvr>
                                        <p:cTn id="81" dur="1000" fill="hold"/>
                                        <p:tgtEl>
                                          <p:spTgt spid="6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1000"/>
                                        <p:tgtEl>
                                          <p:spTgt spid="65"/>
                                        </p:tgtEl>
                                      </p:cBhvr>
                                    </p:animEffect>
                                    <p:anim calcmode="lin" valueType="num">
                                      <p:cBhvr>
                                        <p:cTn id="85" dur="1000" fill="hold"/>
                                        <p:tgtEl>
                                          <p:spTgt spid="65"/>
                                        </p:tgtEl>
                                        <p:attrNameLst>
                                          <p:attrName>ppt_x</p:attrName>
                                        </p:attrNameLst>
                                      </p:cBhvr>
                                      <p:tavLst>
                                        <p:tav tm="0">
                                          <p:val>
                                            <p:strVal val="#ppt_x"/>
                                          </p:val>
                                        </p:tav>
                                        <p:tav tm="100000">
                                          <p:val>
                                            <p:strVal val="#ppt_x"/>
                                          </p:val>
                                        </p:tav>
                                      </p:tavLst>
                                    </p:anim>
                                    <p:anim calcmode="lin" valueType="num">
                                      <p:cBhvr>
                                        <p:cTn id="86" dur="1000" fill="hold"/>
                                        <p:tgtEl>
                                          <p:spTgt spid="6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1000"/>
                                        <p:tgtEl>
                                          <p:spTgt spid="70"/>
                                        </p:tgtEl>
                                      </p:cBhvr>
                                    </p:animEffect>
                                    <p:anim calcmode="lin" valueType="num">
                                      <p:cBhvr>
                                        <p:cTn id="90" dur="1000" fill="hold"/>
                                        <p:tgtEl>
                                          <p:spTgt spid="70"/>
                                        </p:tgtEl>
                                        <p:attrNameLst>
                                          <p:attrName>ppt_x</p:attrName>
                                        </p:attrNameLst>
                                      </p:cBhvr>
                                      <p:tavLst>
                                        <p:tav tm="0">
                                          <p:val>
                                            <p:strVal val="#ppt_x"/>
                                          </p:val>
                                        </p:tav>
                                        <p:tav tm="100000">
                                          <p:val>
                                            <p:strVal val="#ppt_x"/>
                                          </p:val>
                                        </p:tav>
                                      </p:tavLst>
                                    </p:anim>
                                    <p:anim calcmode="lin" valueType="num">
                                      <p:cBhvr>
                                        <p:cTn id="91" dur="1000" fill="hold"/>
                                        <p:tgtEl>
                                          <p:spTgt spid="7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1000"/>
                                        <p:tgtEl>
                                          <p:spTgt spid="72"/>
                                        </p:tgtEl>
                                      </p:cBhvr>
                                    </p:animEffect>
                                    <p:anim calcmode="lin" valueType="num">
                                      <p:cBhvr>
                                        <p:cTn id="95" dur="1000" fill="hold"/>
                                        <p:tgtEl>
                                          <p:spTgt spid="72"/>
                                        </p:tgtEl>
                                        <p:attrNameLst>
                                          <p:attrName>ppt_x</p:attrName>
                                        </p:attrNameLst>
                                      </p:cBhvr>
                                      <p:tavLst>
                                        <p:tav tm="0">
                                          <p:val>
                                            <p:strVal val="#ppt_x"/>
                                          </p:val>
                                        </p:tav>
                                        <p:tav tm="100000">
                                          <p:val>
                                            <p:strVal val="#ppt_x"/>
                                          </p:val>
                                        </p:tav>
                                      </p:tavLst>
                                    </p:anim>
                                    <p:anim calcmode="lin" valueType="num">
                                      <p:cBhvr>
                                        <p:cTn id="96" dur="1000" fill="hold"/>
                                        <p:tgtEl>
                                          <p:spTgt spid="7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1000"/>
                                        <p:tgtEl>
                                          <p:spTgt spid="81"/>
                                        </p:tgtEl>
                                      </p:cBhvr>
                                    </p:animEffect>
                                    <p:anim calcmode="lin" valueType="num">
                                      <p:cBhvr>
                                        <p:cTn id="100" dur="1000" fill="hold"/>
                                        <p:tgtEl>
                                          <p:spTgt spid="81"/>
                                        </p:tgtEl>
                                        <p:attrNameLst>
                                          <p:attrName>ppt_x</p:attrName>
                                        </p:attrNameLst>
                                      </p:cBhvr>
                                      <p:tavLst>
                                        <p:tav tm="0">
                                          <p:val>
                                            <p:strVal val="#ppt_x"/>
                                          </p:val>
                                        </p:tav>
                                        <p:tav tm="100000">
                                          <p:val>
                                            <p:strVal val="#ppt_x"/>
                                          </p:val>
                                        </p:tav>
                                      </p:tavLst>
                                    </p:anim>
                                    <p:anim calcmode="lin" valueType="num">
                                      <p:cBhvr>
                                        <p:cTn id="101" dur="1000" fill="hold"/>
                                        <p:tgtEl>
                                          <p:spTgt spid="8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1000"/>
                                        <p:tgtEl>
                                          <p:spTgt spid="82"/>
                                        </p:tgtEl>
                                      </p:cBhvr>
                                    </p:animEffect>
                                    <p:anim calcmode="lin" valueType="num">
                                      <p:cBhvr>
                                        <p:cTn id="105" dur="1000" fill="hold"/>
                                        <p:tgtEl>
                                          <p:spTgt spid="82"/>
                                        </p:tgtEl>
                                        <p:attrNameLst>
                                          <p:attrName>ppt_x</p:attrName>
                                        </p:attrNameLst>
                                      </p:cBhvr>
                                      <p:tavLst>
                                        <p:tav tm="0">
                                          <p:val>
                                            <p:strVal val="#ppt_x"/>
                                          </p:val>
                                        </p:tav>
                                        <p:tav tm="100000">
                                          <p:val>
                                            <p:strVal val="#ppt_x"/>
                                          </p:val>
                                        </p:tav>
                                      </p:tavLst>
                                    </p:anim>
                                    <p:anim calcmode="lin" valueType="num">
                                      <p:cBhvr>
                                        <p:cTn id="106" dur="1000" fill="hold"/>
                                        <p:tgtEl>
                                          <p:spTgt spid="82"/>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1000"/>
                                        <p:tgtEl>
                                          <p:spTgt spid="83"/>
                                        </p:tgtEl>
                                      </p:cBhvr>
                                    </p:animEffect>
                                    <p:anim calcmode="lin" valueType="num">
                                      <p:cBhvr>
                                        <p:cTn id="110" dur="1000" fill="hold"/>
                                        <p:tgtEl>
                                          <p:spTgt spid="83"/>
                                        </p:tgtEl>
                                        <p:attrNameLst>
                                          <p:attrName>ppt_x</p:attrName>
                                        </p:attrNameLst>
                                      </p:cBhvr>
                                      <p:tavLst>
                                        <p:tav tm="0">
                                          <p:val>
                                            <p:strVal val="#ppt_x"/>
                                          </p:val>
                                        </p:tav>
                                        <p:tav tm="100000">
                                          <p:val>
                                            <p:strVal val="#ppt_x"/>
                                          </p:val>
                                        </p:tav>
                                      </p:tavLst>
                                    </p:anim>
                                    <p:anim calcmode="lin" valueType="num">
                                      <p:cBhvr>
                                        <p:cTn id="111" dur="1000" fill="hold"/>
                                        <p:tgtEl>
                                          <p:spTgt spid="8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fade">
                                      <p:cBhvr>
                                        <p:cTn id="114" dur="1000"/>
                                        <p:tgtEl>
                                          <p:spTgt spid="85"/>
                                        </p:tgtEl>
                                      </p:cBhvr>
                                    </p:animEffect>
                                    <p:anim calcmode="lin" valueType="num">
                                      <p:cBhvr>
                                        <p:cTn id="115" dur="1000" fill="hold"/>
                                        <p:tgtEl>
                                          <p:spTgt spid="85"/>
                                        </p:tgtEl>
                                        <p:attrNameLst>
                                          <p:attrName>ppt_x</p:attrName>
                                        </p:attrNameLst>
                                      </p:cBhvr>
                                      <p:tavLst>
                                        <p:tav tm="0">
                                          <p:val>
                                            <p:strVal val="#ppt_x"/>
                                          </p:val>
                                        </p:tav>
                                        <p:tav tm="100000">
                                          <p:val>
                                            <p:strVal val="#ppt_x"/>
                                          </p:val>
                                        </p:tav>
                                      </p:tavLst>
                                    </p:anim>
                                    <p:anim calcmode="lin" valueType="num">
                                      <p:cBhvr>
                                        <p:cTn id="116" dur="1000" fill="hold"/>
                                        <p:tgtEl>
                                          <p:spTgt spid="8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fade">
                                      <p:cBhvr>
                                        <p:cTn id="119" dur="1000"/>
                                        <p:tgtEl>
                                          <p:spTgt spid="86"/>
                                        </p:tgtEl>
                                      </p:cBhvr>
                                    </p:animEffect>
                                    <p:anim calcmode="lin" valueType="num">
                                      <p:cBhvr>
                                        <p:cTn id="120" dur="1000" fill="hold"/>
                                        <p:tgtEl>
                                          <p:spTgt spid="86"/>
                                        </p:tgtEl>
                                        <p:attrNameLst>
                                          <p:attrName>ppt_x</p:attrName>
                                        </p:attrNameLst>
                                      </p:cBhvr>
                                      <p:tavLst>
                                        <p:tav tm="0">
                                          <p:val>
                                            <p:strVal val="#ppt_x"/>
                                          </p:val>
                                        </p:tav>
                                        <p:tav tm="100000">
                                          <p:val>
                                            <p:strVal val="#ppt_x"/>
                                          </p:val>
                                        </p:tav>
                                      </p:tavLst>
                                    </p:anim>
                                    <p:anim calcmode="lin" valueType="num">
                                      <p:cBhvr>
                                        <p:cTn id="121" dur="1000" fill="hold"/>
                                        <p:tgtEl>
                                          <p:spTgt spid="8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animEffect transition="in" filter="fade">
                                      <p:cBhvr>
                                        <p:cTn id="124" dur="1000"/>
                                        <p:tgtEl>
                                          <p:spTgt spid="87"/>
                                        </p:tgtEl>
                                      </p:cBhvr>
                                    </p:animEffect>
                                    <p:anim calcmode="lin" valueType="num">
                                      <p:cBhvr>
                                        <p:cTn id="125" dur="1000" fill="hold"/>
                                        <p:tgtEl>
                                          <p:spTgt spid="87"/>
                                        </p:tgtEl>
                                        <p:attrNameLst>
                                          <p:attrName>ppt_x</p:attrName>
                                        </p:attrNameLst>
                                      </p:cBhvr>
                                      <p:tavLst>
                                        <p:tav tm="0">
                                          <p:val>
                                            <p:strVal val="#ppt_x"/>
                                          </p:val>
                                        </p:tav>
                                        <p:tav tm="100000">
                                          <p:val>
                                            <p:strVal val="#ppt_x"/>
                                          </p:val>
                                        </p:tav>
                                      </p:tavLst>
                                    </p:anim>
                                    <p:anim calcmode="lin" valueType="num">
                                      <p:cBhvr>
                                        <p:cTn id="126" dur="1000" fill="hold"/>
                                        <p:tgtEl>
                                          <p:spTgt spid="8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fade">
                                      <p:cBhvr>
                                        <p:cTn id="129" dur="1000"/>
                                        <p:tgtEl>
                                          <p:spTgt spid="2"/>
                                        </p:tgtEl>
                                      </p:cBhvr>
                                    </p:animEffect>
                                    <p:anim calcmode="lin" valueType="num">
                                      <p:cBhvr>
                                        <p:cTn id="130" dur="1000" fill="hold"/>
                                        <p:tgtEl>
                                          <p:spTgt spid="2"/>
                                        </p:tgtEl>
                                        <p:attrNameLst>
                                          <p:attrName>ppt_x</p:attrName>
                                        </p:attrNameLst>
                                      </p:cBhvr>
                                      <p:tavLst>
                                        <p:tav tm="0">
                                          <p:val>
                                            <p:strVal val="#ppt_x"/>
                                          </p:val>
                                        </p:tav>
                                        <p:tav tm="100000">
                                          <p:val>
                                            <p:strVal val="#ppt_x"/>
                                          </p:val>
                                        </p:tav>
                                      </p:tavLst>
                                    </p:anim>
                                    <p:anim calcmode="lin" valueType="num">
                                      <p:cBhvr>
                                        <p:cTn id="131" dur="1000" fill="hold"/>
                                        <p:tgtEl>
                                          <p:spTgt spid="2"/>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88"/>
                                        </p:tgtEl>
                                        <p:attrNameLst>
                                          <p:attrName>style.visibility</p:attrName>
                                        </p:attrNameLst>
                                      </p:cBhvr>
                                      <p:to>
                                        <p:strVal val="visible"/>
                                      </p:to>
                                    </p:set>
                                    <p:animEffect transition="in" filter="fade">
                                      <p:cBhvr>
                                        <p:cTn id="134" dur="1000"/>
                                        <p:tgtEl>
                                          <p:spTgt spid="88"/>
                                        </p:tgtEl>
                                      </p:cBhvr>
                                    </p:animEffect>
                                    <p:anim calcmode="lin" valueType="num">
                                      <p:cBhvr>
                                        <p:cTn id="135" dur="1000" fill="hold"/>
                                        <p:tgtEl>
                                          <p:spTgt spid="88"/>
                                        </p:tgtEl>
                                        <p:attrNameLst>
                                          <p:attrName>ppt_x</p:attrName>
                                        </p:attrNameLst>
                                      </p:cBhvr>
                                      <p:tavLst>
                                        <p:tav tm="0">
                                          <p:val>
                                            <p:strVal val="#ppt_x"/>
                                          </p:val>
                                        </p:tav>
                                        <p:tav tm="100000">
                                          <p:val>
                                            <p:strVal val="#ppt_x"/>
                                          </p:val>
                                        </p:tav>
                                      </p:tavLst>
                                    </p:anim>
                                    <p:anim calcmode="lin" valueType="num">
                                      <p:cBhvr>
                                        <p:cTn id="136" dur="1000" fill="hold"/>
                                        <p:tgtEl>
                                          <p:spTgt spid="88"/>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89"/>
                                        </p:tgtEl>
                                        <p:attrNameLst>
                                          <p:attrName>style.visibility</p:attrName>
                                        </p:attrNameLst>
                                      </p:cBhvr>
                                      <p:to>
                                        <p:strVal val="visible"/>
                                      </p:to>
                                    </p:set>
                                    <p:animEffect transition="in" filter="fade">
                                      <p:cBhvr>
                                        <p:cTn id="139" dur="1000"/>
                                        <p:tgtEl>
                                          <p:spTgt spid="89"/>
                                        </p:tgtEl>
                                      </p:cBhvr>
                                    </p:animEffect>
                                    <p:anim calcmode="lin" valueType="num">
                                      <p:cBhvr>
                                        <p:cTn id="140" dur="1000" fill="hold"/>
                                        <p:tgtEl>
                                          <p:spTgt spid="89"/>
                                        </p:tgtEl>
                                        <p:attrNameLst>
                                          <p:attrName>ppt_x</p:attrName>
                                        </p:attrNameLst>
                                      </p:cBhvr>
                                      <p:tavLst>
                                        <p:tav tm="0">
                                          <p:val>
                                            <p:strVal val="#ppt_x"/>
                                          </p:val>
                                        </p:tav>
                                        <p:tav tm="100000">
                                          <p:val>
                                            <p:strVal val="#ppt_x"/>
                                          </p:val>
                                        </p:tav>
                                      </p:tavLst>
                                    </p:anim>
                                    <p:anim calcmode="lin" valueType="num">
                                      <p:cBhvr>
                                        <p:cTn id="141"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91"/>
                                        </p:tgtEl>
                                        <p:attrNameLst>
                                          <p:attrName>style.visibility</p:attrName>
                                        </p:attrNameLst>
                                      </p:cBhvr>
                                      <p:to>
                                        <p:strVal val="visible"/>
                                      </p:to>
                                    </p:set>
                                    <p:animEffect transition="in" filter="fade">
                                      <p:cBhvr>
                                        <p:cTn id="146" dur="1000"/>
                                        <p:tgtEl>
                                          <p:spTgt spid="91"/>
                                        </p:tgtEl>
                                      </p:cBhvr>
                                    </p:animEffect>
                                    <p:anim calcmode="lin" valueType="num">
                                      <p:cBhvr>
                                        <p:cTn id="147" dur="1000" fill="hold"/>
                                        <p:tgtEl>
                                          <p:spTgt spid="91"/>
                                        </p:tgtEl>
                                        <p:attrNameLst>
                                          <p:attrName>ppt_x</p:attrName>
                                        </p:attrNameLst>
                                      </p:cBhvr>
                                      <p:tavLst>
                                        <p:tav tm="0">
                                          <p:val>
                                            <p:strVal val="#ppt_x"/>
                                          </p:val>
                                        </p:tav>
                                        <p:tav tm="100000">
                                          <p:val>
                                            <p:strVal val="#ppt_x"/>
                                          </p:val>
                                        </p:tav>
                                      </p:tavLst>
                                    </p:anim>
                                    <p:anim calcmode="lin" valueType="num">
                                      <p:cBhvr>
                                        <p:cTn id="148" dur="1000" fill="hold"/>
                                        <p:tgtEl>
                                          <p:spTgt spid="91"/>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2"/>
                                        </p:tgtEl>
                                        <p:attrNameLst>
                                          <p:attrName>style.visibility</p:attrName>
                                        </p:attrNameLst>
                                      </p:cBhvr>
                                      <p:to>
                                        <p:strVal val="visible"/>
                                      </p:to>
                                    </p:set>
                                    <p:animEffect transition="in" filter="fade">
                                      <p:cBhvr>
                                        <p:cTn id="151" dur="1000"/>
                                        <p:tgtEl>
                                          <p:spTgt spid="92"/>
                                        </p:tgtEl>
                                      </p:cBhvr>
                                    </p:animEffect>
                                    <p:anim calcmode="lin" valueType="num">
                                      <p:cBhvr>
                                        <p:cTn id="152" dur="1000" fill="hold"/>
                                        <p:tgtEl>
                                          <p:spTgt spid="92"/>
                                        </p:tgtEl>
                                        <p:attrNameLst>
                                          <p:attrName>ppt_x</p:attrName>
                                        </p:attrNameLst>
                                      </p:cBhvr>
                                      <p:tavLst>
                                        <p:tav tm="0">
                                          <p:val>
                                            <p:strVal val="#ppt_x"/>
                                          </p:val>
                                        </p:tav>
                                        <p:tav tm="100000">
                                          <p:val>
                                            <p:strVal val="#ppt_x"/>
                                          </p:val>
                                        </p:tav>
                                      </p:tavLst>
                                    </p:anim>
                                    <p:anim calcmode="lin" valueType="num">
                                      <p:cBhvr>
                                        <p:cTn id="153" dur="1000" fill="hold"/>
                                        <p:tgtEl>
                                          <p:spTgt spid="92"/>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93"/>
                                        </p:tgtEl>
                                        <p:attrNameLst>
                                          <p:attrName>style.visibility</p:attrName>
                                        </p:attrNameLst>
                                      </p:cBhvr>
                                      <p:to>
                                        <p:strVal val="visible"/>
                                      </p:to>
                                    </p:set>
                                    <p:animEffect transition="in" filter="fade">
                                      <p:cBhvr>
                                        <p:cTn id="156" dur="1000"/>
                                        <p:tgtEl>
                                          <p:spTgt spid="93"/>
                                        </p:tgtEl>
                                      </p:cBhvr>
                                    </p:animEffect>
                                    <p:anim calcmode="lin" valueType="num">
                                      <p:cBhvr>
                                        <p:cTn id="157" dur="1000" fill="hold"/>
                                        <p:tgtEl>
                                          <p:spTgt spid="93"/>
                                        </p:tgtEl>
                                        <p:attrNameLst>
                                          <p:attrName>ppt_x</p:attrName>
                                        </p:attrNameLst>
                                      </p:cBhvr>
                                      <p:tavLst>
                                        <p:tav tm="0">
                                          <p:val>
                                            <p:strVal val="#ppt_x"/>
                                          </p:val>
                                        </p:tav>
                                        <p:tav tm="100000">
                                          <p:val>
                                            <p:strVal val="#ppt_x"/>
                                          </p:val>
                                        </p:tav>
                                      </p:tavLst>
                                    </p:anim>
                                    <p:anim calcmode="lin" valueType="num">
                                      <p:cBhvr>
                                        <p:cTn id="158" dur="1000" fill="hold"/>
                                        <p:tgtEl>
                                          <p:spTgt spid="93"/>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94"/>
                                        </p:tgtEl>
                                        <p:attrNameLst>
                                          <p:attrName>style.visibility</p:attrName>
                                        </p:attrNameLst>
                                      </p:cBhvr>
                                      <p:to>
                                        <p:strVal val="visible"/>
                                      </p:to>
                                    </p:set>
                                    <p:animEffect transition="in" filter="fade">
                                      <p:cBhvr>
                                        <p:cTn id="161" dur="1000"/>
                                        <p:tgtEl>
                                          <p:spTgt spid="94"/>
                                        </p:tgtEl>
                                      </p:cBhvr>
                                    </p:animEffect>
                                    <p:anim calcmode="lin" valueType="num">
                                      <p:cBhvr>
                                        <p:cTn id="162" dur="1000" fill="hold"/>
                                        <p:tgtEl>
                                          <p:spTgt spid="94"/>
                                        </p:tgtEl>
                                        <p:attrNameLst>
                                          <p:attrName>ppt_x</p:attrName>
                                        </p:attrNameLst>
                                      </p:cBhvr>
                                      <p:tavLst>
                                        <p:tav tm="0">
                                          <p:val>
                                            <p:strVal val="#ppt_x"/>
                                          </p:val>
                                        </p:tav>
                                        <p:tav tm="100000">
                                          <p:val>
                                            <p:strVal val="#ppt_x"/>
                                          </p:val>
                                        </p:tav>
                                      </p:tavLst>
                                    </p:anim>
                                    <p:anim calcmode="lin" valueType="num">
                                      <p:cBhvr>
                                        <p:cTn id="163" dur="1000" fill="hold"/>
                                        <p:tgtEl>
                                          <p:spTgt spid="94"/>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1000"/>
                                        <p:tgtEl>
                                          <p:spTgt spid="95"/>
                                        </p:tgtEl>
                                      </p:cBhvr>
                                    </p:animEffect>
                                    <p:anim calcmode="lin" valueType="num">
                                      <p:cBhvr>
                                        <p:cTn id="167" dur="1000" fill="hold"/>
                                        <p:tgtEl>
                                          <p:spTgt spid="95"/>
                                        </p:tgtEl>
                                        <p:attrNameLst>
                                          <p:attrName>ppt_x</p:attrName>
                                        </p:attrNameLst>
                                      </p:cBhvr>
                                      <p:tavLst>
                                        <p:tav tm="0">
                                          <p:val>
                                            <p:strVal val="#ppt_x"/>
                                          </p:val>
                                        </p:tav>
                                        <p:tav tm="100000">
                                          <p:val>
                                            <p:strVal val="#ppt_x"/>
                                          </p:val>
                                        </p:tav>
                                      </p:tavLst>
                                    </p:anim>
                                    <p:anim calcmode="lin" valueType="num">
                                      <p:cBhvr>
                                        <p:cTn id="168" dur="1000" fill="hold"/>
                                        <p:tgtEl>
                                          <p:spTgt spid="95"/>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96"/>
                                        </p:tgtEl>
                                        <p:attrNameLst>
                                          <p:attrName>style.visibility</p:attrName>
                                        </p:attrNameLst>
                                      </p:cBhvr>
                                      <p:to>
                                        <p:strVal val="visible"/>
                                      </p:to>
                                    </p:set>
                                    <p:animEffect transition="in" filter="fade">
                                      <p:cBhvr>
                                        <p:cTn id="171" dur="1000"/>
                                        <p:tgtEl>
                                          <p:spTgt spid="96"/>
                                        </p:tgtEl>
                                      </p:cBhvr>
                                    </p:animEffect>
                                    <p:anim calcmode="lin" valueType="num">
                                      <p:cBhvr>
                                        <p:cTn id="172" dur="1000" fill="hold"/>
                                        <p:tgtEl>
                                          <p:spTgt spid="96"/>
                                        </p:tgtEl>
                                        <p:attrNameLst>
                                          <p:attrName>ppt_x</p:attrName>
                                        </p:attrNameLst>
                                      </p:cBhvr>
                                      <p:tavLst>
                                        <p:tav tm="0">
                                          <p:val>
                                            <p:strVal val="#ppt_x"/>
                                          </p:val>
                                        </p:tav>
                                        <p:tav tm="100000">
                                          <p:val>
                                            <p:strVal val="#ppt_x"/>
                                          </p:val>
                                        </p:tav>
                                      </p:tavLst>
                                    </p:anim>
                                    <p:anim calcmode="lin" valueType="num">
                                      <p:cBhvr>
                                        <p:cTn id="173" dur="1000" fill="hold"/>
                                        <p:tgtEl>
                                          <p:spTgt spid="96"/>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
                                        </p:tgtEl>
                                        <p:attrNameLst>
                                          <p:attrName>style.visibility</p:attrName>
                                        </p:attrNameLst>
                                      </p:cBhvr>
                                      <p:to>
                                        <p:strVal val="visible"/>
                                      </p:to>
                                    </p:set>
                                    <p:animEffect transition="in" filter="fade">
                                      <p:cBhvr>
                                        <p:cTn id="176" dur="1000"/>
                                        <p:tgtEl>
                                          <p:spTgt spid="4"/>
                                        </p:tgtEl>
                                      </p:cBhvr>
                                    </p:animEffect>
                                    <p:anim calcmode="lin" valueType="num">
                                      <p:cBhvr>
                                        <p:cTn id="177" dur="1000" fill="hold"/>
                                        <p:tgtEl>
                                          <p:spTgt spid="4"/>
                                        </p:tgtEl>
                                        <p:attrNameLst>
                                          <p:attrName>ppt_x</p:attrName>
                                        </p:attrNameLst>
                                      </p:cBhvr>
                                      <p:tavLst>
                                        <p:tav tm="0">
                                          <p:val>
                                            <p:strVal val="#ppt_x"/>
                                          </p:val>
                                        </p:tav>
                                        <p:tav tm="100000">
                                          <p:val>
                                            <p:strVal val="#ppt_x"/>
                                          </p:val>
                                        </p:tav>
                                      </p:tavLst>
                                    </p:anim>
                                    <p:anim calcmode="lin" valueType="num">
                                      <p:cBhvr>
                                        <p:cTn id="178" dur="1000" fill="hold"/>
                                        <p:tgtEl>
                                          <p:spTgt spid="4"/>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97"/>
                                        </p:tgtEl>
                                        <p:attrNameLst>
                                          <p:attrName>style.visibility</p:attrName>
                                        </p:attrNameLst>
                                      </p:cBhvr>
                                      <p:to>
                                        <p:strVal val="visible"/>
                                      </p:to>
                                    </p:set>
                                    <p:animEffect transition="in" filter="fade">
                                      <p:cBhvr>
                                        <p:cTn id="181" dur="1000"/>
                                        <p:tgtEl>
                                          <p:spTgt spid="97"/>
                                        </p:tgtEl>
                                      </p:cBhvr>
                                    </p:animEffect>
                                    <p:anim calcmode="lin" valueType="num">
                                      <p:cBhvr>
                                        <p:cTn id="182" dur="1000" fill="hold"/>
                                        <p:tgtEl>
                                          <p:spTgt spid="97"/>
                                        </p:tgtEl>
                                        <p:attrNameLst>
                                          <p:attrName>ppt_x</p:attrName>
                                        </p:attrNameLst>
                                      </p:cBhvr>
                                      <p:tavLst>
                                        <p:tav tm="0">
                                          <p:val>
                                            <p:strVal val="#ppt_x"/>
                                          </p:val>
                                        </p:tav>
                                        <p:tav tm="100000">
                                          <p:val>
                                            <p:strVal val="#ppt_x"/>
                                          </p:val>
                                        </p:tav>
                                      </p:tavLst>
                                    </p:anim>
                                    <p:anim calcmode="lin" valueType="num">
                                      <p:cBhvr>
                                        <p:cTn id="183" dur="1000" fill="hold"/>
                                        <p:tgtEl>
                                          <p:spTgt spid="97"/>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98"/>
                                        </p:tgtEl>
                                        <p:attrNameLst>
                                          <p:attrName>style.visibility</p:attrName>
                                        </p:attrNameLst>
                                      </p:cBhvr>
                                      <p:to>
                                        <p:strVal val="visible"/>
                                      </p:to>
                                    </p:set>
                                    <p:animEffect transition="in" filter="fade">
                                      <p:cBhvr>
                                        <p:cTn id="186" dur="1000"/>
                                        <p:tgtEl>
                                          <p:spTgt spid="98"/>
                                        </p:tgtEl>
                                      </p:cBhvr>
                                    </p:animEffect>
                                    <p:anim calcmode="lin" valueType="num">
                                      <p:cBhvr>
                                        <p:cTn id="187" dur="1000" fill="hold"/>
                                        <p:tgtEl>
                                          <p:spTgt spid="98"/>
                                        </p:tgtEl>
                                        <p:attrNameLst>
                                          <p:attrName>ppt_x</p:attrName>
                                        </p:attrNameLst>
                                      </p:cBhvr>
                                      <p:tavLst>
                                        <p:tav tm="0">
                                          <p:val>
                                            <p:strVal val="#ppt_x"/>
                                          </p:val>
                                        </p:tav>
                                        <p:tav tm="100000">
                                          <p:val>
                                            <p:strVal val="#ppt_x"/>
                                          </p:val>
                                        </p:tav>
                                      </p:tavLst>
                                    </p:anim>
                                    <p:anim calcmode="lin" valueType="num">
                                      <p:cBhvr>
                                        <p:cTn id="188" dur="1000" fill="hold"/>
                                        <p:tgtEl>
                                          <p:spTgt spid="98"/>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99"/>
                                        </p:tgtEl>
                                        <p:attrNameLst>
                                          <p:attrName>style.visibility</p:attrName>
                                        </p:attrNameLst>
                                      </p:cBhvr>
                                      <p:to>
                                        <p:strVal val="visible"/>
                                      </p:to>
                                    </p:set>
                                    <p:animEffect transition="in" filter="fade">
                                      <p:cBhvr>
                                        <p:cTn id="191" dur="1000"/>
                                        <p:tgtEl>
                                          <p:spTgt spid="99"/>
                                        </p:tgtEl>
                                      </p:cBhvr>
                                    </p:animEffect>
                                    <p:anim calcmode="lin" valueType="num">
                                      <p:cBhvr>
                                        <p:cTn id="192" dur="1000" fill="hold"/>
                                        <p:tgtEl>
                                          <p:spTgt spid="99"/>
                                        </p:tgtEl>
                                        <p:attrNameLst>
                                          <p:attrName>ppt_x</p:attrName>
                                        </p:attrNameLst>
                                      </p:cBhvr>
                                      <p:tavLst>
                                        <p:tav tm="0">
                                          <p:val>
                                            <p:strVal val="#ppt_x"/>
                                          </p:val>
                                        </p:tav>
                                        <p:tav tm="100000">
                                          <p:val>
                                            <p:strVal val="#ppt_x"/>
                                          </p:val>
                                        </p:tav>
                                      </p:tavLst>
                                    </p:anim>
                                    <p:anim calcmode="lin" valueType="num">
                                      <p:cBhvr>
                                        <p:cTn id="193"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100"/>
                                        </p:tgtEl>
                                        <p:attrNameLst>
                                          <p:attrName>style.visibility</p:attrName>
                                        </p:attrNameLst>
                                      </p:cBhvr>
                                      <p:to>
                                        <p:strVal val="visible"/>
                                      </p:to>
                                    </p:set>
                                    <p:animEffect transition="in" filter="fade">
                                      <p:cBhvr>
                                        <p:cTn id="198" dur="1000"/>
                                        <p:tgtEl>
                                          <p:spTgt spid="100"/>
                                        </p:tgtEl>
                                      </p:cBhvr>
                                    </p:animEffect>
                                    <p:anim calcmode="lin" valueType="num">
                                      <p:cBhvr>
                                        <p:cTn id="199" dur="1000" fill="hold"/>
                                        <p:tgtEl>
                                          <p:spTgt spid="100"/>
                                        </p:tgtEl>
                                        <p:attrNameLst>
                                          <p:attrName>ppt_x</p:attrName>
                                        </p:attrNameLst>
                                      </p:cBhvr>
                                      <p:tavLst>
                                        <p:tav tm="0">
                                          <p:val>
                                            <p:strVal val="#ppt_x"/>
                                          </p:val>
                                        </p:tav>
                                        <p:tav tm="100000">
                                          <p:val>
                                            <p:strVal val="#ppt_x"/>
                                          </p:val>
                                        </p:tav>
                                      </p:tavLst>
                                    </p:anim>
                                    <p:anim calcmode="lin" valueType="num">
                                      <p:cBhvr>
                                        <p:cTn id="200" dur="1000" fill="hold"/>
                                        <p:tgtEl>
                                          <p:spTgt spid="100"/>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101"/>
                                        </p:tgtEl>
                                        <p:attrNameLst>
                                          <p:attrName>style.visibility</p:attrName>
                                        </p:attrNameLst>
                                      </p:cBhvr>
                                      <p:to>
                                        <p:strVal val="visible"/>
                                      </p:to>
                                    </p:set>
                                    <p:animEffect transition="in" filter="fade">
                                      <p:cBhvr>
                                        <p:cTn id="203" dur="1000"/>
                                        <p:tgtEl>
                                          <p:spTgt spid="101"/>
                                        </p:tgtEl>
                                      </p:cBhvr>
                                    </p:animEffect>
                                    <p:anim calcmode="lin" valueType="num">
                                      <p:cBhvr>
                                        <p:cTn id="204" dur="1000" fill="hold"/>
                                        <p:tgtEl>
                                          <p:spTgt spid="101"/>
                                        </p:tgtEl>
                                        <p:attrNameLst>
                                          <p:attrName>ppt_x</p:attrName>
                                        </p:attrNameLst>
                                      </p:cBhvr>
                                      <p:tavLst>
                                        <p:tav tm="0">
                                          <p:val>
                                            <p:strVal val="#ppt_x"/>
                                          </p:val>
                                        </p:tav>
                                        <p:tav tm="100000">
                                          <p:val>
                                            <p:strVal val="#ppt_x"/>
                                          </p:val>
                                        </p:tav>
                                      </p:tavLst>
                                    </p:anim>
                                    <p:anim calcmode="lin" valueType="num">
                                      <p:cBhvr>
                                        <p:cTn id="205" dur="1000" fill="hold"/>
                                        <p:tgtEl>
                                          <p:spTgt spid="101"/>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102"/>
                                        </p:tgtEl>
                                        <p:attrNameLst>
                                          <p:attrName>style.visibility</p:attrName>
                                        </p:attrNameLst>
                                      </p:cBhvr>
                                      <p:to>
                                        <p:strVal val="visible"/>
                                      </p:to>
                                    </p:set>
                                    <p:animEffect transition="in" filter="fade">
                                      <p:cBhvr>
                                        <p:cTn id="208" dur="1000"/>
                                        <p:tgtEl>
                                          <p:spTgt spid="102"/>
                                        </p:tgtEl>
                                      </p:cBhvr>
                                    </p:animEffect>
                                    <p:anim calcmode="lin" valueType="num">
                                      <p:cBhvr>
                                        <p:cTn id="209" dur="1000" fill="hold"/>
                                        <p:tgtEl>
                                          <p:spTgt spid="102"/>
                                        </p:tgtEl>
                                        <p:attrNameLst>
                                          <p:attrName>ppt_x</p:attrName>
                                        </p:attrNameLst>
                                      </p:cBhvr>
                                      <p:tavLst>
                                        <p:tav tm="0">
                                          <p:val>
                                            <p:strVal val="#ppt_x"/>
                                          </p:val>
                                        </p:tav>
                                        <p:tav tm="100000">
                                          <p:val>
                                            <p:strVal val="#ppt_x"/>
                                          </p:val>
                                        </p:tav>
                                      </p:tavLst>
                                    </p:anim>
                                    <p:anim calcmode="lin" valueType="num">
                                      <p:cBhvr>
                                        <p:cTn id="210" dur="1000" fill="hold"/>
                                        <p:tgtEl>
                                          <p:spTgt spid="102"/>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103"/>
                                        </p:tgtEl>
                                        <p:attrNameLst>
                                          <p:attrName>style.visibility</p:attrName>
                                        </p:attrNameLst>
                                      </p:cBhvr>
                                      <p:to>
                                        <p:strVal val="visible"/>
                                      </p:to>
                                    </p:set>
                                    <p:animEffect transition="in" filter="fade">
                                      <p:cBhvr>
                                        <p:cTn id="213" dur="1000"/>
                                        <p:tgtEl>
                                          <p:spTgt spid="103"/>
                                        </p:tgtEl>
                                      </p:cBhvr>
                                    </p:animEffect>
                                    <p:anim calcmode="lin" valueType="num">
                                      <p:cBhvr>
                                        <p:cTn id="214" dur="1000" fill="hold"/>
                                        <p:tgtEl>
                                          <p:spTgt spid="103"/>
                                        </p:tgtEl>
                                        <p:attrNameLst>
                                          <p:attrName>ppt_x</p:attrName>
                                        </p:attrNameLst>
                                      </p:cBhvr>
                                      <p:tavLst>
                                        <p:tav tm="0">
                                          <p:val>
                                            <p:strVal val="#ppt_x"/>
                                          </p:val>
                                        </p:tav>
                                        <p:tav tm="100000">
                                          <p:val>
                                            <p:strVal val="#ppt_x"/>
                                          </p:val>
                                        </p:tav>
                                      </p:tavLst>
                                    </p:anim>
                                    <p:anim calcmode="lin" valueType="num">
                                      <p:cBhvr>
                                        <p:cTn id="215" dur="1000" fill="hold"/>
                                        <p:tgtEl>
                                          <p:spTgt spid="103"/>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104"/>
                                        </p:tgtEl>
                                        <p:attrNameLst>
                                          <p:attrName>style.visibility</p:attrName>
                                        </p:attrNameLst>
                                      </p:cBhvr>
                                      <p:to>
                                        <p:strVal val="visible"/>
                                      </p:to>
                                    </p:set>
                                    <p:animEffect transition="in" filter="fade">
                                      <p:cBhvr>
                                        <p:cTn id="218" dur="1000"/>
                                        <p:tgtEl>
                                          <p:spTgt spid="104"/>
                                        </p:tgtEl>
                                      </p:cBhvr>
                                    </p:animEffect>
                                    <p:anim calcmode="lin" valueType="num">
                                      <p:cBhvr>
                                        <p:cTn id="219" dur="1000" fill="hold"/>
                                        <p:tgtEl>
                                          <p:spTgt spid="104"/>
                                        </p:tgtEl>
                                        <p:attrNameLst>
                                          <p:attrName>ppt_x</p:attrName>
                                        </p:attrNameLst>
                                      </p:cBhvr>
                                      <p:tavLst>
                                        <p:tav tm="0">
                                          <p:val>
                                            <p:strVal val="#ppt_x"/>
                                          </p:val>
                                        </p:tav>
                                        <p:tav tm="100000">
                                          <p:val>
                                            <p:strVal val="#ppt_x"/>
                                          </p:val>
                                        </p:tav>
                                      </p:tavLst>
                                    </p:anim>
                                    <p:anim calcmode="lin" valueType="num">
                                      <p:cBhvr>
                                        <p:cTn id="220"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6"/>
                                        </p:tgtEl>
                                        <p:attrNameLst>
                                          <p:attrName>style.visibility</p:attrName>
                                        </p:attrNameLst>
                                      </p:cBhvr>
                                      <p:to>
                                        <p:strVal val="visible"/>
                                      </p:to>
                                    </p:set>
                                    <p:animEffect transition="in" filter="fade">
                                      <p:cBhvr>
                                        <p:cTn id="225" dur="1000"/>
                                        <p:tgtEl>
                                          <p:spTgt spid="6"/>
                                        </p:tgtEl>
                                      </p:cBhvr>
                                    </p:animEffect>
                                    <p:anim calcmode="lin" valueType="num">
                                      <p:cBhvr>
                                        <p:cTn id="226" dur="1000" fill="hold"/>
                                        <p:tgtEl>
                                          <p:spTgt spid="6"/>
                                        </p:tgtEl>
                                        <p:attrNameLst>
                                          <p:attrName>ppt_x</p:attrName>
                                        </p:attrNameLst>
                                      </p:cBhvr>
                                      <p:tavLst>
                                        <p:tav tm="0">
                                          <p:val>
                                            <p:strVal val="#ppt_x"/>
                                          </p:val>
                                        </p:tav>
                                        <p:tav tm="100000">
                                          <p:val>
                                            <p:strVal val="#ppt_x"/>
                                          </p:val>
                                        </p:tav>
                                      </p:tavLst>
                                    </p:anim>
                                    <p:anim calcmode="lin" valueType="num">
                                      <p:cBhvr>
                                        <p:cTn id="227" dur="1000" fill="hold"/>
                                        <p:tgtEl>
                                          <p:spTgt spid="6"/>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110"/>
                                        </p:tgtEl>
                                        <p:attrNameLst>
                                          <p:attrName>style.visibility</p:attrName>
                                        </p:attrNameLst>
                                      </p:cBhvr>
                                      <p:to>
                                        <p:strVal val="visible"/>
                                      </p:to>
                                    </p:set>
                                    <p:animEffect transition="in" filter="fade">
                                      <p:cBhvr>
                                        <p:cTn id="230" dur="1000"/>
                                        <p:tgtEl>
                                          <p:spTgt spid="110"/>
                                        </p:tgtEl>
                                      </p:cBhvr>
                                    </p:animEffect>
                                    <p:anim calcmode="lin" valueType="num">
                                      <p:cBhvr>
                                        <p:cTn id="231" dur="1000" fill="hold"/>
                                        <p:tgtEl>
                                          <p:spTgt spid="110"/>
                                        </p:tgtEl>
                                        <p:attrNameLst>
                                          <p:attrName>ppt_x</p:attrName>
                                        </p:attrNameLst>
                                      </p:cBhvr>
                                      <p:tavLst>
                                        <p:tav tm="0">
                                          <p:val>
                                            <p:strVal val="#ppt_x"/>
                                          </p:val>
                                        </p:tav>
                                        <p:tav tm="100000">
                                          <p:val>
                                            <p:strVal val="#ppt_x"/>
                                          </p:val>
                                        </p:tav>
                                      </p:tavLst>
                                    </p:anim>
                                    <p:anim calcmode="lin" valueType="num">
                                      <p:cBhvr>
                                        <p:cTn id="232" dur="1000" fill="hold"/>
                                        <p:tgtEl>
                                          <p:spTgt spid="110"/>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11"/>
                                        </p:tgtEl>
                                        <p:attrNameLst>
                                          <p:attrName>style.visibility</p:attrName>
                                        </p:attrNameLst>
                                      </p:cBhvr>
                                      <p:to>
                                        <p:strVal val="visible"/>
                                      </p:to>
                                    </p:set>
                                    <p:animEffect transition="in" filter="fade">
                                      <p:cBhvr>
                                        <p:cTn id="235" dur="1000"/>
                                        <p:tgtEl>
                                          <p:spTgt spid="111"/>
                                        </p:tgtEl>
                                      </p:cBhvr>
                                    </p:animEffect>
                                    <p:anim calcmode="lin" valueType="num">
                                      <p:cBhvr>
                                        <p:cTn id="236" dur="1000" fill="hold"/>
                                        <p:tgtEl>
                                          <p:spTgt spid="111"/>
                                        </p:tgtEl>
                                        <p:attrNameLst>
                                          <p:attrName>ppt_x</p:attrName>
                                        </p:attrNameLst>
                                      </p:cBhvr>
                                      <p:tavLst>
                                        <p:tav tm="0">
                                          <p:val>
                                            <p:strVal val="#ppt_x"/>
                                          </p:val>
                                        </p:tav>
                                        <p:tav tm="100000">
                                          <p:val>
                                            <p:strVal val="#ppt_x"/>
                                          </p:val>
                                        </p:tav>
                                      </p:tavLst>
                                    </p:anim>
                                    <p:anim calcmode="lin" valueType="num">
                                      <p:cBhvr>
                                        <p:cTn id="237" dur="1000" fill="hold"/>
                                        <p:tgtEl>
                                          <p:spTgt spid="111"/>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12"/>
                                        </p:tgtEl>
                                        <p:attrNameLst>
                                          <p:attrName>style.visibility</p:attrName>
                                        </p:attrNameLst>
                                      </p:cBhvr>
                                      <p:to>
                                        <p:strVal val="visible"/>
                                      </p:to>
                                    </p:set>
                                    <p:animEffect transition="in" filter="fade">
                                      <p:cBhvr>
                                        <p:cTn id="240" dur="1000"/>
                                        <p:tgtEl>
                                          <p:spTgt spid="112"/>
                                        </p:tgtEl>
                                      </p:cBhvr>
                                    </p:animEffect>
                                    <p:anim calcmode="lin" valueType="num">
                                      <p:cBhvr>
                                        <p:cTn id="241" dur="1000" fill="hold"/>
                                        <p:tgtEl>
                                          <p:spTgt spid="112"/>
                                        </p:tgtEl>
                                        <p:attrNameLst>
                                          <p:attrName>ppt_x</p:attrName>
                                        </p:attrNameLst>
                                      </p:cBhvr>
                                      <p:tavLst>
                                        <p:tav tm="0">
                                          <p:val>
                                            <p:strVal val="#ppt_x"/>
                                          </p:val>
                                        </p:tav>
                                        <p:tav tm="100000">
                                          <p:val>
                                            <p:strVal val="#ppt_x"/>
                                          </p:val>
                                        </p:tav>
                                      </p:tavLst>
                                    </p:anim>
                                    <p:anim calcmode="lin" valueType="num">
                                      <p:cBhvr>
                                        <p:cTn id="242" dur="1000" fill="hold"/>
                                        <p:tgtEl>
                                          <p:spTgt spid="112"/>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14"/>
                                        </p:tgtEl>
                                        <p:attrNameLst>
                                          <p:attrName>style.visibility</p:attrName>
                                        </p:attrNameLst>
                                      </p:cBhvr>
                                      <p:to>
                                        <p:strVal val="visible"/>
                                      </p:to>
                                    </p:set>
                                    <p:animEffect transition="in" filter="fade">
                                      <p:cBhvr>
                                        <p:cTn id="245" dur="1000"/>
                                        <p:tgtEl>
                                          <p:spTgt spid="114"/>
                                        </p:tgtEl>
                                      </p:cBhvr>
                                    </p:animEffect>
                                    <p:anim calcmode="lin" valueType="num">
                                      <p:cBhvr>
                                        <p:cTn id="246" dur="1000" fill="hold"/>
                                        <p:tgtEl>
                                          <p:spTgt spid="114"/>
                                        </p:tgtEl>
                                        <p:attrNameLst>
                                          <p:attrName>ppt_x</p:attrName>
                                        </p:attrNameLst>
                                      </p:cBhvr>
                                      <p:tavLst>
                                        <p:tav tm="0">
                                          <p:val>
                                            <p:strVal val="#ppt_x"/>
                                          </p:val>
                                        </p:tav>
                                        <p:tav tm="100000">
                                          <p:val>
                                            <p:strVal val="#ppt_x"/>
                                          </p:val>
                                        </p:tav>
                                      </p:tavLst>
                                    </p:anim>
                                    <p:anim calcmode="lin" valueType="num">
                                      <p:cBhvr>
                                        <p:cTn id="247"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42" presetClass="entr" presetSubtype="0" fill="hold" nodeType="clickEffect">
                                  <p:stCondLst>
                                    <p:cond delay="0"/>
                                  </p:stCondLst>
                                  <p:childTnLst>
                                    <p:set>
                                      <p:cBhvr>
                                        <p:cTn id="251" dur="1" fill="hold">
                                          <p:stCondLst>
                                            <p:cond delay="0"/>
                                          </p:stCondLst>
                                        </p:cTn>
                                        <p:tgtEl>
                                          <p:spTgt spid="106"/>
                                        </p:tgtEl>
                                        <p:attrNameLst>
                                          <p:attrName>style.visibility</p:attrName>
                                        </p:attrNameLst>
                                      </p:cBhvr>
                                      <p:to>
                                        <p:strVal val="visible"/>
                                      </p:to>
                                    </p:set>
                                    <p:animEffect transition="in" filter="fade">
                                      <p:cBhvr>
                                        <p:cTn id="252" dur="1000"/>
                                        <p:tgtEl>
                                          <p:spTgt spid="106"/>
                                        </p:tgtEl>
                                      </p:cBhvr>
                                    </p:animEffect>
                                    <p:anim calcmode="lin" valueType="num">
                                      <p:cBhvr>
                                        <p:cTn id="253" dur="1000" fill="hold"/>
                                        <p:tgtEl>
                                          <p:spTgt spid="106"/>
                                        </p:tgtEl>
                                        <p:attrNameLst>
                                          <p:attrName>ppt_x</p:attrName>
                                        </p:attrNameLst>
                                      </p:cBhvr>
                                      <p:tavLst>
                                        <p:tav tm="0">
                                          <p:val>
                                            <p:strVal val="#ppt_x"/>
                                          </p:val>
                                        </p:tav>
                                        <p:tav tm="100000">
                                          <p:val>
                                            <p:strVal val="#ppt_x"/>
                                          </p:val>
                                        </p:tav>
                                      </p:tavLst>
                                    </p:anim>
                                    <p:anim calcmode="lin" valueType="num">
                                      <p:cBhvr>
                                        <p:cTn id="254" dur="1000" fill="hold"/>
                                        <p:tgtEl>
                                          <p:spTgt spid="10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115"/>
                                        </p:tgtEl>
                                        <p:attrNameLst>
                                          <p:attrName>style.visibility</p:attrName>
                                        </p:attrNameLst>
                                      </p:cBhvr>
                                      <p:to>
                                        <p:strVal val="visible"/>
                                      </p:to>
                                    </p:set>
                                    <p:animEffect transition="in" filter="fade">
                                      <p:cBhvr>
                                        <p:cTn id="257" dur="1000"/>
                                        <p:tgtEl>
                                          <p:spTgt spid="115"/>
                                        </p:tgtEl>
                                      </p:cBhvr>
                                    </p:animEffect>
                                    <p:anim calcmode="lin" valueType="num">
                                      <p:cBhvr>
                                        <p:cTn id="258" dur="1000" fill="hold"/>
                                        <p:tgtEl>
                                          <p:spTgt spid="115"/>
                                        </p:tgtEl>
                                        <p:attrNameLst>
                                          <p:attrName>ppt_x</p:attrName>
                                        </p:attrNameLst>
                                      </p:cBhvr>
                                      <p:tavLst>
                                        <p:tav tm="0">
                                          <p:val>
                                            <p:strVal val="#ppt_x"/>
                                          </p:val>
                                        </p:tav>
                                        <p:tav tm="100000">
                                          <p:val>
                                            <p:strVal val="#ppt_x"/>
                                          </p:val>
                                        </p:tav>
                                      </p:tavLst>
                                    </p:anim>
                                    <p:anim calcmode="lin" valueType="num">
                                      <p:cBhvr>
                                        <p:cTn id="259" dur="1000" fill="hold"/>
                                        <p:tgtEl>
                                          <p:spTgt spid="115"/>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116"/>
                                        </p:tgtEl>
                                        <p:attrNameLst>
                                          <p:attrName>style.visibility</p:attrName>
                                        </p:attrNameLst>
                                      </p:cBhvr>
                                      <p:to>
                                        <p:strVal val="visible"/>
                                      </p:to>
                                    </p:set>
                                    <p:animEffect transition="in" filter="fade">
                                      <p:cBhvr>
                                        <p:cTn id="262" dur="1000"/>
                                        <p:tgtEl>
                                          <p:spTgt spid="116"/>
                                        </p:tgtEl>
                                      </p:cBhvr>
                                    </p:animEffect>
                                    <p:anim calcmode="lin" valueType="num">
                                      <p:cBhvr>
                                        <p:cTn id="263" dur="1000" fill="hold"/>
                                        <p:tgtEl>
                                          <p:spTgt spid="116"/>
                                        </p:tgtEl>
                                        <p:attrNameLst>
                                          <p:attrName>ppt_x</p:attrName>
                                        </p:attrNameLst>
                                      </p:cBhvr>
                                      <p:tavLst>
                                        <p:tav tm="0">
                                          <p:val>
                                            <p:strVal val="#ppt_x"/>
                                          </p:val>
                                        </p:tav>
                                        <p:tav tm="100000">
                                          <p:val>
                                            <p:strVal val="#ppt_x"/>
                                          </p:val>
                                        </p:tav>
                                      </p:tavLst>
                                    </p:anim>
                                    <p:anim calcmode="lin" valueType="num">
                                      <p:cBhvr>
                                        <p:cTn id="264" dur="1000" fill="hold"/>
                                        <p:tgtEl>
                                          <p:spTgt spid="116"/>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117"/>
                                        </p:tgtEl>
                                        <p:attrNameLst>
                                          <p:attrName>style.visibility</p:attrName>
                                        </p:attrNameLst>
                                      </p:cBhvr>
                                      <p:to>
                                        <p:strVal val="visible"/>
                                      </p:to>
                                    </p:set>
                                    <p:animEffect transition="in" filter="fade">
                                      <p:cBhvr>
                                        <p:cTn id="267" dur="1000"/>
                                        <p:tgtEl>
                                          <p:spTgt spid="117"/>
                                        </p:tgtEl>
                                      </p:cBhvr>
                                    </p:animEffect>
                                    <p:anim calcmode="lin" valueType="num">
                                      <p:cBhvr>
                                        <p:cTn id="268" dur="1000" fill="hold"/>
                                        <p:tgtEl>
                                          <p:spTgt spid="117"/>
                                        </p:tgtEl>
                                        <p:attrNameLst>
                                          <p:attrName>ppt_x</p:attrName>
                                        </p:attrNameLst>
                                      </p:cBhvr>
                                      <p:tavLst>
                                        <p:tav tm="0">
                                          <p:val>
                                            <p:strVal val="#ppt_x"/>
                                          </p:val>
                                        </p:tav>
                                        <p:tav tm="100000">
                                          <p:val>
                                            <p:strVal val="#ppt_x"/>
                                          </p:val>
                                        </p:tav>
                                      </p:tavLst>
                                    </p:anim>
                                    <p:anim calcmode="lin" valueType="num">
                                      <p:cBhvr>
                                        <p:cTn id="269" dur="1000" fill="hold"/>
                                        <p:tgtEl>
                                          <p:spTgt spid="117"/>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118"/>
                                        </p:tgtEl>
                                        <p:attrNameLst>
                                          <p:attrName>style.visibility</p:attrName>
                                        </p:attrNameLst>
                                      </p:cBhvr>
                                      <p:to>
                                        <p:strVal val="visible"/>
                                      </p:to>
                                    </p:set>
                                    <p:animEffect transition="in" filter="fade">
                                      <p:cBhvr>
                                        <p:cTn id="272" dur="1000"/>
                                        <p:tgtEl>
                                          <p:spTgt spid="118"/>
                                        </p:tgtEl>
                                      </p:cBhvr>
                                    </p:animEffect>
                                    <p:anim calcmode="lin" valueType="num">
                                      <p:cBhvr>
                                        <p:cTn id="273" dur="1000" fill="hold"/>
                                        <p:tgtEl>
                                          <p:spTgt spid="118"/>
                                        </p:tgtEl>
                                        <p:attrNameLst>
                                          <p:attrName>ppt_x</p:attrName>
                                        </p:attrNameLst>
                                      </p:cBhvr>
                                      <p:tavLst>
                                        <p:tav tm="0">
                                          <p:val>
                                            <p:strVal val="#ppt_x"/>
                                          </p:val>
                                        </p:tav>
                                        <p:tav tm="100000">
                                          <p:val>
                                            <p:strVal val="#ppt_x"/>
                                          </p:val>
                                        </p:tav>
                                      </p:tavLst>
                                    </p:anim>
                                    <p:anim calcmode="lin" valueType="num">
                                      <p:cBhvr>
                                        <p:cTn id="274"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nodeType="clickEffect">
                                  <p:stCondLst>
                                    <p:cond delay="0"/>
                                  </p:stCondLst>
                                  <p:childTnLst>
                                    <p:set>
                                      <p:cBhvr>
                                        <p:cTn id="278" dur="1" fill="hold">
                                          <p:stCondLst>
                                            <p:cond delay="0"/>
                                          </p:stCondLst>
                                        </p:cTn>
                                        <p:tgtEl>
                                          <p:spTgt spid="107"/>
                                        </p:tgtEl>
                                        <p:attrNameLst>
                                          <p:attrName>style.visibility</p:attrName>
                                        </p:attrNameLst>
                                      </p:cBhvr>
                                      <p:to>
                                        <p:strVal val="visible"/>
                                      </p:to>
                                    </p:set>
                                    <p:animEffect transition="in" filter="fade">
                                      <p:cBhvr>
                                        <p:cTn id="279" dur="1000"/>
                                        <p:tgtEl>
                                          <p:spTgt spid="107"/>
                                        </p:tgtEl>
                                      </p:cBhvr>
                                    </p:animEffect>
                                    <p:anim calcmode="lin" valueType="num">
                                      <p:cBhvr>
                                        <p:cTn id="280" dur="1000" fill="hold"/>
                                        <p:tgtEl>
                                          <p:spTgt spid="107"/>
                                        </p:tgtEl>
                                        <p:attrNameLst>
                                          <p:attrName>ppt_x</p:attrName>
                                        </p:attrNameLst>
                                      </p:cBhvr>
                                      <p:tavLst>
                                        <p:tav tm="0">
                                          <p:val>
                                            <p:strVal val="#ppt_x"/>
                                          </p:val>
                                        </p:tav>
                                        <p:tav tm="100000">
                                          <p:val>
                                            <p:strVal val="#ppt_x"/>
                                          </p:val>
                                        </p:tav>
                                      </p:tavLst>
                                    </p:anim>
                                    <p:anim calcmode="lin" valueType="num">
                                      <p:cBhvr>
                                        <p:cTn id="281" dur="1000" fill="hold"/>
                                        <p:tgtEl>
                                          <p:spTgt spid="107"/>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119"/>
                                        </p:tgtEl>
                                        <p:attrNameLst>
                                          <p:attrName>style.visibility</p:attrName>
                                        </p:attrNameLst>
                                      </p:cBhvr>
                                      <p:to>
                                        <p:strVal val="visible"/>
                                      </p:to>
                                    </p:set>
                                    <p:animEffect transition="in" filter="fade">
                                      <p:cBhvr>
                                        <p:cTn id="284" dur="1000"/>
                                        <p:tgtEl>
                                          <p:spTgt spid="119"/>
                                        </p:tgtEl>
                                      </p:cBhvr>
                                    </p:animEffect>
                                    <p:anim calcmode="lin" valueType="num">
                                      <p:cBhvr>
                                        <p:cTn id="285" dur="1000" fill="hold"/>
                                        <p:tgtEl>
                                          <p:spTgt spid="119"/>
                                        </p:tgtEl>
                                        <p:attrNameLst>
                                          <p:attrName>ppt_x</p:attrName>
                                        </p:attrNameLst>
                                      </p:cBhvr>
                                      <p:tavLst>
                                        <p:tav tm="0">
                                          <p:val>
                                            <p:strVal val="#ppt_x"/>
                                          </p:val>
                                        </p:tav>
                                        <p:tav tm="100000">
                                          <p:val>
                                            <p:strVal val="#ppt_x"/>
                                          </p:val>
                                        </p:tav>
                                      </p:tavLst>
                                    </p:anim>
                                    <p:anim calcmode="lin" valueType="num">
                                      <p:cBhvr>
                                        <p:cTn id="286" dur="1000" fill="hold"/>
                                        <p:tgtEl>
                                          <p:spTgt spid="119"/>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120"/>
                                        </p:tgtEl>
                                        <p:attrNameLst>
                                          <p:attrName>style.visibility</p:attrName>
                                        </p:attrNameLst>
                                      </p:cBhvr>
                                      <p:to>
                                        <p:strVal val="visible"/>
                                      </p:to>
                                    </p:set>
                                    <p:animEffect transition="in" filter="fade">
                                      <p:cBhvr>
                                        <p:cTn id="289" dur="1000"/>
                                        <p:tgtEl>
                                          <p:spTgt spid="120"/>
                                        </p:tgtEl>
                                      </p:cBhvr>
                                    </p:animEffect>
                                    <p:anim calcmode="lin" valueType="num">
                                      <p:cBhvr>
                                        <p:cTn id="290" dur="1000" fill="hold"/>
                                        <p:tgtEl>
                                          <p:spTgt spid="120"/>
                                        </p:tgtEl>
                                        <p:attrNameLst>
                                          <p:attrName>ppt_x</p:attrName>
                                        </p:attrNameLst>
                                      </p:cBhvr>
                                      <p:tavLst>
                                        <p:tav tm="0">
                                          <p:val>
                                            <p:strVal val="#ppt_x"/>
                                          </p:val>
                                        </p:tav>
                                        <p:tav tm="100000">
                                          <p:val>
                                            <p:strVal val="#ppt_x"/>
                                          </p:val>
                                        </p:tav>
                                      </p:tavLst>
                                    </p:anim>
                                    <p:anim calcmode="lin" valueType="num">
                                      <p:cBhvr>
                                        <p:cTn id="291" dur="1000" fill="hold"/>
                                        <p:tgtEl>
                                          <p:spTgt spid="120"/>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121"/>
                                        </p:tgtEl>
                                        <p:attrNameLst>
                                          <p:attrName>style.visibility</p:attrName>
                                        </p:attrNameLst>
                                      </p:cBhvr>
                                      <p:to>
                                        <p:strVal val="visible"/>
                                      </p:to>
                                    </p:set>
                                    <p:animEffect transition="in" filter="fade">
                                      <p:cBhvr>
                                        <p:cTn id="294" dur="1000"/>
                                        <p:tgtEl>
                                          <p:spTgt spid="121"/>
                                        </p:tgtEl>
                                      </p:cBhvr>
                                    </p:animEffect>
                                    <p:anim calcmode="lin" valueType="num">
                                      <p:cBhvr>
                                        <p:cTn id="295" dur="1000" fill="hold"/>
                                        <p:tgtEl>
                                          <p:spTgt spid="121"/>
                                        </p:tgtEl>
                                        <p:attrNameLst>
                                          <p:attrName>ppt_x</p:attrName>
                                        </p:attrNameLst>
                                      </p:cBhvr>
                                      <p:tavLst>
                                        <p:tav tm="0">
                                          <p:val>
                                            <p:strVal val="#ppt_x"/>
                                          </p:val>
                                        </p:tav>
                                        <p:tav tm="100000">
                                          <p:val>
                                            <p:strVal val="#ppt_x"/>
                                          </p:val>
                                        </p:tav>
                                      </p:tavLst>
                                    </p:anim>
                                    <p:anim calcmode="lin" valueType="num">
                                      <p:cBhvr>
                                        <p:cTn id="296" dur="1000" fill="hold"/>
                                        <p:tgtEl>
                                          <p:spTgt spid="121"/>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122"/>
                                        </p:tgtEl>
                                        <p:attrNameLst>
                                          <p:attrName>style.visibility</p:attrName>
                                        </p:attrNameLst>
                                      </p:cBhvr>
                                      <p:to>
                                        <p:strVal val="visible"/>
                                      </p:to>
                                    </p:set>
                                    <p:animEffect transition="in" filter="fade">
                                      <p:cBhvr>
                                        <p:cTn id="299" dur="1000"/>
                                        <p:tgtEl>
                                          <p:spTgt spid="122"/>
                                        </p:tgtEl>
                                      </p:cBhvr>
                                    </p:animEffect>
                                    <p:anim calcmode="lin" valueType="num">
                                      <p:cBhvr>
                                        <p:cTn id="300" dur="1000" fill="hold"/>
                                        <p:tgtEl>
                                          <p:spTgt spid="122"/>
                                        </p:tgtEl>
                                        <p:attrNameLst>
                                          <p:attrName>ppt_x</p:attrName>
                                        </p:attrNameLst>
                                      </p:cBhvr>
                                      <p:tavLst>
                                        <p:tav tm="0">
                                          <p:val>
                                            <p:strVal val="#ppt_x"/>
                                          </p:val>
                                        </p:tav>
                                        <p:tav tm="100000">
                                          <p:val>
                                            <p:strVal val="#ppt_x"/>
                                          </p:val>
                                        </p:tav>
                                      </p:tavLst>
                                    </p:anim>
                                    <p:anim calcmode="lin" valueType="num">
                                      <p:cBhvr>
                                        <p:cTn id="301"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60" grpId="0" animBg="1"/>
      <p:bldP spid="62" grpId="0" animBg="1"/>
      <p:bldP spid="64" grpId="0" animBg="1"/>
      <p:bldP spid="65" grpId="0" animBg="1"/>
      <p:bldP spid="70" grpId="0" animBg="1"/>
      <p:bldP spid="72" grpId="0" animBg="1"/>
      <p:bldP spid="81" grpId="0" animBg="1"/>
      <p:bldP spid="82" grpId="0" animBg="1"/>
      <p:bldP spid="83" grpId="0" animBg="1"/>
      <p:bldP spid="85" grpId="0" animBg="1"/>
      <p:bldP spid="86" grpId="0" animBg="1"/>
      <p:bldP spid="87" grpId="0" animBg="1"/>
      <p:bldP spid="2" grpId="0"/>
      <p:bldP spid="88" grpId="0"/>
      <p:bldP spid="89" grpId="0"/>
      <p:bldP spid="94" grpId="0"/>
      <p:bldP spid="95" grpId="0"/>
      <p:bldP spid="96" grpId="0"/>
      <p:bldP spid="4" grpId="0" animBg="1"/>
      <p:bldP spid="97" grpId="0" animBg="1"/>
      <p:bldP spid="98" grpId="0" animBg="1"/>
      <p:bldP spid="99" grpId="0" animBg="1"/>
      <p:bldP spid="100" grpId="0" animBg="1"/>
      <p:bldP spid="101" grpId="0" animBg="1"/>
      <p:bldP spid="102" grpId="0" animBg="1"/>
      <p:bldP spid="103" grpId="0" animBg="1"/>
      <p:bldP spid="104" grpId="0" animBg="1"/>
      <p:bldP spid="110" grpId="0" animBg="1"/>
      <p:bldP spid="111" grpId="0" animBg="1"/>
      <p:bldP spid="112" grpId="0" animBg="1"/>
      <p:bldP spid="114" grpId="0"/>
      <p:bldP spid="115" grpId="0" animBg="1"/>
      <p:bldP spid="116" grpId="0" animBg="1"/>
      <p:bldP spid="117" grpId="0" animBg="1"/>
      <p:bldP spid="118" grpId="0"/>
      <p:bldP spid="119" grpId="0" animBg="1"/>
      <p:bldP spid="120" grpId="0" animBg="1"/>
      <p:bldP spid="121" grpId="0" animBg="1"/>
      <p:bldP spid="1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868402" y="201872"/>
            <a:ext cx="10788316" cy="1111404"/>
          </a:xfrm>
        </p:spPr>
        <p:txBody>
          <a:bodyPr>
            <a:normAutofit fontScale="90000"/>
          </a:bodyPr>
          <a:lstStyle/>
          <a:p>
            <a:pPr algn="ctr"/>
            <a:r>
              <a:rPr lang="en-IN" dirty="0"/>
              <a:t>Model Building approach 4</a:t>
            </a:r>
            <a:br>
              <a:rPr lang="en-IN" dirty="0"/>
            </a:br>
            <a:r>
              <a:rPr lang="en-IN" dirty="0"/>
              <a:t>with Three labels Multiclass multi label</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65654812-FF7C-4291-82BF-9BA5EF4A97C1}" type="datetime1">
              <a:rPr lang="en-US" smtClean="0"/>
              <a:t>5/13/2018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336884" y="2276238"/>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434231"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EE80403-8F74-41EF-91D2-500258C2D357}"/>
              </a:ext>
            </a:extLst>
          </p:cNvPr>
          <p:cNvSpPr/>
          <p:nvPr/>
        </p:nvSpPr>
        <p:spPr>
          <a:xfrm>
            <a:off x="586631"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0996BA-0902-4603-BA36-83F051D6EBC8}"/>
              </a:ext>
            </a:extLst>
          </p:cNvPr>
          <p:cNvSpPr/>
          <p:nvPr/>
        </p:nvSpPr>
        <p:spPr>
          <a:xfrm>
            <a:off x="739031"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789A78-0715-4D50-AE6C-1316C90EA985}"/>
              </a:ext>
            </a:extLst>
          </p:cNvPr>
          <p:cNvSpPr/>
          <p:nvPr/>
        </p:nvSpPr>
        <p:spPr>
          <a:xfrm>
            <a:off x="891431"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BC488CB-1913-4E0F-AAE7-EE3035B9EF3A}"/>
              </a:ext>
            </a:extLst>
          </p:cNvPr>
          <p:cNvSpPr/>
          <p:nvPr/>
        </p:nvSpPr>
        <p:spPr>
          <a:xfrm>
            <a:off x="1043831"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3B534B3-59AB-4ED1-A519-19068AB95CF8}"/>
              </a:ext>
            </a:extLst>
          </p:cNvPr>
          <p:cNvSpPr/>
          <p:nvPr/>
        </p:nvSpPr>
        <p:spPr>
          <a:xfrm>
            <a:off x="1858585" y="32105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1E10D9B-CB4B-4045-B11F-F2DF816BC666}"/>
              </a:ext>
            </a:extLst>
          </p:cNvPr>
          <p:cNvSpPr/>
          <p:nvPr/>
        </p:nvSpPr>
        <p:spPr>
          <a:xfrm>
            <a:off x="2010985" y="33629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7D6B8E9-16F0-4CA9-80BD-033B9D877CD9}"/>
              </a:ext>
            </a:extLst>
          </p:cNvPr>
          <p:cNvSpPr/>
          <p:nvPr/>
        </p:nvSpPr>
        <p:spPr>
          <a:xfrm>
            <a:off x="2163385" y="35153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CCE8BA2-DBC7-44D6-A8CC-BC9E89FDA8F1}"/>
              </a:ext>
            </a:extLst>
          </p:cNvPr>
          <p:cNvSpPr/>
          <p:nvPr/>
        </p:nvSpPr>
        <p:spPr>
          <a:xfrm>
            <a:off x="2315785" y="36677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E8FF94F-F00D-4B5B-A97C-258B79C17ECE}"/>
              </a:ext>
            </a:extLst>
          </p:cNvPr>
          <p:cNvSpPr/>
          <p:nvPr/>
        </p:nvSpPr>
        <p:spPr>
          <a:xfrm>
            <a:off x="2468185" y="3820186"/>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820814E-DF77-456D-84B8-9E3FC5D4CBC0}"/>
              </a:ext>
            </a:extLst>
          </p:cNvPr>
          <p:cNvSpPr txBox="1"/>
          <p:nvPr/>
        </p:nvSpPr>
        <p:spPr>
          <a:xfrm>
            <a:off x="979662" y="2418014"/>
            <a:ext cx="1857491" cy="369332"/>
          </a:xfrm>
          <a:prstGeom prst="rect">
            <a:avLst/>
          </a:prstGeom>
          <a:noFill/>
        </p:spPr>
        <p:txBody>
          <a:bodyPr wrap="square" rtlCol="0">
            <a:spAutoFit/>
          </a:bodyPr>
          <a:lstStyle/>
          <a:p>
            <a:pPr algn="ctr"/>
            <a:r>
              <a:rPr lang="en-IN" b="1" dirty="0"/>
              <a:t>Text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EC6FFA74-8C5B-49AC-8441-06B92A69F4E3}"/>
              </a:ext>
            </a:extLst>
          </p:cNvPr>
          <p:cNvSpPr/>
          <p:nvPr/>
        </p:nvSpPr>
        <p:spPr>
          <a:xfrm>
            <a:off x="3728257" y="2952069"/>
            <a:ext cx="1108473"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a:off x="3756101" y="302270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Obscene</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508637" cy="369332"/>
          </a:xfrm>
          <a:prstGeom prst="rect">
            <a:avLst/>
          </a:prstGeom>
          <a:noFill/>
        </p:spPr>
        <p:txBody>
          <a:bodyPr wrap="square" rtlCol="0">
            <a:spAutoFit/>
          </a:bodyPr>
          <a:lstStyle/>
          <a:p>
            <a:r>
              <a:rPr lang="en-IN" dirty="0"/>
              <a:t>Obscene</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262560" y="5344310"/>
            <a:ext cx="1508637" cy="369332"/>
          </a:xfrm>
          <a:prstGeom prst="rect">
            <a:avLst/>
          </a:prstGeom>
          <a:noFill/>
        </p:spPr>
        <p:txBody>
          <a:bodyPr wrap="square" rtlCol="0">
            <a:spAutoFit/>
          </a:bodyPr>
          <a:lstStyle/>
          <a:p>
            <a:r>
              <a:rPr lang="en-IN" dirty="0"/>
              <a:t>Insulting</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Hate</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Insulting</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Hate</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endCxn id="52" idx="1"/>
          </p:cNvCxnSpPr>
          <p:nvPr/>
        </p:nvCxnSpPr>
        <p:spPr>
          <a:xfrm>
            <a:off x="5731042" y="5144017"/>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81" name="TextBox 80">
            <a:extLst>
              <a:ext uri="{FF2B5EF4-FFF2-40B4-BE49-F238E27FC236}">
                <a16:creationId xmlns:a16="http://schemas.microsoft.com/office/drawing/2014/main" id="{3740B1D0-46FA-428C-B0ED-6D7249228977}"/>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Tree>
    <p:extLst>
      <p:ext uri="{BB962C8B-B14F-4D97-AF65-F5344CB8AC3E}">
        <p14:creationId xmlns:p14="http://schemas.microsoft.com/office/powerpoint/2010/main" val="173882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anim calcmode="lin" valueType="num">
                                      <p:cBhvr>
                                        <p:cTn id="100" dur="1000" fill="hold"/>
                                        <p:tgtEl>
                                          <p:spTgt spid="52"/>
                                        </p:tgtEl>
                                        <p:attrNameLst>
                                          <p:attrName>ppt_x</p:attrName>
                                        </p:attrNameLst>
                                      </p:cBhvr>
                                      <p:tavLst>
                                        <p:tav tm="0">
                                          <p:val>
                                            <p:strVal val="#ppt_x"/>
                                          </p:val>
                                        </p:tav>
                                        <p:tav tm="100000">
                                          <p:val>
                                            <p:strVal val="#ppt_x"/>
                                          </p:val>
                                        </p:tav>
                                      </p:tavLst>
                                    </p:anim>
                                    <p:anim calcmode="lin" valueType="num">
                                      <p:cBhvr>
                                        <p:cTn id="101" dur="1000" fill="hold"/>
                                        <p:tgtEl>
                                          <p:spTgt spid="5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1000"/>
                                        <p:tgtEl>
                                          <p:spTgt spid="53"/>
                                        </p:tgtEl>
                                      </p:cBhvr>
                                    </p:animEffect>
                                    <p:anim calcmode="lin" valueType="num">
                                      <p:cBhvr>
                                        <p:cTn id="105" dur="1000" fill="hold"/>
                                        <p:tgtEl>
                                          <p:spTgt spid="53"/>
                                        </p:tgtEl>
                                        <p:attrNameLst>
                                          <p:attrName>ppt_x</p:attrName>
                                        </p:attrNameLst>
                                      </p:cBhvr>
                                      <p:tavLst>
                                        <p:tav tm="0">
                                          <p:val>
                                            <p:strVal val="#ppt_x"/>
                                          </p:val>
                                        </p:tav>
                                        <p:tav tm="100000">
                                          <p:val>
                                            <p:strVal val="#ppt_x"/>
                                          </p:val>
                                        </p:tav>
                                      </p:tavLst>
                                    </p:anim>
                                    <p:anim calcmode="lin" valueType="num">
                                      <p:cBhvr>
                                        <p:cTn id="106" dur="1000" fill="hold"/>
                                        <p:tgtEl>
                                          <p:spTgt spid="53"/>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1000"/>
                                        <p:tgtEl>
                                          <p:spTgt spid="66"/>
                                        </p:tgtEl>
                                      </p:cBhvr>
                                    </p:animEffect>
                                    <p:anim calcmode="lin" valueType="num">
                                      <p:cBhvr>
                                        <p:cTn id="110" dur="1000" fill="hold"/>
                                        <p:tgtEl>
                                          <p:spTgt spid="66"/>
                                        </p:tgtEl>
                                        <p:attrNameLst>
                                          <p:attrName>ppt_x</p:attrName>
                                        </p:attrNameLst>
                                      </p:cBhvr>
                                      <p:tavLst>
                                        <p:tav tm="0">
                                          <p:val>
                                            <p:strVal val="#ppt_x"/>
                                          </p:val>
                                        </p:tav>
                                        <p:tav tm="100000">
                                          <p:val>
                                            <p:strVal val="#ppt_x"/>
                                          </p:val>
                                        </p:tav>
                                      </p:tavLst>
                                    </p:anim>
                                    <p:anim calcmode="lin" valueType="num">
                                      <p:cBhvr>
                                        <p:cTn id="111" dur="1000" fill="hold"/>
                                        <p:tgtEl>
                                          <p:spTgt spid="66"/>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1000"/>
                                        <p:tgtEl>
                                          <p:spTgt spid="67"/>
                                        </p:tgtEl>
                                      </p:cBhvr>
                                    </p:animEffect>
                                    <p:anim calcmode="lin" valueType="num">
                                      <p:cBhvr>
                                        <p:cTn id="115" dur="1000" fill="hold"/>
                                        <p:tgtEl>
                                          <p:spTgt spid="67"/>
                                        </p:tgtEl>
                                        <p:attrNameLst>
                                          <p:attrName>ppt_x</p:attrName>
                                        </p:attrNameLst>
                                      </p:cBhvr>
                                      <p:tavLst>
                                        <p:tav tm="0">
                                          <p:val>
                                            <p:strVal val="#ppt_x"/>
                                          </p:val>
                                        </p:tav>
                                        <p:tav tm="100000">
                                          <p:val>
                                            <p:strVal val="#ppt_x"/>
                                          </p:val>
                                        </p:tav>
                                      </p:tavLst>
                                    </p:anim>
                                    <p:anim calcmode="lin" valueType="num">
                                      <p:cBhvr>
                                        <p:cTn id="116" dur="10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1000"/>
                                        <p:tgtEl>
                                          <p:spTgt spid="69"/>
                                        </p:tgtEl>
                                      </p:cBhvr>
                                    </p:animEffect>
                                    <p:anim calcmode="lin" valueType="num">
                                      <p:cBhvr>
                                        <p:cTn id="125" dur="1000" fill="hold"/>
                                        <p:tgtEl>
                                          <p:spTgt spid="69"/>
                                        </p:tgtEl>
                                        <p:attrNameLst>
                                          <p:attrName>ppt_x</p:attrName>
                                        </p:attrNameLst>
                                      </p:cBhvr>
                                      <p:tavLst>
                                        <p:tav tm="0">
                                          <p:val>
                                            <p:strVal val="#ppt_x"/>
                                          </p:val>
                                        </p:tav>
                                        <p:tav tm="100000">
                                          <p:val>
                                            <p:strVal val="#ppt_x"/>
                                          </p:val>
                                        </p:tav>
                                      </p:tavLst>
                                    </p:anim>
                                    <p:anim calcmode="lin" valueType="num">
                                      <p:cBhvr>
                                        <p:cTn id="12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1000"/>
                                        <p:tgtEl>
                                          <p:spTgt spid="14"/>
                                        </p:tgtEl>
                                      </p:cBhvr>
                                    </p:animEffect>
                                    <p:anim calcmode="lin" valueType="num">
                                      <p:cBhvr>
                                        <p:cTn id="132" dur="1000" fill="hold"/>
                                        <p:tgtEl>
                                          <p:spTgt spid="14"/>
                                        </p:tgtEl>
                                        <p:attrNameLst>
                                          <p:attrName>ppt_x</p:attrName>
                                        </p:attrNameLst>
                                      </p:cBhvr>
                                      <p:tavLst>
                                        <p:tav tm="0">
                                          <p:val>
                                            <p:strVal val="#ppt_x"/>
                                          </p:val>
                                        </p:tav>
                                        <p:tav tm="100000">
                                          <p:val>
                                            <p:strVal val="#ppt_x"/>
                                          </p:val>
                                        </p:tav>
                                      </p:tavLst>
                                    </p:anim>
                                    <p:anim calcmode="lin" valueType="num">
                                      <p:cBhvr>
                                        <p:cTn id="1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fade">
                                      <p:cBhvr>
                                        <p:cTn id="138" dur="1000"/>
                                        <p:tgtEl>
                                          <p:spTgt spid="74"/>
                                        </p:tgtEl>
                                      </p:cBhvr>
                                    </p:animEffect>
                                    <p:anim calcmode="lin" valueType="num">
                                      <p:cBhvr>
                                        <p:cTn id="139" dur="1000" fill="hold"/>
                                        <p:tgtEl>
                                          <p:spTgt spid="74"/>
                                        </p:tgtEl>
                                        <p:attrNameLst>
                                          <p:attrName>ppt_x</p:attrName>
                                        </p:attrNameLst>
                                      </p:cBhvr>
                                      <p:tavLst>
                                        <p:tav tm="0">
                                          <p:val>
                                            <p:strVal val="#ppt_x"/>
                                          </p:val>
                                        </p:tav>
                                        <p:tav tm="100000">
                                          <p:val>
                                            <p:strVal val="#ppt_x"/>
                                          </p:val>
                                        </p:tav>
                                      </p:tavLst>
                                    </p:anim>
                                    <p:anim calcmode="lin" valueType="num">
                                      <p:cBhvr>
                                        <p:cTn id="140" dur="1000" fill="hold"/>
                                        <p:tgtEl>
                                          <p:spTgt spid="7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fade">
                                      <p:cBhvr>
                                        <p:cTn id="143" dur="1000"/>
                                        <p:tgtEl>
                                          <p:spTgt spid="75"/>
                                        </p:tgtEl>
                                      </p:cBhvr>
                                    </p:animEffect>
                                    <p:anim calcmode="lin" valueType="num">
                                      <p:cBhvr>
                                        <p:cTn id="144" dur="1000" fill="hold"/>
                                        <p:tgtEl>
                                          <p:spTgt spid="75"/>
                                        </p:tgtEl>
                                        <p:attrNameLst>
                                          <p:attrName>ppt_x</p:attrName>
                                        </p:attrNameLst>
                                      </p:cBhvr>
                                      <p:tavLst>
                                        <p:tav tm="0">
                                          <p:val>
                                            <p:strVal val="#ppt_x"/>
                                          </p:val>
                                        </p:tav>
                                        <p:tav tm="100000">
                                          <p:val>
                                            <p:strVal val="#ppt_x"/>
                                          </p:val>
                                        </p:tav>
                                      </p:tavLst>
                                    </p:anim>
                                    <p:anim calcmode="lin" valueType="num">
                                      <p:cBhvr>
                                        <p:cTn id="145" dur="1000" fill="hold"/>
                                        <p:tgtEl>
                                          <p:spTgt spid="7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fade">
                                      <p:cBhvr>
                                        <p:cTn id="148" dur="1000"/>
                                        <p:tgtEl>
                                          <p:spTgt spid="76"/>
                                        </p:tgtEl>
                                      </p:cBhvr>
                                    </p:animEffect>
                                    <p:anim calcmode="lin" valueType="num">
                                      <p:cBhvr>
                                        <p:cTn id="149" dur="1000" fill="hold"/>
                                        <p:tgtEl>
                                          <p:spTgt spid="76"/>
                                        </p:tgtEl>
                                        <p:attrNameLst>
                                          <p:attrName>ppt_x</p:attrName>
                                        </p:attrNameLst>
                                      </p:cBhvr>
                                      <p:tavLst>
                                        <p:tav tm="0">
                                          <p:val>
                                            <p:strVal val="#ppt_x"/>
                                          </p:val>
                                        </p:tav>
                                        <p:tav tm="100000">
                                          <p:val>
                                            <p:strVal val="#ppt_x"/>
                                          </p:val>
                                        </p:tav>
                                      </p:tavLst>
                                    </p:anim>
                                    <p:anim calcmode="lin" valueType="num">
                                      <p:cBhvr>
                                        <p:cTn id="150" dur="1000" fill="hold"/>
                                        <p:tgtEl>
                                          <p:spTgt spid="7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animEffect transition="in" filter="fade">
                                      <p:cBhvr>
                                        <p:cTn id="153" dur="1000"/>
                                        <p:tgtEl>
                                          <p:spTgt spid="77"/>
                                        </p:tgtEl>
                                      </p:cBhvr>
                                    </p:animEffect>
                                    <p:anim calcmode="lin" valueType="num">
                                      <p:cBhvr>
                                        <p:cTn id="154" dur="1000" fill="hold"/>
                                        <p:tgtEl>
                                          <p:spTgt spid="77"/>
                                        </p:tgtEl>
                                        <p:attrNameLst>
                                          <p:attrName>ppt_x</p:attrName>
                                        </p:attrNameLst>
                                      </p:cBhvr>
                                      <p:tavLst>
                                        <p:tav tm="0">
                                          <p:val>
                                            <p:strVal val="#ppt_x"/>
                                          </p:val>
                                        </p:tav>
                                        <p:tav tm="100000">
                                          <p:val>
                                            <p:strVal val="#ppt_x"/>
                                          </p:val>
                                        </p:tav>
                                      </p:tavLst>
                                    </p:anim>
                                    <p:anim calcmode="lin" valueType="num">
                                      <p:cBhvr>
                                        <p:cTn id="155" dur="1000" fill="hold"/>
                                        <p:tgtEl>
                                          <p:spTgt spid="77"/>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fade">
                                      <p:cBhvr>
                                        <p:cTn id="158" dur="1000"/>
                                        <p:tgtEl>
                                          <p:spTgt spid="78"/>
                                        </p:tgtEl>
                                      </p:cBhvr>
                                    </p:animEffect>
                                    <p:anim calcmode="lin" valueType="num">
                                      <p:cBhvr>
                                        <p:cTn id="159" dur="1000" fill="hold"/>
                                        <p:tgtEl>
                                          <p:spTgt spid="78"/>
                                        </p:tgtEl>
                                        <p:attrNameLst>
                                          <p:attrName>ppt_x</p:attrName>
                                        </p:attrNameLst>
                                      </p:cBhvr>
                                      <p:tavLst>
                                        <p:tav tm="0">
                                          <p:val>
                                            <p:strVal val="#ppt_x"/>
                                          </p:val>
                                        </p:tav>
                                        <p:tav tm="100000">
                                          <p:val>
                                            <p:strVal val="#ppt_x"/>
                                          </p:val>
                                        </p:tav>
                                      </p:tavLst>
                                    </p:anim>
                                    <p:anim calcmode="lin" valueType="num">
                                      <p:cBhvr>
                                        <p:cTn id="160"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46"/>
                                        </p:tgtEl>
                                        <p:attrNameLst>
                                          <p:attrName>style.visibility</p:attrName>
                                        </p:attrNameLst>
                                      </p:cBhvr>
                                      <p:to>
                                        <p:strVal val="visible"/>
                                      </p:to>
                                    </p:set>
                                    <p:animEffect transition="in" filter="fade">
                                      <p:cBhvr>
                                        <p:cTn id="165" dur="1000"/>
                                        <p:tgtEl>
                                          <p:spTgt spid="46"/>
                                        </p:tgtEl>
                                      </p:cBhvr>
                                    </p:animEffect>
                                    <p:anim calcmode="lin" valueType="num">
                                      <p:cBhvr>
                                        <p:cTn id="166" dur="1000" fill="hold"/>
                                        <p:tgtEl>
                                          <p:spTgt spid="46"/>
                                        </p:tgtEl>
                                        <p:attrNameLst>
                                          <p:attrName>ppt_x</p:attrName>
                                        </p:attrNameLst>
                                      </p:cBhvr>
                                      <p:tavLst>
                                        <p:tav tm="0">
                                          <p:val>
                                            <p:strVal val="#ppt_x"/>
                                          </p:val>
                                        </p:tav>
                                        <p:tav tm="100000">
                                          <p:val>
                                            <p:strVal val="#ppt_x"/>
                                          </p:val>
                                        </p:tav>
                                      </p:tavLst>
                                    </p:anim>
                                    <p:anim calcmode="lin" valueType="num">
                                      <p:cBhvr>
                                        <p:cTn id="167" dur="1000" fill="hold"/>
                                        <p:tgtEl>
                                          <p:spTgt spid="46"/>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1000" fill="hold"/>
                                        <p:tgtEl>
                                          <p:spTgt spid="47"/>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fade">
                                      <p:cBhvr>
                                        <p:cTn id="175" dur="1000"/>
                                        <p:tgtEl>
                                          <p:spTgt spid="48"/>
                                        </p:tgtEl>
                                      </p:cBhvr>
                                    </p:animEffect>
                                    <p:anim calcmode="lin" valueType="num">
                                      <p:cBhvr>
                                        <p:cTn id="176" dur="1000" fill="hold"/>
                                        <p:tgtEl>
                                          <p:spTgt spid="48"/>
                                        </p:tgtEl>
                                        <p:attrNameLst>
                                          <p:attrName>ppt_x</p:attrName>
                                        </p:attrNameLst>
                                      </p:cBhvr>
                                      <p:tavLst>
                                        <p:tav tm="0">
                                          <p:val>
                                            <p:strVal val="#ppt_x"/>
                                          </p:val>
                                        </p:tav>
                                        <p:tav tm="100000">
                                          <p:val>
                                            <p:strVal val="#ppt_x"/>
                                          </p:val>
                                        </p:tav>
                                      </p:tavLst>
                                    </p:anim>
                                    <p:anim calcmode="lin" valueType="num">
                                      <p:cBhvr>
                                        <p:cTn id="177" dur="1000" fill="hold"/>
                                        <p:tgtEl>
                                          <p:spTgt spid="48"/>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fade">
                                      <p:cBhvr>
                                        <p:cTn id="180" dur="1000"/>
                                        <p:tgtEl>
                                          <p:spTgt spid="49"/>
                                        </p:tgtEl>
                                      </p:cBhvr>
                                    </p:animEffect>
                                    <p:anim calcmode="lin" valueType="num">
                                      <p:cBhvr>
                                        <p:cTn id="181" dur="1000" fill="hold"/>
                                        <p:tgtEl>
                                          <p:spTgt spid="49"/>
                                        </p:tgtEl>
                                        <p:attrNameLst>
                                          <p:attrName>ppt_x</p:attrName>
                                        </p:attrNameLst>
                                      </p:cBhvr>
                                      <p:tavLst>
                                        <p:tav tm="0">
                                          <p:val>
                                            <p:strVal val="#ppt_x"/>
                                          </p:val>
                                        </p:tav>
                                        <p:tav tm="100000">
                                          <p:val>
                                            <p:strVal val="#ppt_x"/>
                                          </p:val>
                                        </p:tav>
                                      </p:tavLst>
                                    </p:anim>
                                    <p:anim calcmode="lin" valueType="num">
                                      <p:cBhvr>
                                        <p:cTn id="182" dur="1000" fill="hold"/>
                                        <p:tgtEl>
                                          <p:spTgt spid="49"/>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fade">
                                      <p:cBhvr>
                                        <p:cTn id="185" dur="1000"/>
                                        <p:tgtEl>
                                          <p:spTgt spid="50"/>
                                        </p:tgtEl>
                                      </p:cBhvr>
                                    </p:animEffect>
                                    <p:anim calcmode="lin" valueType="num">
                                      <p:cBhvr>
                                        <p:cTn id="186" dur="1000" fill="hold"/>
                                        <p:tgtEl>
                                          <p:spTgt spid="50"/>
                                        </p:tgtEl>
                                        <p:attrNameLst>
                                          <p:attrName>ppt_x</p:attrName>
                                        </p:attrNameLst>
                                      </p:cBhvr>
                                      <p:tavLst>
                                        <p:tav tm="0">
                                          <p:val>
                                            <p:strVal val="#ppt_x"/>
                                          </p:val>
                                        </p:tav>
                                        <p:tav tm="100000">
                                          <p:val>
                                            <p:strVal val="#ppt_x"/>
                                          </p:val>
                                        </p:tav>
                                      </p:tavLst>
                                    </p:anim>
                                    <p:anim calcmode="lin" valueType="num">
                                      <p:cBhvr>
                                        <p:cTn id="187" dur="1000" fill="hold"/>
                                        <p:tgtEl>
                                          <p:spTgt spid="50"/>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51"/>
                                        </p:tgtEl>
                                        <p:attrNameLst>
                                          <p:attrName>style.visibility</p:attrName>
                                        </p:attrNameLst>
                                      </p:cBhvr>
                                      <p:to>
                                        <p:strVal val="visible"/>
                                      </p:to>
                                    </p:set>
                                    <p:animEffect transition="in" filter="fade">
                                      <p:cBhvr>
                                        <p:cTn id="190" dur="1000"/>
                                        <p:tgtEl>
                                          <p:spTgt spid="51"/>
                                        </p:tgtEl>
                                      </p:cBhvr>
                                    </p:animEffect>
                                    <p:anim calcmode="lin" valueType="num">
                                      <p:cBhvr>
                                        <p:cTn id="191" dur="1000" fill="hold"/>
                                        <p:tgtEl>
                                          <p:spTgt spid="51"/>
                                        </p:tgtEl>
                                        <p:attrNameLst>
                                          <p:attrName>ppt_x</p:attrName>
                                        </p:attrNameLst>
                                      </p:cBhvr>
                                      <p:tavLst>
                                        <p:tav tm="0">
                                          <p:val>
                                            <p:strVal val="#ppt_x"/>
                                          </p:val>
                                        </p:tav>
                                        <p:tav tm="100000">
                                          <p:val>
                                            <p:strVal val="#ppt_x"/>
                                          </p:val>
                                        </p:tav>
                                      </p:tavLst>
                                    </p:anim>
                                    <p:anim calcmode="lin" valueType="num">
                                      <p:cBhvr>
                                        <p:cTn id="192" dur="1000" fill="hold"/>
                                        <p:tgtEl>
                                          <p:spTgt spid="51"/>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fade">
                                      <p:cBhvr>
                                        <p:cTn id="195" dur="1000"/>
                                        <p:tgtEl>
                                          <p:spTgt spid="54"/>
                                        </p:tgtEl>
                                      </p:cBhvr>
                                    </p:animEffect>
                                    <p:anim calcmode="lin" valueType="num">
                                      <p:cBhvr>
                                        <p:cTn id="196" dur="1000" fill="hold"/>
                                        <p:tgtEl>
                                          <p:spTgt spid="54"/>
                                        </p:tgtEl>
                                        <p:attrNameLst>
                                          <p:attrName>ppt_x</p:attrName>
                                        </p:attrNameLst>
                                      </p:cBhvr>
                                      <p:tavLst>
                                        <p:tav tm="0">
                                          <p:val>
                                            <p:strVal val="#ppt_x"/>
                                          </p:val>
                                        </p:tav>
                                        <p:tav tm="100000">
                                          <p:val>
                                            <p:strVal val="#ppt_x"/>
                                          </p:val>
                                        </p:tav>
                                      </p:tavLst>
                                    </p:anim>
                                    <p:anim calcmode="lin" valueType="num">
                                      <p:cBhvr>
                                        <p:cTn id="197" dur="1000" fill="hold"/>
                                        <p:tgtEl>
                                          <p:spTgt spid="54"/>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fade">
                                      <p:cBhvr>
                                        <p:cTn id="200" dur="1000"/>
                                        <p:tgtEl>
                                          <p:spTgt spid="55"/>
                                        </p:tgtEl>
                                      </p:cBhvr>
                                    </p:animEffect>
                                    <p:anim calcmode="lin" valueType="num">
                                      <p:cBhvr>
                                        <p:cTn id="201" dur="1000" fill="hold"/>
                                        <p:tgtEl>
                                          <p:spTgt spid="55"/>
                                        </p:tgtEl>
                                        <p:attrNameLst>
                                          <p:attrName>ppt_x</p:attrName>
                                        </p:attrNameLst>
                                      </p:cBhvr>
                                      <p:tavLst>
                                        <p:tav tm="0">
                                          <p:val>
                                            <p:strVal val="#ppt_x"/>
                                          </p:val>
                                        </p:tav>
                                        <p:tav tm="100000">
                                          <p:val>
                                            <p:strVal val="#ppt_x"/>
                                          </p:val>
                                        </p:tav>
                                      </p:tavLst>
                                    </p:anim>
                                    <p:anim calcmode="lin" valueType="num">
                                      <p:cBhvr>
                                        <p:cTn id="202" dur="1000" fill="hold"/>
                                        <p:tgtEl>
                                          <p:spTgt spid="55"/>
                                        </p:tgtEl>
                                        <p:attrNameLst>
                                          <p:attrName>ppt_y</p:attrName>
                                        </p:attrNameLst>
                                      </p:cBhvr>
                                      <p:tavLst>
                                        <p:tav tm="0">
                                          <p:val>
                                            <p:strVal val="#ppt_y+.1"/>
                                          </p:val>
                                        </p:tav>
                                        <p:tav tm="100000">
                                          <p:val>
                                            <p:strVal val="#ppt_y"/>
                                          </p:val>
                                        </p:tav>
                                      </p:tavLst>
                                    </p:anim>
                                  </p:childTnLst>
                                </p:cTn>
                              </p:par>
                              <p:par>
                                <p:cTn id="203" presetID="42" presetClass="entr" presetSubtype="0" fill="hold" nodeType="withEffect">
                                  <p:stCondLst>
                                    <p:cond delay="0"/>
                                  </p:stCondLst>
                                  <p:childTnLst>
                                    <p:set>
                                      <p:cBhvr>
                                        <p:cTn id="204" dur="1" fill="hold">
                                          <p:stCondLst>
                                            <p:cond delay="0"/>
                                          </p:stCondLst>
                                        </p:cTn>
                                        <p:tgtEl>
                                          <p:spTgt spid="57"/>
                                        </p:tgtEl>
                                        <p:attrNameLst>
                                          <p:attrName>style.visibility</p:attrName>
                                        </p:attrNameLst>
                                      </p:cBhvr>
                                      <p:to>
                                        <p:strVal val="visible"/>
                                      </p:to>
                                    </p:set>
                                    <p:animEffect transition="in" filter="fade">
                                      <p:cBhvr>
                                        <p:cTn id="205" dur="1000"/>
                                        <p:tgtEl>
                                          <p:spTgt spid="57"/>
                                        </p:tgtEl>
                                      </p:cBhvr>
                                    </p:animEffect>
                                    <p:anim calcmode="lin" valueType="num">
                                      <p:cBhvr>
                                        <p:cTn id="206" dur="1000" fill="hold"/>
                                        <p:tgtEl>
                                          <p:spTgt spid="57"/>
                                        </p:tgtEl>
                                        <p:attrNameLst>
                                          <p:attrName>ppt_x</p:attrName>
                                        </p:attrNameLst>
                                      </p:cBhvr>
                                      <p:tavLst>
                                        <p:tav tm="0">
                                          <p:val>
                                            <p:strVal val="#ppt_x"/>
                                          </p:val>
                                        </p:tav>
                                        <p:tav tm="100000">
                                          <p:val>
                                            <p:strVal val="#ppt_x"/>
                                          </p:val>
                                        </p:tav>
                                      </p:tavLst>
                                    </p:anim>
                                    <p:anim calcmode="lin" valueType="num">
                                      <p:cBhvr>
                                        <p:cTn id="207" dur="1000" fill="hold"/>
                                        <p:tgtEl>
                                          <p:spTgt spid="57"/>
                                        </p:tgtEl>
                                        <p:attrNameLst>
                                          <p:attrName>ppt_y</p:attrName>
                                        </p:attrNameLst>
                                      </p:cBhvr>
                                      <p:tavLst>
                                        <p:tav tm="0">
                                          <p:val>
                                            <p:strVal val="#ppt_y+.1"/>
                                          </p:val>
                                        </p:tav>
                                        <p:tav tm="100000">
                                          <p:val>
                                            <p:strVal val="#ppt_y"/>
                                          </p:val>
                                        </p:tav>
                                      </p:tavLst>
                                    </p:anim>
                                  </p:childTnLst>
                                </p:cTn>
                              </p:par>
                              <p:par>
                                <p:cTn id="208" presetID="42" presetClass="entr" presetSubtype="0" fill="hold" nodeType="withEffect">
                                  <p:stCondLst>
                                    <p:cond delay="0"/>
                                  </p:stCondLst>
                                  <p:childTnLst>
                                    <p:set>
                                      <p:cBhvr>
                                        <p:cTn id="209" dur="1" fill="hold">
                                          <p:stCondLst>
                                            <p:cond delay="0"/>
                                          </p:stCondLst>
                                        </p:cTn>
                                        <p:tgtEl>
                                          <p:spTgt spid="58"/>
                                        </p:tgtEl>
                                        <p:attrNameLst>
                                          <p:attrName>style.visibility</p:attrName>
                                        </p:attrNameLst>
                                      </p:cBhvr>
                                      <p:to>
                                        <p:strVal val="visible"/>
                                      </p:to>
                                    </p:set>
                                    <p:animEffect transition="in" filter="fade">
                                      <p:cBhvr>
                                        <p:cTn id="210" dur="1000"/>
                                        <p:tgtEl>
                                          <p:spTgt spid="58"/>
                                        </p:tgtEl>
                                      </p:cBhvr>
                                    </p:animEffect>
                                    <p:anim calcmode="lin" valueType="num">
                                      <p:cBhvr>
                                        <p:cTn id="211" dur="1000" fill="hold"/>
                                        <p:tgtEl>
                                          <p:spTgt spid="58"/>
                                        </p:tgtEl>
                                        <p:attrNameLst>
                                          <p:attrName>ppt_x</p:attrName>
                                        </p:attrNameLst>
                                      </p:cBhvr>
                                      <p:tavLst>
                                        <p:tav tm="0">
                                          <p:val>
                                            <p:strVal val="#ppt_x"/>
                                          </p:val>
                                        </p:tav>
                                        <p:tav tm="100000">
                                          <p:val>
                                            <p:strVal val="#ppt_x"/>
                                          </p:val>
                                        </p:tav>
                                      </p:tavLst>
                                    </p:anim>
                                    <p:anim calcmode="lin" valueType="num">
                                      <p:cBhvr>
                                        <p:cTn id="212" dur="1000" fill="hold"/>
                                        <p:tgtEl>
                                          <p:spTgt spid="58"/>
                                        </p:tgtEl>
                                        <p:attrNameLst>
                                          <p:attrName>ppt_y</p:attrName>
                                        </p:attrNameLst>
                                      </p:cBhvr>
                                      <p:tavLst>
                                        <p:tav tm="0">
                                          <p:val>
                                            <p:strVal val="#ppt_y+.1"/>
                                          </p:val>
                                        </p:tav>
                                        <p:tav tm="100000">
                                          <p:val>
                                            <p:strVal val="#ppt_y"/>
                                          </p:val>
                                        </p:tav>
                                      </p:tavLst>
                                    </p:anim>
                                  </p:childTnLst>
                                </p:cTn>
                              </p:par>
                              <p:par>
                                <p:cTn id="213" presetID="42" presetClass="entr" presetSubtype="0" fill="hold"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fade">
                                      <p:cBhvr>
                                        <p:cTn id="215" dur="1000"/>
                                        <p:tgtEl>
                                          <p:spTgt spid="59"/>
                                        </p:tgtEl>
                                      </p:cBhvr>
                                    </p:animEffect>
                                    <p:anim calcmode="lin" valueType="num">
                                      <p:cBhvr>
                                        <p:cTn id="216" dur="1000" fill="hold"/>
                                        <p:tgtEl>
                                          <p:spTgt spid="59"/>
                                        </p:tgtEl>
                                        <p:attrNameLst>
                                          <p:attrName>ppt_x</p:attrName>
                                        </p:attrNameLst>
                                      </p:cBhvr>
                                      <p:tavLst>
                                        <p:tav tm="0">
                                          <p:val>
                                            <p:strVal val="#ppt_x"/>
                                          </p:val>
                                        </p:tav>
                                        <p:tav tm="100000">
                                          <p:val>
                                            <p:strVal val="#ppt_x"/>
                                          </p:val>
                                        </p:tav>
                                      </p:tavLst>
                                    </p:anim>
                                    <p:anim calcmode="lin" valueType="num">
                                      <p:cBhvr>
                                        <p:cTn id="217" dur="1000" fill="hold"/>
                                        <p:tgtEl>
                                          <p:spTgt spid="59"/>
                                        </p:tgtEl>
                                        <p:attrNameLst>
                                          <p:attrName>ppt_y</p:attrName>
                                        </p:attrNameLst>
                                      </p:cBhvr>
                                      <p:tavLst>
                                        <p:tav tm="0">
                                          <p:val>
                                            <p:strVal val="#ppt_y+.1"/>
                                          </p:val>
                                        </p:tav>
                                        <p:tav tm="100000">
                                          <p:val>
                                            <p:strVal val="#ppt_y"/>
                                          </p:val>
                                        </p:tav>
                                      </p:tavLst>
                                    </p:anim>
                                  </p:childTnLst>
                                </p:cTn>
                              </p:par>
                              <p:par>
                                <p:cTn id="218" presetID="42" presetClass="entr" presetSubtype="0" fill="hold" nodeType="with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fade">
                                      <p:cBhvr>
                                        <p:cTn id="220" dur="1000"/>
                                        <p:tgtEl>
                                          <p:spTgt spid="63"/>
                                        </p:tgtEl>
                                      </p:cBhvr>
                                    </p:animEffect>
                                    <p:anim calcmode="lin" valueType="num">
                                      <p:cBhvr>
                                        <p:cTn id="221" dur="1000" fill="hold"/>
                                        <p:tgtEl>
                                          <p:spTgt spid="63"/>
                                        </p:tgtEl>
                                        <p:attrNameLst>
                                          <p:attrName>ppt_x</p:attrName>
                                        </p:attrNameLst>
                                      </p:cBhvr>
                                      <p:tavLst>
                                        <p:tav tm="0">
                                          <p:val>
                                            <p:strVal val="#ppt_x"/>
                                          </p:val>
                                        </p:tav>
                                        <p:tav tm="100000">
                                          <p:val>
                                            <p:strVal val="#ppt_x"/>
                                          </p:val>
                                        </p:tav>
                                      </p:tavLst>
                                    </p:anim>
                                    <p:anim calcmode="lin" valueType="num">
                                      <p:cBhvr>
                                        <p:cTn id="22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45" grpId="0"/>
      <p:bldP spid="46" grpId="0" animBg="1"/>
      <p:bldP spid="47" grpId="0" animBg="1"/>
      <p:bldP spid="48" grpId="0" animBg="1"/>
      <p:bldP spid="49" grpId="0" animBg="1"/>
      <p:bldP spid="50" grpId="0" animBg="1"/>
      <p:bldP spid="51" grpId="0"/>
      <p:bldP spid="52" grpId="0"/>
      <p:bldP spid="53" grpId="0"/>
      <p:bldP spid="54" grpId="0"/>
      <p:bldP spid="55" grpId="0"/>
      <p:bldP spid="74" grpId="0" animBg="1"/>
      <p:bldP spid="75" grpId="0" animBg="1"/>
      <p:bldP spid="76" grpId="0" animBg="1"/>
      <p:bldP spid="77" grpId="0" animBg="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5033977-263A-49B1-906C-F3B2D341F4E2}"/>
              </a:ext>
            </a:extLst>
          </p:cNvPr>
          <p:cNvSpPr>
            <a:spLocks noGrp="1"/>
          </p:cNvSpPr>
          <p:nvPr>
            <p:ph type="title"/>
          </p:nvPr>
        </p:nvSpPr>
        <p:spPr>
          <a:xfrm>
            <a:off x="0" y="0"/>
            <a:ext cx="12192000" cy="818147"/>
          </a:xfrm>
        </p:spPr>
        <p:txBody>
          <a:bodyPr>
            <a:normAutofit fontScale="90000"/>
          </a:bodyPr>
          <a:lstStyle/>
          <a:p>
            <a:pPr algn="ctr"/>
            <a:r>
              <a:rPr lang="en-IN" dirty="0"/>
              <a:t>SPAM HAM Detection 2 Levels Model approach 1</a:t>
            </a:r>
          </a:p>
        </p:txBody>
      </p:sp>
      <p:sp>
        <p:nvSpPr>
          <p:cNvPr id="9" name="Date Placeholder 8">
            <a:extLst>
              <a:ext uri="{FF2B5EF4-FFF2-40B4-BE49-F238E27FC236}">
                <a16:creationId xmlns:a16="http://schemas.microsoft.com/office/drawing/2014/main" id="{0AFDC3E8-5578-4D72-9986-FD5018E215EE}"/>
              </a:ext>
            </a:extLst>
          </p:cNvPr>
          <p:cNvSpPr>
            <a:spLocks noGrp="1"/>
          </p:cNvSpPr>
          <p:nvPr>
            <p:ph type="dt" sz="half" idx="10"/>
          </p:nvPr>
        </p:nvSpPr>
        <p:spPr>
          <a:xfrm>
            <a:off x="8037576" y="6455346"/>
            <a:ext cx="3273552" cy="365125"/>
          </a:xfrm>
        </p:spPr>
        <p:txBody>
          <a:bodyPr/>
          <a:lstStyle/>
          <a:p>
            <a:fld id="{2A7865D6-403F-4587-A302-C5EFF1295870}" type="datetime1">
              <a:rPr lang="en-US" smtClean="0"/>
              <a:t>5/13/2018</a:t>
            </a:fld>
            <a:endParaRPr lang="en-US" dirty="0"/>
          </a:p>
        </p:txBody>
      </p:sp>
      <p:sp>
        <p:nvSpPr>
          <p:cNvPr id="10" name="Footer Placeholder 9">
            <a:extLst>
              <a:ext uri="{FF2B5EF4-FFF2-40B4-BE49-F238E27FC236}">
                <a16:creationId xmlns:a16="http://schemas.microsoft.com/office/drawing/2014/main" id="{A0465B92-BE96-4DB6-A5EC-4462C880FA26}"/>
              </a:ext>
            </a:extLst>
          </p:cNvPr>
          <p:cNvSpPr>
            <a:spLocks noGrp="1"/>
          </p:cNvSpPr>
          <p:nvPr>
            <p:ph type="ftr" sz="quarter" idx="11"/>
          </p:nvPr>
        </p:nvSpPr>
        <p:spPr>
          <a:xfrm>
            <a:off x="0" y="6455346"/>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10C8EA0A-034C-4541-8E22-132EC23926B9}"/>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13" name="TextBox 12">
            <a:extLst>
              <a:ext uri="{FF2B5EF4-FFF2-40B4-BE49-F238E27FC236}">
                <a16:creationId xmlns:a16="http://schemas.microsoft.com/office/drawing/2014/main" id="{EDAA4B22-D531-42A8-8579-8D67B176EC24}"/>
              </a:ext>
            </a:extLst>
          </p:cNvPr>
          <p:cNvSpPr txBox="1"/>
          <p:nvPr/>
        </p:nvSpPr>
        <p:spPr>
          <a:xfrm>
            <a:off x="6609347" y="948690"/>
            <a:ext cx="5341862" cy="3693319"/>
          </a:xfrm>
          <a:prstGeom prst="rect">
            <a:avLst/>
          </a:prstGeom>
          <a:noFill/>
        </p:spPr>
        <p:txBody>
          <a:bodyPr wrap="square" rtlCol="0">
            <a:spAutoFit/>
          </a:bodyPr>
          <a:lstStyle/>
          <a:p>
            <a:pPr algn="just"/>
            <a:r>
              <a:rPr lang="en-IN" b="1" dirty="0"/>
              <a:t>Spam Ham Detection using:</a:t>
            </a:r>
          </a:p>
          <a:p>
            <a:pPr algn="just"/>
            <a:endParaRPr lang="en-IN" dirty="0"/>
          </a:p>
          <a:p>
            <a:pPr marL="285750" indent="-285750" algn="just">
              <a:buFont typeface="Arial" panose="020B0604020202020204" pitchFamily="34" charset="0"/>
              <a:buChar char="•"/>
            </a:pPr>
            <a:r>
              <a:rPr lang="en-IN" dirty="0"/>
              <a:t>Initially we can start of to work with the 2level model as model approach 1.</a:t>
            </a:r>
          </a:p>
          <a:p>
            <a:pPr marL="285750" indent="-285750" algn="just">
              <a:buFont typeface="Arial" panose="020B0604020202020204" pitchFamily="34" charset="0"/>
              <a:buChar char="•"/>
            </a:pPr>
            <a:r>
              <a:rPr lang="en-IN" dirty="0"/>
              <a:t>If the data is labelled spam in the place of three classes and constructive messages as ham we can use this model.</a:t>
            </a:r>
          </a:p>
          <a:p>
            <a:pPr marL="285750" indent="-285750" algn="just">
              <a:buFont typeface="Arial" panose="020B0604020202020204" pitchFamily="34" charset="0"/>
              <a:buChar char="•"/>
            </a:pPr>
            <a:r>
              <a:rPr lang="en-IN" dirty="0"/>
              <a:t>By this method we are able to get an accuracy of around .90 and even the recall is pretty nearly .89.</a:t>
            </a:r>
          </a:p>
          <a:p>
            <a:pPr marL="285750" indent="-285750" algn="just">
              <a:buFont typeface="Arial" panose="020B0604020202020204" pitchFamily="34" charset="0"/>
              <a:buChar char="•"/>
            </a:pPr>
            <a:r>
              <a:rPr lang="en-IN" dirty="0"/>
              <a:t>And even this doesn’t serves our model to split the ham further to generate a model to segregate the classes further.</a:t>
            </a:r>
          </a:p>
        </p:txBody>
      </p:sp>
      <p:graphicFrame>
        <p:nvGraphicFramePr>
          <p:cNvPr id="16" name="Chart 15">
            <a:extLst>
              <a:ext uri="{FF2B5EF4-FFF2-40B4-BE49-F238E27FC236}">
                <a16:creationId xmlns:a16="http://schemas.microsoft.com/office/drawing/2014/main" id="{5941426C-C4D2-4637-8542-AE4B52B065E8}"/>
              </a:ext>
            </a:extLst>
          </p:cNvPr>
          <p:cNvGraphicFramePr>
            <a:graphicFrameLocks/>
          </p:cNvGraphicFramePr>
          <p:nvPr>
            <p:extLst>
              <p:ext uri="{D42A27DB-BD31-4B8C-83A1-F6EECF244321}">
                <p14:modId xmlns:p14="http://schemas.microsoft.com/office/powerpoint/2010/main" val="2544214096"/>
              </p:ext>
            </p:extLst>
          </p:nvPr>
        </p:nvGraphicFramePr>
        <p:xfrm>
          <a:off x="-1" y="785811"/>
          <a:ext cx="609599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5D122869-90AC-4193-B998-D815AF298E2A}"/>
              </a:ext>
            </a:extLst>
          </p:cNvPr>
          <p:cNvGraphicFramePr>
            <a:graphicFrameLocks/>
          </p:cNvGraphicFramePr>
          <p:nvPr>
            <p:extLst>
              <p:ext uri="{D42A27DB-BD31-4B8C-83A1-F6EECF244321}">
                <p14:modId xmlns:p14="http://schemas.microsoft.com/office/powerpoint/2010/main" val="3115360793"/>
              </p:ext>
            </p:extLst>
          </p:nvPr>
        </p:nvGraphicFramePr>
        <p:xfrm>
          <a:off x="0" y="3529011"/>
          <a:ext cx="6096000" cy="29586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172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16" grpId="0">
        <p:bldAsOne/>
      </p:bldGraphic>
      <p:bldGraphic spid="1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noFill/>
              </a:rPr>
              <a:t>Slide 1</a:t>
            </a:r>
            <a:endParaRPr lang="en-US" dirty="0">
              <a:noFill/>
            </a:endParaRP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210266" y="-21764"/>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 and Business Overview</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157889" y="315948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5207231" y="2721436"/>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Insights</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7092427" y="298555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Model Building</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Metric Evaluation</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411104" y="3548196"/>
            <a:ext cx="1819086"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Future Works To be Done</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For INSOFE By Abhilash</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52EC1EC8-3ACF-439B-8DF7-2A0BC5C295F8}" type="datetime1">
              <a:rPr lang="en-US" smtClean="0"/>
              <a:t>5/13/2018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3">
                                            <p:txEl>
                                              <p:pRg st="0" end="0"/>
                                            </p:txEl>
                                          </p:spTgt>
                                        </p:tgtEl>
                                        <p:attrNameLst>
                                          <p:attrName>style.visibility</p:attrName>
                                        </p:attrNameLst>
                                      </p:cBhvr>
                                      <p:to>
                                        <p:strVal val="visible"/>
                                      </p:to>
                                    </p:set>
                                    <p:animEffect transition="in" filter="fade">
                                      <p:cBhvr>
                                        <p:cTn id="94" dur="1000"/>
                                        <p:tgtEl>
                                          <p:spTgt spid="3">
                                            <p:txEl>
                                              <p:pRg st="0" end="0"/>
                                            </p:txEl>
                                          </p:spTgt>
                                        </p:tgtEl>
                                      </p:cBhvr>
                                    </p:animEffect>
                                    <p:anim calcmode="lin" valueType="num">
                                      <p:cBhvr>
                                        <p:cTn id="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9F56096-41CD-4AE0-8CC4-5698C8995CF9}"/>
              </a:ext>
            </a:extLst>
          </p:cNvPr>
          <p:cNvSpPr>
            <a:spLocks noGrp="1"/>
          </p:cNvSpPr>
          <p:nvPr>
            <p:ph type="title"/>
          </p:nvPr>
        </p:nvSpPr>
        <p:spPr>
          <a:xfrm>
            <a:off x="0" y="352926"/>
            <a:ext cx="12192000" cy="753325"/>
          </a:xfrm>
        </p:spPr>
        <p:txBody>
          <a:bodyPr>
            <a:noAutofit/>
          </a:bodyPr>
          <a:lstStyle/>
          <a:p>
            <a:pPr algn="ctr"/>
            <a:r>
              <a:rPr lang="en-IN" dirty="0"/>
              <a:t>Label powerset 8 levels detection model approach 2</a:t>
            </a:r>
          </a:p>
        </p:txBody>
      </p:sp>
      <p:sp>
        <p:nvSpPr>
          <p:cNvPr id="9" name="Date Placeholder 8">
            <a:extLst>
              <a:ext uri="{FF2B5EF4-FFF2-40B4-BE49-F238E27FC236}">
                <a16:creationId xmlns:a16="http://schemas.microsoft.com/office/drawing/2014/main" id="{C374A067-3236-4D97-AE8E-EE2BD6621B3A}"/>
              </a:ext>
            </a:extLst>
          </p:cNvPr>
          <p:cNvSpPr>
            <a:spLocks noGrp="1"/>
          </p:cNvSpPr>
          <p:nvPr>
            <p:ph type="dt" sz="half" idx="10"/>
          </p:nvPr>
        </p:nvSpPr>
        <p:spPr/>
        <p:txBody>
          <a:bodyPr/>
          <a:lstStyle/>
          <a:p>
            <a:fld id="{2D73E3D2-2537-4EDA-AAE9-F99DFFE94E1E}" type="datetime1">
              <a:rPr lang="en-US" smtClean="0"/>
              <a:t>5/13/2018</a:t>
            </a:fld>
            <a:endParaRPr lang="en-US" dirty="0"/>
          </a:p>
        </p:txBody>
      </p:sp>
      <p:sp>
        <p:nvSpPr>
          <p:cNvPr id="10" name="Footer Placeholder 9">
            <a:extLst>
              <a:ext uri="{FF2B5EF4-FFF2-40B4-BE49-F238E27FC236}">
                <a16:creationId xmlns:a16="http://schemas.microsoft.com/office/drawing/2014/main" id="{1C161DFA-A3E6-43CF-8E5C-52D8DF9802D1}"/>
              </a:ext>
            </a:extLst>
          </p:cNvPr>
          <p:cNvSpPr>
            <a:spLocks noGrp="1"/>
          </p:cNvSpPr>
          <p:nvPr>
            <p:ph type="ftr" sz="quarter" idx="11"/>
          </p:nvPr>
        </p:nvSpPr>
        <p:spPr>
          <a:xfrm>
            <a:off x="0" y="6471709"/>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7BE76B41-DF7C-4088-BBC1-F986CE954D8A}"/>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12" name="Chart 11">
            <a:extLst>
              <a:ext uri="{FF2B5EF4-FFF2-40B4-BE49-F238E27FC236}">
                <a16:creationId xmlns:a16="http://schemas.microsoft.com/office/drawing/2014/main" id="{D81207CA-1158-4B27-8F6F-51654E6CE012}"/>
              </a:ext>
            </a:extLst>
          </p:cNvPr>
          <p:cNvGraphicFramePr>
            <a:graphicFrameLocks/>
          </p:cNvGraphicFramePr>
          <p:nvPr>
            <p:extLst>
              <p:ext uri="{D42A27DB-BD31-4B8C-83A1-F6EECF244321}">
                <p14:modId xmlns:p14="http://schemas.microsoft.com/office/powerpoint/2010/main" val="1934216901"/>
              </p:ext>
            </p:extLst>
          </p:nvPr>
        </p:nvGraphicFramePr>
        <p:xfrm>
          <a:off x="6327648" y="1415715"/>
          <a:ext cx="5720696" cy="28875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07E48EF-1CC7-47FB-A32C-3846467148F5}"/>
              </a:ext>
            </a:extLst>
          </p:cNvPr>
          <p:cNvGraphicFramePr>
            <a:graphicFrameLocks/>
          </p:cNvGraphicFramePr>
          <p:nvPr>
            <p:extLst>
              <p:ext uri="{D42A27DB-BD31-4B8C-83A1-F6EECF244321}">
                <p14:modId xmlns:p14="http://schemas.microsoft.com/office/powerpoint/2010/main" val="1238696648"/>
              </p:ext>
            </p:extLst>
          </p:nvPr>
        </p:nvGraphicFramePr>
        <p:xfrm>
          <a:off x="0" y="1415714"/>
          <a:ext cx="5325980" cy="288750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A5C493B-7E3D-4B72-A7DE-6F4BC37FBD75}"/>
              </a:ext>
            </a:extLst>
          </p:cNvPr>
          <p:cNvSpPr txBox="1"/>
          <p:nvPr/>
        </p:nvSpPr>
        <p:spPr>
          <a:xfrm>
            <a:off x="75173" y="4303224"/>
            <a:ext cx="12041654" cy="2031325"/>
          </a:xfrm>
          <a:prstGeom prst="rect">
            <a:avLst/>
          </a:prstGeom>
          <a:noFill/>
        </p:spPr>
        <p:txBody>
          <a:bodyPr wrap="square" rtlCol="0">
            <a:spAutoFit/>
          </a:bodyPr>
          <a:lstStyle/>
          <a:p>
            <a:pPr algn="just"/>
            <a:r>
              <a:rPr lang="en-IN" b="1" dirty="0"/>
              <a:t>Label Power set:</a:t>
            </a:r>
          </a:p>
          <a:p>
            <a:pPr marL="285750" indent="-285750" algn="just">
              <a:buFont typeface="Arial" panose="020B0604020202020204" pitchFamily="34" charset="0"/>
              <a:buChar char="•"/>
            </a:pPr>
            <a:r>
              <a:rPr lang="en-US" dirty="0"/>
              <a:t>This method transforms the problem into a multi-class problem where the multi-class labels are  essentially all the unique label combinations. In our case here, where there are three labels, Label Powerset would  in effect turn this into a 2^3 or 8-class problem. {Thanks Joshua for pointing out.}</a:t>
            </a:r>
          </a:p>
          <a:p>
            <a:pPr marL="285750" indent="-285750" algn="just">
              <a:buFont typeface="Arial" panose="020B0604020202020204" pitchFamily="34" charset="0"/>
              <a:buChar char="•"/>
            </a:pPr>
            <a:r>
              <a:rPr lang="en-US" dirty="0"/>
              <a:t>The major draw back is that it causing heavy class imbalance due to which the model is not able to learn the minority class values.</a:t>
            </a:r>
          </a:p>
          <a:p>
            <a:pPr marL="285750" indent="-285750" algn="just">
              <a:buFont typeface="Arial" panose="020B0604020202020204" pitchFamily="34" charset="0"/>
              <a:buChar char="•"/>
            </a:pPr>
            <a:r>
              <a:rPr lang="en-US" dirty="0"/>
              <a:t>Up sampling will also lead to problem of making up a fake comments which will be just a duplicate copy.</a:t>
            </a:r>
            <a:endParaRPr lang="en-IN" dirty="0"/>
          </a:p>
        </p:txBody>
      </p:sp>
    </p:spTree>
    <p:extLst>
      <p:ext uri="{BB962C8B-B14F-4D97-AF65-F5344CB8AC3E}">
        <p14:creationId xmlns:p14="http://schemas.microsoft.com/office/powerpoint/2010/main" val="1914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4" grpId="0">
        <p:bldAsOne/>
      </p:bldGraphic>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AD38-065B-4CC3-89F9-216877FB9107}"/>
              </a:ext>
            </a:extLst>
          </p:cNvPr>
          <p:cNvSpPr>
            <a:spLocks noGrp="1"/>
          </p:cNvSpPr>
          <p:nvPr>
            <p:ph type="title"/>
          </p:nvPr>
        </p:nvSpPr>
        <p:spPr>
          <a:xfrm>
            <a:off x="0" y="344097"/>
            <a:ext cx="12192000" cy="670400"/>
          </a:xfrm>
        </p:spPr>
        <p:txBody>
          <a:bodyPr>
            <a:normAutofit fontScale="90000"/>
          </a:bodyPr>
          <a:lstStyle/>
          <a:p>
            <a:pPr algn="ctr"/>
            <a:r>
              <a:rPr lang="en-IN" dirty="0"/>
              <a:t>Binary relevance Using the simple Logistic Regression Approach 3</a:t>
            </a:r>
          </a:p>
        </p:txBody>
      </p:sp>
      <p:sp>
        <p:nvSpPr>
          <p:cNvPr id="3" name="Date Placeholder 2">
            <a:extLst>
              <a:ext uri="{FF2B5EF4-FFF2-40B4-BE49-F238E27FC236}">
                <a16:creationId xmlns:a16="http://schemas.microsoft.com/office/drawing/2014/main" id="{AEB9A2EB-754B-4276-998B-0DD94492126A}"/>
              </a:ext>
            </a:extLst>
          </p:cNvPr>
          <p:cNvSpPr>
            <a:spLocks noGrp="1"/>
          </p:cNvSpPr>
          <p:nvPr>
            <p:ph type="dt" sz="half" idx="10"/>
          </p:nvPr>
        </p:nvSpPr>
        <p:spPr/>
        <p:txBody>
          <a:bodyPr/>
          <a:lstStyle/>
          <a:p>
            <a:fld id="{A6FDD55F-454A-4D51-82A4-FD190D271D87}" type="datetime1">
              <a:rPr lang="en-US" smtClean="0"/>
              <a:t>5/13/2018</a:t>
            </a:fld>
            <a:endParaRPr lang="en-US" dirty="0"/>
          </a:p>
        </p:txBody>
      </p:sp>
      <p:sp>
        <p:nvSpPr>
          <p:cNvPr id="4" name="Footer Placeholder 3">
            <a:extLst>
              <a:ext uri="{FF2B5EF4-FFF2-40B4-BE49-F238E27FC236}">
                <a16:creationId xmlns:a16="http://schemas.microsoft.com/office/drawing/2014/main" id="{24E236AF-CC2A-4143-9ACE-433E3F5E7D6D}"/>
              </a:ext>
            </a:extLst>
          </p:cNvPr>
          <p:cNvSpPr>
            <a:spLocks noGrp="1"/>
          </p:cNvSpPr>
          <p:nvPr>
            <p:ph type="ftr" sz="quarter" idx="11"/>
          </p:nvPr>
        </p:nvSpPr>
        <p:spPr>
          <a:xfrm>
            <a:off x="0" y="6482140"/>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069E3349-BAB1-4865-89FD-FED2101A594F}"/>
              </a:ext>
            </a:extLst>
          </p:cNvPr>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6" name="Chart 5">
            <a:extLst>
              <a:ext uri="{FF2B5EF4-FFF2-40B4-BE49-F238E27FC236}">
                <a16:creationId xmlns:a16="http://schemas.microsoft.com/office/drawing/2014/main" id="{3EB5E080-440C-4E91-BFEE-7641D17B68A2}"/>
              </a:ext>
            </a:extLst>
          </p:cNvPr>
          <p:cNvGraphicFramePr>
            <a:graphicFrameLocks/>
          </p:cNvGraphicFramePr>
          <p:nvPr>
            <p:extLst>
              <p:ext uri="{D42A27DB-BD31-4B8C-83A1-F6EECF244321}">
                <p14:modId xmlns:p14="http://schemas.microsoft.com/office/powerpoint/2010/main" val="4275312263"/>
              </p:ext>
            </p:extLst>
          </p:nvPr>
        </p:nvGraphicFramePr>
        <p:xfrm>
          <a:off x="834189" y="1251284"/>
          <a:ext cx="10403787" cy="386614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9849C4F-779E-401D-BA8D-EE8845EFE830}"/>
              </a:ext>
            </a:extLst>
          </p:cNvPr>
          <p:cNvSpPr txBox="1"/>
          <p:nvPr/>
        </p:nvSpPr>
        <p:spPr>
          <a:xfrm>
            <a:off x="0" y="5037220"/>
            <a:ext cx="12192000" cy="1477328"/>
          </a:xfrm>
          <a:prstGeom prst="rect">
            <a:avLst/>
          </a:prstGeom>
          <a:noFill/>
        </p:spPr>
        <p:txBody>
          <a:bodyPr wrap="square" rtlCol="0">
            <a:spAutoFit/>
          </a:bodyPr>
          <a:lstStyle/>
          <a:p>
            <a:pPr algn="just"/>
            <a:r>
              <a:rPr lang="en-US" b="1" dirty="0"/>
              <a:t>Binary Relevance:</a:t>
            </a:r>
          </a:p>
          <a:p>
            <a:pPr marL="285750" indent="-285750" algn="just">
              <a:buFont typeface="Arial" panose="020B0604020202020204" pitchFamily="34" charset="0"/>
              <a:buChar char="•"/>
            </a:pPr>
            <a:r>
              <a:rPr lang="en-US" dirty="0"/>
              <a:t>This is probably the simplest which treats each label as a separate single classification problems. The key assumption here though, is that there are no correlation among the various labels.</a:t>
            </a:r>
          </a:p>
          <a:p>
            <a:pPr marL="285750" indent="-285750" algn="just">
              <a:buFont typeface="Arial" panose="020B0604020202020204" pitchFamily="34" charset="0"/>
              <a:buChar char="•"/>
            </a:pPr>
            <a:r>
              <a:rPr lang="en-US" dirty="0"/>
              <a:t>The model performance is good and able to detect the relation between the comments and even the recall is around 0.8788</a:t>
            </a:r>
            <a:endParaRPr lang="en-IN" dirty="0"/>
          </a:p>
        </p:txBody>
      </p:sp>
    </p:spTree>
    <p:extLst>
      <p:ext uri="{BB962C8B-B14F-4D97-AF65-F5344CB8AC3E}">
        <p14:creationId xmlns:p14="http://schemas.microsoft.com/office/powerpoint/2010/main" val="220884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4664-2E97-4E53-892A-6A1C0D60EC77}"/>
              </a:ext>
            </a:extLst>
          </p:cNvPr>
          <p:cNvSpPr>
            <a:spLocks noGrp="1"/>
          </p:cNvSpPr>
          <p:nvPr>
            <p:ph type="title"/>
          </p:nvPr>
        </p:nvSpPr>
        <p:spPr>
          <a:xfrm>
            <a:off x="0" y="0"/>
            <a:ext cx="12192000" cy="1609344"/>
          </a:xfrm>
        </p:spPr>
        <p:txBody>
          <a:bodyPr/>
          <a:lstStyle/>
          <a:p>
            <a:pPr algn="ctr"/>
            <a:r>
              <a:rPr lang="en-IN" dirty="0"/>
              <a:t>Multiclass Multilabel Model building approach 4</a:t>
            </a:r>
          </a:p>
        </p:txBody>
      </p:sp>
      <p:sp>
        <p:nvSpPr>
          <p:cNvPr id="3" name="Date Placeholder 2">
            <a:extLst>
              <a:ext uri="{FF2B5EF4-FFF2-40B4-BE49-F238E27FC236}">
                <a16:creationId xmlns:a16="http://schemas.microsoft.com/office/drawing/2014/main" id="{68E4C5F1-32F1-4079-882D-F149778998D4}"/>
              </a:ext>
            </a:extLst>
          </p:cNvPr>
          <p:cNvSpPr>
            <a:spLocks noGrp="1"/>
          </p:cNvSpPr>
          <p:nvPr>
            <p:ph type="dt" sz="half" idx="10"/>
          </p:nvPr>
        </p:nvSpPr>
        <p:spPr>
          <a:xfrm>
            <a:off x="8037576" y="6455345"/>
            <a:ext cx="3273552" cy="365125"/>
          </a:xfrm>
        </p:spPr>
        <p:txBody>
          <a:bodyPr/>
          <a:lstStyle/>
          <a:p>
            <a:fld id="{22E4D5C3-1E92-4F78-A22B-A25F0F426FE9}" type="datetime1">
              <a:rPr lang="en-US" smtClean="0"/>
              <a:t>5/13/2018</a:t>
            </a:fld>
            <a:endParaRPr lang="en-US" dirty="0"/>
          </a:p>
        </p:txBody>
      </p:sp>
      <p:sp>
        <p:nvSpPr>
          <p:cNvPr id="4" name="Footer Placeholder 3">
            <a:extLst>
              <a:ext uri="{FF2B5EF4-FFF2-40B4-BE49-F238E27FC236}">
                <a16:creationId xmlns:a16="http://schemas.microsoft.com/office/drawing/2014/main" id="{52E61FEE-6411-4A50-B876-E62B8112B93F}"/>
              </a:ext>
            </a:extLst>
          </p:cNvPr>
          <p:cNvSpPr>
            <a:spLocks noGrp="1"/>
          </p:cNvSpPr>
          <p:nvPr>
            <p:ph type="ftr" sz="quarter" idx="11"/>
          </p:nvPr>
        </p:nvSpPr>
        <p:spPr>
          <a:xfrm>
            <a:off x="-3529" y="6455346"/>
            <a:ext cx="6327648" cy="365125"/>
          </a:xfrm>
        </p:spPr>
        <p:txBody>
          <a:bodyPr/>
          <a:lstStyle/>
          <a:p>
            <a:r>
              <a:rPr lang="en-US"/>
              <a:t>Made For INSOFE By Abhilash</a:t>
            </a:r>
            <a:endParaRPr lang="en-US" dirty="0"/>
          </a:p>
        </p:txBody>
      </p:sp>
      <p:sp>
        <p:nvSpPr>
          <p:cNvPr id="5" name="Slide Number Placeholder 4">
            <a:extLst>
              <a:ext uri="{FF2B5EF4-FFF2-40B4-BE49-F238E27FC236}">
                <a16:creationId xmlns:a16="http://schemas.microsoft.com/office/drawing/2014/main" id="{9B271ED6-1056-407A-8E66-D43C765260DB}"/>
              </a:ext>
            </a:extLst>
          </p:cNvPr>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6" name="Chart 5">
            <a:extLst>
              <a:ext uri="{FF2B5EF4-FFF2-40B4-BE49-F238E27FC236}">
                <a16:creationId xmlns:a16="http://schemas.microsoft.com/office/drawing/2014/main" id="{729FD32E-9777-46F2-AC31-9A97D86470A0}"/>
              </a:ext>
            </a:extLst>
          </p:cNvPr>
          <p:cNvGraphicFramePr>
            <a:graphicFrameLocks/>
          </p:cNvGraphicFramePr>
          <p:nvPr>
            <p:extLst>
              <p:ext uri="{D42A27DB-BD31-4B8C-83A1-F6EECF244321}">
                <p14:modId xmlns:p14="http://schemas.microsoft.com/office/powerpoint/2010/main" val="1168355057"/>
              </p:ext>
            </p:extLst>
          </p:nvPr>
        </p:nvGraphicFramePr>
        <p:xfrm>
          <a:off x="6096000" y="1618868"/>
          <a:ext cx="6096000" cy="39893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66E230C-B403-4014-92E8-6BC63BC0472F}"/>
              </a:ext>
            </a:extLst>
          </p:cNvPr>
          <p:cNvGraphicFramePr>
            <a:graphicFrameLocks/>
          </p:cNvGraphicFramePr>
          <p:nvPr>
            <p:extLst>
              <p:ext uri="{D42A27DB-BD31-4B8C-83A1-F6EECF244321}">
                <p14:modId xmlns:p14="http://schemas.microsoft.com/office/powerpoint/2010/main" val="2592266742"/>
              </p:ext>
            </p:extLst>
          </p:nvPr>
        </p:nvGraphicFramePr>
        <p:xfrm>
          <a:off x="224590" y="1609343"/>
          <a:ext cx="5871410" cy="398935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8F80FBE-EC85-4B55-BD24-5BDA11B690ED}"/>
              </a:ext>
            </a:extLst>
          </p:cNvPr>
          <p:cNvSpPr txBox="1"/>
          <p:nvPr/>
        </p:nvSpPr>
        <p:spPr>
          <a:xfrm>
            <a:off x="352926" y="5598694"/>
            <a:ext cx="11598282" cy="646331"/>
          </a:xfrm>
          <a:prstGeom prst="rect">
            <a:avLst/>
          </a:prstGeom>
          <a:noFill/>
        </p:spPr>
        <p:txBody>
          <a:bodyPr wrap="square" rtlCol="0">
            <a:spAutoFit/>
          </a:bodyPr>
          <a:lstStyle/>
          <a:p>
            <a:pPr marL="285750" indent="-285750">
              <a:buFont typeface="Arial" panose="020B0604020202020204" pitchFamily="34" charset="0"/>
              <a:buChar char="•"/>
            </a:pPr>
            <a:r>
              <a:rPr lang="en-IN" dirty="0"/>
              <a:t>Different models were tried and the recall for every model is been calculated and further been verified.</a:t>
            </a:r>
          </a:p>
          <a:p>
            <a:pPr marL="285750" indent="-285750">
              <a:buFont typeface="Arial" panose="020B0604020202020204" pitchFamily="34" charset="0"/>
              <a:buChar char="•"/>
            </a:pPr>
            <a:r>
              <a:rPr lang="en-IN" dirty="0"/>
              <a:t>LSTM model is giving highest accuracy and GRU is stable on accuracy.</a:t>
            </a:r>
          </a:p>
        </p:txBody>
      </p:sp>
    </p:spTree>
    <p:extLst>
      <p:ext uri="{BB962C8B-B14F-4D97-AF65-F5344CB8AC3E}">
        <p14:creationId xmlns:p14="http://schemas.microsoft.com/office/powerpoint/2010/main" val="39763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FD86827C-5142-41E4-96A2-A1F29E9F5BF7}" type="datetime1">
              <a:rPr lang="en-US" smtClean="0"/>
              <a:t>5/13/2018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215886"/>
            <a:ext cx="12192000" cy="923330"/>
          </a:xfrm>
          <a:prstGeom prst="rect">
            <a:avLst/>
          </a:prstGeom>
        </p:spPr>
        <p:txBody>
          <a:bodyPr wrap="square">
            <a:spAutoFit/>
          </a:bodyPr>
          <a:lstStyle/>
          <a:p>
            <a:pPr algn="ctr"/>
            <a:r>
              <a:rPr lang="en-IN" sz="5400" dirty="0">
                <a:latin typeface="+mj-lt"/>
              </a:rPr>
              <a:t>Weighted Recall Comparison on Various Models </a:t>
            </a:r>
          </a:p>
        </p:txBody>
      </p:sp>
      <p:sp>
        <p:nvSpPr>
          <p:cNvPr id="3" name="TextBox 2">
            <a:extLst>
              <a:ext uri="{FF2B5EF4-FFF2-40B4-BE49-F238E27FC236}">
                <a16:creationId xmlns:a16="http://schemas.microsoft.com/office/drawing/2014/main" id="{33A21AA3-C692-4EF6-9220-4D98E0CA5903}"/>
              </a:ext>
            </a:extLst>
          </p:cNvPr>
          <p:cNvSpPr txBox="1"/>
          <p:nvPr/>
        </p:nvSpPr>
        <p:spPr>
          <a:xfrm>
            <a:off x="3530875" y="6079229"/>
            <a:ext cx="6841823" cy="584775"/>
          </a:xfrm>
          <a:prstGeom prst="rect">
            <a:avLst/>
          </a:prstGeom>
          <a:noFill/>
        </p:spPr>
        <p:txBody>
          <a:bodyPr wrap="square" rtlCol="0">
            <a:spAutoFit/>
          </a:bodyPr>
          <a:lstStyle/>
          <a:p>
            <a:pPr algn="ctr"/>
            <a:r>
              <a:rPr lang="en-IN" sz="3200" b="1" dirty="0"/>
              <a:t>Final Model :GRU</a:t>
            </a:r>
          </a:p>
        </p:txBody>
      </p:sp>
      <p:graphicFrame>
        <p:nvGraphicFramePr>
          <p:cNvPr id="13" name="Chart 12">
            <a:extLst>
              <a:ext uri="{FF2B5EF4-FFF2-40B4-BE49-F238E27FC236}">
                <a16:creationId xmlns:a16="http://schemas.microsoft.com/office/drawing/2014/main" id="{90873E2C-4F31-4A2E-B49B-D61A4F3DCB3A}"/>
              </a:ext>
            </a:extLst>
          </p:cNvPr>
          <p:cNvGraphicFramePr>
            <a:graphicFrameLocks/>
          </p:cNvGraphicFramePr>
          <p:nvPr>
            <p:extLst>
              <p:ext uri="{D42A27DB-BD31-4B8C-83A1-F6EECF244321}">
                <p14:modId xmlns:p14="http://schemas.microsoft.com/office/powerpoint/2010/main" val="545251028"/>
              </p:ext>
            </p:extLst>
          </p:nvPr>
        </p:nvGraphicFramePr>
        <p:xfrm>
          <a:off x="1507958" y="1139216"/>
          <a:ext cx="9946105" cy="46840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3"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64860550-631F-4ECD-BFEF-B5BC9B053CB6}"/>
              </a:ext>
            </a:extLst>
          </p:cNvPr>
          <p:cNvCxnSpPr>
            <a:cxnSpLocks/>
          </p:cNvCxnSpPr>
          <p:nvPr/>
        </p:nvCxnSpPr>
        <p:spPr>
          <a:xfrm flipV="1">
            <a:off x="4572000" y="3282596"/>
            <a:ext cx="5245768" cy="182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E4E3B41-4353-4B11-AFDF-18CD74ADE419}"/>
              </a:ext>
            </a:extLst>
          </p:cNvPr>
          <p:cNvCxnSpPr/>
          <p:nvPr/>
        </p:nvCxnSpPr>
        <p:spPr>
          <a:xfrm flipH="1">
            <a:off x="5214486" y="1975800"/>
            <a:ext cx="4386714" cy="23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C62AA8B-FED8-4864-A81D-858091A63EB5}"/>
              </a:ext>
            </a:extLst>
          </p:cNvPr>
          <p:cNvSpPr>
            <a:spLocks noGrp="1"/>
          </p:cNvSpPr>
          <p:nvPr>
            <p:ph type="title"/>
          </p:nvPr>
        </p:nvSpPr>
        <p:spPr>
          <a:xfrm>
            <a:off x="0" y="0"/>
            <a:ext cx="12192000" cy="734568"/>
          </a:xfrm>
        </p:spPr>
        <p:txBody>
          <a:bodyPr>
            <a:normAutofit fontScale="90000"/>
          </a:bodyPr>
          <a:lstStyle/>
          <a:p>
            <a:pPr algn="ctr"/>
            <a:r>
              <a:rPr lang="en-IN" dirty="0"/>
              <a:t>Future works to be done</a:t>
            </a:r>
          </a:p>
        </p:txBody>
      </p:sp>
      <p:sp>
        <p:nvSpPr>
          <p:cNvPr id="9" name="Date Placeholder 8">
            <a:extLst>
              <a:ext uri="{FF2B5EF4-FFF2-40B4-BE49-F238E27FC236}">
                <a16:creationId xmlns:a16="http://schemas.microsoft.com/office/drawing/2014/main" id="{FF6AB2F0-4B4D-494D-AE8F-C96D864466AB}"/>
              </a:ext>
            </a:extLst>
          </p:cNvPr>
          <p:cNvSpPr>
            <a:spLocks noGrp="1"/>
          </p:cNvSpPr>
          <p:nvPr>
            <p:ph type="dt" sz="half" idx="10"/>
          </p:nvPr>
        </p:nvSpPr>
        <p:spPr/>
        <p:txBody>
          <a:bodyPr/>
          <a:lstStyle/>
          <a:p>
            <a:fld id="{78D08007-9760-4439-AE9B-C1CCC53207A8}" type="datetime1">
              <a:rPr lang="en-US" smtClean="0"/>
              <a:t>5/13/2018</a:t>
            </a:fld>
            <a:endParaRPr lang="en-US" dirty="0"/>
          </a:p>
        </p:txBody>
      </p:sp>
      <p:sp>
        <p:nvSpPr>
          <p:cNvPr id="10" name="Footer Placeholder 9">
            <a:extLst>
              <a:ext uri="{FF2B5EF4-FFF2-40B4-BE49-F238E27FC236}">
                <a16:creationId xmlns:a16="http://schemas.microsoft.com/office/drawing/2014/main" id="{B9296E35-DF62-4430-935B-FFEB892377E3}"/>
              </a:ext>
            </a:extLst>
          </p:cNvPr>
          <p:cNvSpPr>
            <a:spLocks noGrp="1"/>
          </p:cNvSpPr>
          <p:nvPr>
            <p:ph type="ftr" sz="quarter" idx="11"/>
          </p:nvPr>
        </p:nvSpPr>
        <p:spPr>
          <a:xfrm>
            <a:off x="-5385" y="6493196"/>
            <a:ext cx="6327648" cy="365125"/>
          </a:xfrm>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DE1920D2-A9E0-42E7-955B-925094E44F91}"/>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12" name="Flowchart: Magnetic Disk 11">
            <a:extLst>
              <a:ext uri="{FF2B5EF4-FFF2-40B4-BE49-F238E27FC236}">
                <a16:creationId xmlns:a16="http://schemas.microsoft.com/office/drawing/2014/main" id="{2B5AB4D0-A400-4D61-BBA7-78251DF1EE98}"/>
              </a:ext>
            </a:extLst>
          </p:cNvPr>
          <p:cNvSpPr/>
          <p:nvPr/>
        </p:nvSpPr>
        <p:spPr>
          <a:xfrm>
            <a:off x="1088136" y="1155031"/>
            <a:ext cx="1925053"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a:t>
            </a:r>
          </a:p>
        </p:txBody>
      </p:sp>
      <p:sp>
        <p:nvSpPr>
          <p:cNvPr id="13" name="Flowchart: Magnetic Disk 12">
            <a:extLst>
              <a:ext uri="{FF2B5EF4-FFF2-40B4-BE49-F238E27FC236}">
                <a16:creationId xmlns:a16="http://schemas.microsoft.com/office/drawing/2014/main" id="{4EE828E9-CC0B-4C98-BC2E-200CCBB1E133}"/>
              </a:ext>
            </a:extLst>
          </p:cNvPr>
          <p:cNvSpPr/>
          <p:nvPr/>
        </p:nvSpPr>
        <p:spPr>
          <a:xfrm>
            <a:off x="3289433" y="1155031"/>
            <a:ext cx="1925053"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COPY DATA</a:t>
            </a:r>
          </a:p>
        </p:txBody>
      </p:sp>
      <p:sp>
        <p:nvSpPr>
          <p:cNvPr id="14" name="Arrow: Down 13">
            <a:extLst>
              <a:ext uri="{FF2B5EF4-FFF2-40B4-BE49-F238E27FC236}">
                <a16:creationId xmlns:a16="http://schemas.microsoft.com/office/drawing/2014/main" id="{BF2757D2-D696-4CE5-A8DC-384166A9A53C}"/>
              </a:ext>
            </a:extLst>
          </p:cNvPr>
          <p:cNvSpPr/>
          <p:nvPr/>
        </p:nvSpPr>
        <p:spPr>
          <a:xfrm>
            <a:off x="1909011" y="2486526"/>
            <a:ext cx="288757" cy="59355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Flowchart: Magnetic Disk 14">
            <a:extLst>
              <a:ext uri="{FF2B5EF4-FFF2-40B4-BE49-F238E27FC236}">
                <a16:creationId xmlns:a16="http://schemas.microsoft.com/office/drawing/2014/main" id="{B146F05D-72F3-495F-9FF6-074B4B56D5DE}"/>
              </a:ext>
            </a:extLst>
          </p:cNvPr>
          <p:cNvSpPr/>
          <p:nvPr/>
        </p:nvSpPr>
        <p:spPr>
          <a:xfrm>
            <a:off x="1088135" y="3224464"/>
            <a:ext cx="1925053"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Spam Ham DATA</a:t>
            </a:r>
          </a:p>
        </p:txBody>
      </p:sp>
      <p:pic>
        <p:nvPicPr>
          <p:cNvPr id="16" name="Picture 15">
            <a:extLst>
              <a:ext uri="{FF2B5EF4-FFF2-40B4-BE49-F238E27FC236}">
                <a16:creationId xmlns:a16="http://schemas.microsoft.com/office/drawing/2014/main" id="{BF178578-B958-44D2-A9A5-316CA8941AFD}"/>
              </a:ext>
            </a:extLst>
          </p:cNvPr>
          <p:cNvPicPr>
            <a:picLocks noChangeAspect="1"/>
          </p:cNvPicPr>
          <p:nvPr/>
        </p:nvPicPr>
        <p:blipFill>
          <a:blip r:embed="rId2"/>
          <a:stretch>
            <a:fillRect/>
          </a:stretch>
        </p:blipFill>
        <p:spPr>
          <a:xfrm>
            <a:off x="3472178" y="4203351"/>
            <a:ext cx="1559561" cy="906222"/>
          </a:xfrm>
          <a:prstGeom prst="rect">
            <a:avLst/>
          </a:prstGeom>
        </p:spPr>
      </p:pic>
      <p:sp>
        <p:nvSpPr>
          <p:cNvPr id="17" name="Rectangle: Single Corner Rounded 16">
            <a:extLst>
              <a:ext uri="{FF2B5EF4-FFF2-40B4-BE49-F238E27FC236}">
                <a16:creationId xmlns:a16="http://schemas.microsoft.com/office/drawing/2014/main" id="{79809F9B-8911-41F3-BD6B-F4E32671B706}"/>
              </a:ext>
            </a:extLst>
          </p:cNvPr>
          <p:cNvSpPr/>
          <p:nvPr/>
        </p:nvSpPr>
        <p:spPr>
          <a:xfrm>
            <a:off x="1270880" y="5400014"/>
            <a:ext cx="1559561" cy="87277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Labels (Spam &amp; Ham)</a:t>
            </a:r>
          </a:p>
        </p:txBody>
      </p:sp>
      <p:sp>
        <p:nvSpPr>
          <p:cNvPr id="18" name="Arrow: Curved Down 17">
            <a:extLst>
              <a:ext uri="{FF2B5EF4-FFF2-40B4-BE49-F238E27FC236}">
                <a16:creationId xmlns:a16="http://schemas.microsoft.com/office/drawing/2014/main" id="{CB97F022-2F51-40F4-BF13-FF2848E404BD}"/>
              </a:ext>
            </a:extLst>
          </p:cNvPr>
          <p:cNvSpPr/>
          <p:nvPr/>
        </p:nvSpPr>
        <p:spPr>
          <a:xfrm rot="1915711">
            <a:off x="3179784" y="3605097"/>
            <a:ext cx="994610" cy="36512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19" name="Arrow: Curved Up 18">
            <a:extLst>
              <a:ext uri="{FF2B5EF4-FFF2-40B4-BE49-F238E27FC236}">
                <a16:creationId xmlns:a16="http://schemas.microsoft.com/office/drawing/2014/main" id="{9475D26D-9995-4A02-B1AB-0FCE73D0E222}"/>
              </a:ext>
            </a:extLst>
          </p:cNvPr>
          <p:cNvSpPr/>
          <p:nvPr/>
        </p:nvSpPr>
        <p:spPr>
          <a:xfrm rot="19419250">
            <a:off x="3034292" y="5650323"/>
            <a:ext cx="1037236" cy="30343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C05DEC75-9777-49F2-BE1B-6527D493D072}"/>
              </a:ext>
            </a:extLst>
          </p:cNvPr>
          <p:cNvSpPr txBox="1"/>
          <p:nvPr/>
        </p:nvSpPr>
        <p:spPr>
          <a:xfrm rot="20229065">
            <a:off x="2792074" y="4075831"/>
            <a:ext cx="2240624" cy="369332"/>
          </a:xfrm>
          <a:prstGeom prst="rect">
            <a:avLst/>
          </a:prstGeom>
          <a:noFill/>
        </p:spPr>
        <p:txBody>
          <a:bodyPr wrap="square" rtlCol="0">
            <a:spAutoFit/>
          </a:bodyPr>
          <a:lstStyle/>
          <a:p>
            <a:r>
              <a:rPr lang="en-IN" dirty="0"/>
              <a:t>Spam Ham Model 1</a:t>
            </a:r>
          </a:p>
        </p:txBody>
      </p:sp>
      <p:sp>
        <p:nvSpPr>
          <p:cNvPr id="21" name="Flowchart: Magnetic Disk 20">
            <a:extLst>
              <a:ext uri="{FF2B5EF4-FFF2-40B4-BE49-F238E27FC236}">
                <a16:creationId xmlns:a16="http://schemas.microsoft.com/office/drawing/2014/main" id="{AC3268F9-B0EA-4300-902F-B006EF33F201}"/>
              </a:ext>
            </a:extLst>
          </p:cNvPr>
          <p:cNvSpPr/>
          <p:nvPr/>
        </p:nvSpPr>
        <p:spPr>
          <a:xfrm>
            <a:off x="5411267" y="2414336"/>
            <a:ext cx="2384045" cy="13314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Spam DATA with different levels</a:t>
            </a:r>
          </a:p>
        </p:txBody>
      </p:sp>
      <p:sp>
        <p:nvSpPr>
          <p:cNvPr id="22" name="Arrow: Curved Up 21">
            <a:extLst>
              <a:ext uri="{FF2B5EF4-FFF2-40B4-BE49-F238E27FC236}">
                <a16:creationId xmlns:a16="http://schemas.microsoft.com/office/drawing/2014/main" id="{4313C3CA-E135-49C3-910A-7A07392777A0}"/>
              </a:ext>
            </a:extLst>
          </p:cNvPr>
          <p:cNvSpPr/>
          <p:nvPr/>
        </p:nvSpPr>
        <p:spPr>
          <a:xfrm rot="1414325">
            <a:off x="2666348" y="2756694"/>
            <a:ext cx="2570043" cy="60955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3" name="Arrow: Curved Down 22">
            <a:extLst>
              <a:ext uri="{FF2B5EF4-FFF2-40B4-BE49-F238E27FC236}">
                <a16:creationId xmlns:a16="http://schemas.microsoft.com/office/drawing/2014/main" id="{BCA0C551-AAB0-4DDB-AF35-6B4EA6F9E413}"/>
              </a:ext>
            </a:extLst>
          </p:cNvPr>
          <p:cNvSpPr/>
          <p:nvPr/>
        </p:nvSpPr>
        <p:spPr>
          <a:xfrm rot="1915711">
            <a:off x="5432579" y="1793238"/>
            <a:ext cx="994610" cy="36512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4" name="TextBox 23">
            <a:extLst>
              <a:ext uri="{FF2B5EF4-FFF2-40B4-BE49-F238E27FC236}">
                <a16:creationId xmlns:a16="http://schemas.microsoft.com/office/drawing/2014/main" id="{5F1A3E43-AE3B-44BA-8329-83BF138898EF}"/>
              </a:ext>
            </a:extLst>
          </p:cNvPr>
          <p:cNvSpPr txBox="1"/>
          <p:nvPr/>
        </p:nvSpPr>
        <p:spPr>
          <a:xfrm rot="19551558">
            <a:off x="3969912" y="2181361"/>
            <a:ext cx="2210870" cy="646331"/>
          </a:xfrm>
          <a:prstGeom prst="rect">
            <a:avLst/>
          </a:prstGeom>
          <a:noFill/>
        </p:spPr>
        <p:txBody>
          <a:bodyPr wrap="square" rtlCol="0">
            <a:spAutoFit/>
          </a:bodyPr>
          <a:lstStyle/>
          <a:p>
            <a:r>
              <a:rPr lang="en-IN" dirty="0"/>
              <a:t>Index Mapping to </a:t>
            </a:r>
          </a:p>
          <a:p>
            <a:r>
              <a:rPr lang="en-IN" dirty="0"/>
              <a:t>Extract Spam</a:t>
            </a:r>
          </a:p>
        </p:txBody>
      </p:sp>
      <p:sp>
        <p:nvSpPr>
          <p:cNvPr id="25" name="Rectangle: Single Corner Rounded 24">
            <a:extLst>
              <a:ext uri="{FF2B5EF4-FFF2-40B4-BE49-F238E27FC236}">
                <a16:creationId xmlns:a16="http://schemas.microsoft.com/office/drawing/2014/main" id="{0FBF7CE9-AC30-4359-811A-074F890304C6}"/>
              </a:ext>
            </a:extLst>
          </p:cNvPr>
          <p:cNvSpPr/>
          <p:nvPr/>
        </p:nvSpPr>
        <p:spPr>
          <a:xfrm>
            <a:off x="6071051" y="5663968"/>
            <a:ext cx="1559561" cy="87277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Labels (Spam &amp; Ham)</a:t>
            </a:r>
          </a:p>
        </p:txBody>
      </p:sp>
      <p:pic>
        <p:nvPicPr>
          <p:cNvPr id="26" name="Picture 25">
            <a:extLst>
              <a:ext uri="{FF2B5EF4-FFF2-40B4-BE49-F238E27FC236}">
                <a16:creationId xmlns:a16="http://schemas.microsoft.com/office/drawing/2014/main" id="{105E8596-57C1-4F5D-AA30-5E3E6EEFC051}"/>
              </a:ext>
            </a:extLst>
          </p:cNvPr>
          <p:cNvPicPr>
            <a:picLocks noChangeAspect="1"/>
          </p:cNvPicPr>
          <p:nvPr/>
        </p:nvPicPr>
        <p:blipFill>
          <a:blip r:embed="rId2"/>
          <a:stretch>
            <a:fillRect/>
          </a:stretch>
        </p:blipFill>
        <p:spPr>
          <a:xfrm>
            <a:off x="7964424" y="4198404"/>
            <a:ext cx="1559561" cy="906222"/>
          </a:xfrm>
          <a:prstGeom prst="rect">
            <a:avLst/>
          </a:prstGeom>
        </p:spPr>
      </p:pic>
      <p:sp>
        <p:nvSpPr>
          <p:cNvPr id="27" name="Arrow: Curved Down 26">
            <a:extLst>
              <a:ext uri="{FF2B5EF4-FFF2-40B4-BE49-F238E27FC236}">
                <a16:creationId xmlns:a16="http://schemas.microsoft.com/office/drawing/2014/main" id="{39F8B05B-9162-4999-8756-DCC1B6D0AB70}"/>
              </a:ext>
            </a:extLst>
          </p:cNvPr>
          <p:cNvSpPr/>
          <p:nvPr/>
        </p:nvSpPr>
        <p:spPr>
          <a:xfrm rot="1915711">
            <a:off x="7976843" y="3472738"/>
            <a:ext cx="994610" cy="36512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8" name="Arrow: Curved Up 27">
            <a:extLst>
              <a:ext uri="{FF2B5EF4-FFF2-40B4-BE49-F238E27FC236}">
                <a16:creationId xmlns:a16="http://schemas.microsoft.com/office/drawing/2014/main" id="{D82EFFB6-E018-4367-88C5-BCF3A0FEE041}"/>
              </a:ext>
            </a:extLst>
          </p:cNvPr>
          <p:cNvSpPr/>
          <p:nvPr/>
        </p:nvSpPr>
        <p:spPr>
          <a:xfrm rot="19419250">
            <a:off x="7717946" y="5519068"/>
            <a:ext cx="1037236" cy="30343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29" name="TextBox 28">
            <a:extLst>
              <a:ext uri="{FF2B5EF4-FFF2-40B4-BE49-F238E27FC236}">
                <a16:creationId xmlns:a16="http://schemas.microsoft.com/office/drawing/2014/main" id="{632B2FD3-766D-49DB-87C0-E9874EEA15E5}"/>
              </a:ext>
            </a:extLst>
          </p:cNvPr>
          <p:cNvSpPr txBox="1"/>
          <p:nvPr/>
        </p:nvSpPr>
        <p:spPr>
          <a:xfrm rot="20229065">
            <a:off x="7132032" y="4055139"/>
            <a:ext cx="2547196" cy="369332"/>
          </a:xfrm>
          <a:prstGeom prst="rect">
            <a:avLst/>
          </a:prstGeom>
          <a:noFill/>
        </p:spPr>
        <p:txBody>
          <a:bodyPr wrap="square" rtlCol="0">
            <a:spAutoFit/>
          </a:bodyPr>
          <a:lstStyle/>
          <a:p>
            <a:r>
              <a:rPr lang="en-IN" dirty="0"/>
              <a:t>Spam Levels Model 2</a:t>
            </a:r>
          </a:p>
        </p:txBody>
      </p:sp>
      <p:sp>
        <p:nvSpPr>
          <p:cNvPr id="30" name="Flowchart: Magnetic Disk 29">
            <a:extLst>
              <a:ext uri="{FF2B5EF4-FFF2-40B4-BE49-F238E27FC236}">
                <a16:creationId xmlns:a16="http://schemas.microsoft.com/office/drawing/2014/main" id="{EBA00E6D-A0F8-4884-BF9A-DB54093865DC}"/>
              </a:ext>
            </a:extLst>
          </p:cNvPr>
          <p:cNvSpPr/>
          <p:nvPr/>
        </p:nvSpPr>
        <p:spPr>
          <a:xfrm>
            <a:off x="9367306" y="868894"/>
            <a:ext cx="1943822" cy="110690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New Data labels to be predicted</a:t>
            </a:r>
          </a:p>
        </p:txBody>
      </p:sp>
      <p:sp>
        <p:nvSpPr>
          <p:cNvPr id="42" name="Rectangle: Single Corner Rounded 41">
            <a:extLst>
              <a:ext uri="{FF2B5EF4-FFF2-40B4-BE49-F238E27FC236}">
                <a16:creationId xmlns:a16="http://schemas.microsoft.com/office/drawing/2014/main" id="{2FC73DBD-8175-48C7-8811-80DF3112E004}"/>
              </a:ext>
            </a:extLst>
          </p:cNvPr>
          <p:cNvSpPr/>
          <p:nvPr/>
        </p:nvSpPr>
        <p:spPr>
          <a:xfrm>
            <a:off x="9989711" y="2707573"/>
            <a:ext cx="1961497" cy="87277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Extract Ham data and send to model2</a:t>
            </a:r>
          </a:p>
        </p:txBody>
      </p:sp>
      <p:cxnSp>
        <p:nvCxnSpPr>
          <p:cNvPr id="43" name="Straight Arrow Connector 42">
            <a:extLst>
              <a:ext uri="{FF2B5EF4-FFF2-40B4-BE49-F238E27FC236}">
                <a16:creationId xmlns:a16="http://schemas.microsoft.com/office/drawing/2014/main" id="{FF64E85B-39EA-4487-B974-4588E8193D69}"/>
              </a:ext>
            </a:extLst>
          </p:cNvPr>
          <p:cNvCxnSpPr>
            <a:cxnSpLocks/>
          </p:cNvCxnSpPr>
          <p:nvPr/>
        </p:nvCxnSpPr>
        <p:spPr>
          <a:xfrm flipH="1">
            <a:off x="9679416" y="3745831"/>
            <a:ext cx="750572" cy="762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Arrow: Down 47">
            <a:extLst>
              <a:ext uri="{FF2B5EF4-FFF2-40B4-BE49-F238E27FC236}">
                <a16:creationId xmlns:a16="http://schemas.microsoft.com/office/drawing/2014/main" id="{9F650847-10C5-4C15-AFD2-6629B06401D7}"/>
              </a:ext>
            </a:extLst>
          </p:cNvPr>
          <p:cNvSpPr/>
          <p:nvPr/>
        </p:nvSpPr>
        <p:spPr>
          <a:xfrm rot="18184159">
            <a:off x="9566559" y="4572456"/>
            <a:ext cx="463584" cy="16637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9" name="Rectangle: Single Corner Rounded 48">
            <a:extLst>
              <a:ext uri="{FF2B5EF4-FFF2-40B4-BE49-F238E27FC236}">
                <a16:creationId xmlns:a16="http://schemas.microsoft.com/office/drawing/2014/main" id="{8A940225-27FB-4865-BCFA-E58F3F57CDCF}"/>
              </a:ext>
            </a:extLst>
          </p:cNvPr>
          <p:cNvSpPr/>
          <p:nvPr/>
        </p:nvSpPr>
        <p:spPr>
          <a:xfrm>
            <a:off x="10103407" y="5981397"/>
            <a:ext cx="1961497" cy="87277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Save the Predictions of model 1 and 2</a:t>
            </a:r>
          </a:p>
        </p:txBody>
      </p:sp>
    </p:spTree>
    <p:extLst>
      <p:ext uri="{BB962C8B-B14F-4D97-AF65-F5344CB8AC3E}">
        <p14:creationId xmlns:p14="http://schemas.microsoft.com/office/powerpoint/2010/main" val="34378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1000"/>
                                        <p:tgtEl>
                                          <p:spTgt spid="21"/>
                                        </p:tgtEl>
                                      </p:cBhvr>
                                    </p:animEffect>
                                    <p:anim calcmode="lin" valueType="num">
                                      <p:cBhvr>
                                        <p:cTn id="75" dur="1000" fill="hold"/>
                                        <p:tgtEl>
                                          <p:spTgt spid="21"/>
                                        </p:tgtEl>
                                        <p:attrNameLst>
                                          <p:attrName>ppt_x</p:attrName>
                                        </p:attrNameLst>
                                      </p:cBhvr>
                                      <p:tavLst>
                                        <p:tav tm="0">
                                          <p:val>
                                            <p:strVal val="#ppt_x"/>
                                          </p:val>
                                        </p:tav>
                                        <p:tav tm="100000">
                                          <p:val>
                                            <p:strVal val="#ppt_x"/>
                                          </p:val>
                                        </p:tav>
                                      </p:tavLst>
                                    </p:anim>
                                    <p:anim calcmode="lin" valueType="num">
                                      <p:cBhvr>
                                        <p:cTn id="7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1000"/>
                                        <p:tgtEl>
                                          <p:spTgt spid="24"/>
                                        </p:tgtEl>
                                      </p:cBhvr>
                                    </p:animEffect>
                                    <p:anim calcmode="lin" valueType="num">
                                      <p:cBhvr>
                                        <p:cTn id="82" dur="1000" fill="hold"/>
                                        <p:tgtEl>
                                          <p:spTgt spid="24"/>
                                        </p:tgtEl>
                                        <p:attrNameLst>
                                          <p:attrName>ppt_x</p:attrName>
                                        </p:attrNameLst>
                                      </p:cBhvr>
                                      <p:tavLst>
                                        <p:tav tm="0">
                                          <p:val>
                                            <p:strVal val="#ppt_x"/>
                                          </p:val>
                                        </p:tav>
                                        <p:tav tm="100000">
                                          <p:val>
                                            <p:strVal val="#ppt_x"/>
                                          </p:val>
                                        </p:tav>
                                      </p:tavLst>
                                    </p:anim>
                                    <p:anim calcmode="lin" valueType="num">
                                      <p:cBhvr>
                                        <p:cTn id="8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1000"/>
                                        <p:tgtEl>
                                          <p:spTgt spid="28"/>
                                        </p:tgtEl>
                                      </p:cBhvr>
                                    </p:animEffect>
                                    <p:anim calcmode="lin" valueType="num">
                                      <p:cBhvr>
                                        <p:cTn id="96" dur="1000" fill="hold"/>
                                        <p:tgtEl>
                                          <p:spTgt spid="28"/>
                                        </p:tgtEl>
                                        <p:attrNameLst>
                                          <p:attrName>ppt_x</p:attrName>
                                        </p:attrNameLst>
                                      </p:cBhvr>
                                      <p:tavLst>
                                        <p:tav tm="0">
                                          <p:val>
                                            <p:strVal val="#ppt_x"/>
                                          </p:val>
                                        </p:tav>
                                        <p:tav tm="100000">
                                          <p:val>
                                            <p:strVal val="#ppt_x"/>
                                          </p:val>
                                        </p:tav>
                                      </p:tavLst>
                                    </p:anim>
                                    <p:anim calcmode="lin" valueType="num">
                                      <p:cBhvr>
                                        <p:cTn id="97" dur="1000" fill="hold"/>
                                        <p:tgtEl>
                                          <p:spTgt spid="2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000"/>
                                        <p:tgtEl>
                                          <p:spTgt spid="26"/>
                                        </p:tgtEl>
                                      </p:cBhvr>
                                    </p:animEffect>
                                    <p:anim calcmode="lin" valueType="num">
                                      <p:cBhvr>
                                        <p:cTn id="101" dur="1000" fill="hold"/>
                                        <p:tgtEl>
                                          <p:spTgt spid="26"/>
                                        </p:tgtEl>
                                        <p:attrNameLst>
                                          <p:attrName>ppt_x</p:attrName>
                                        </p:attrNameLst>
                                      </p:cBhvr>
                                      <p:tavLst>
                                        <p:tav tm="0">
                                          <p:val>
                                            <p:strVal val="#ppt_x"/>
                                          </p:val>
                                        </p:tav>
                                        <p:tav tm="100000">
                                          <p:val>
                                            <p:strVal val="#ppt_x"/>
                                          </p:val>
                                        </p:tav>
                                      </p:tavLst>
                                    </p:anim>
                                    <p:anim calcmode="lin" valueType="num">
                                      <p:cBhvr>
                                        <p:cTn id="102" dur="1000" fill="hold"/>
                                        <p:tgtEl>
                                          <p:spTgt spid="2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1000"/>
                                        <p:tgtEl>
                                          <p:spTgt spid="27"/>
                                        </p:tgtEl>
                                      </p:cBhvr>
                                    </p:animEffect>
                                    <p:anim calcmode="lin" valueType="num">
                                      <p:cBhvr>
                                        <p:cTn id="106" dur="1000" fill="hold"/>
                                        <p:tgtEl>
                                          <p:spTgt spid="27"/>
                                        </p:tgtEl>
                                        <p:attrNameLst>
                                          <p:attrName>ppt_x</p:attrName>
                                        </p:attrNameLst>
                                      </p:cBhvr>
                                      <p:tavLst>
                                        <p:tav tm="0">
                                          <p:val>
                                            <p:strVal val="#ppt_x"/>
                                          </p:val>
                                        </p:tav>
                                        <p:tav tm="100000">
                                          <p:val>
                                            <p:strVal val="#ppt_x"/>
                                          </p:val>
                                        </p:tav>
                                      </p:tavLst>
                                    </p:anim>
                                    <p:anim calcmode="lin" valueType="num">
                                      <p:cBhvr>
                                        <p:cTn id="10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1000"/>
                                        <p:tgtEl>
                                          <p:spTgt spid="29"/>
                                        </p:tgtEl>
                                      </p:cBhvr>
                                    </p:animEffect>
                                    <p:anim calcmode="lin" valueType="num">
                                      <p:cBhvr>
                                        <p:cTn id="113" dur="1000" fill="hold"/>
                                        <p:tgtEl>
                                          <p:spTgt spid="29"/>
                                        </p:tgtEl>
                                        <p:attrNameLst>
                                          <p:attrName>ppt_x</p:attrName>
                                        </p:attrNameLst>
                                      </p:cBhvr>
                                      <p:tavLst>
                                        <p:tav tm="0">
                                          <p:val>
                                            <p:strVal val="#ppt_x"/>
                                          </p:val>
                                        </p:tav>
                                        <p:tav tm="100000">
                                          <p:val>
                                            <p:strVal val="#ppt_x"/>
                                          </p:val>
                                        </p:tav>
                                      </p:tavLst>
                                    </p:anim>
                                    <p:anim calcmode="lin" valueType="num">
                                      <p:cBhvr>
                                        <p:cTn id="1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1000"/>
                                        <p:tgtEl>
                                          <p:spTgt spid="30"/>
                                        </p:tgtEl>
                                      </p:cBhvr>
                                    </p:animEffect>
                                    <p:anim calcmode="lin" valueType="num">
                                      <p:cBhvr>
                                        <p:cTn id="120" dur="1000" fill="hold"/>
                                        <p:tgtEl>
                                          <p:spTgt spid="30"/>
                                        </p:tgtEl>
                                        <p:attrNameLst>
                                          <p:attrName>ppt_x</p:attrName>
                                        </p:attrNameLst>
                                      </p:cBhvr>
                                      <p:tavLst>
                                        <p:tav tm="0">
                                          <p:val>
                                            <p:strVal val="#ppt_x"/>
                                          </p:val>
                                        </p:tav>
                                        <p:tav tm="100000">
                                          <p:val>
                                            <p:strVal val="#ppt_x"/>
                                          </p:val>
                                        </p:tav>
                                      </p:tavLst>
                                    </p:anim>
                                    <p:anim calcmode="lin" valueType="num">
                                      <p:cBhvr>
                                        <p:cTn id="12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wipe(down)">
                                      <p:cBhvr>
                                        <p:cTn id="126" dur="500"/>
                                        <p:tgtEl>
                                          <p:spTgt spid="39"/>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barn(inVertical)">
                                      <p:cBhvr>
                                        <p:cTn id="131" dur="500"/>
                                        <p:tgtEl>
                                          <p:spTgt spid="4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1000"/>
                                        <p:tgtEl>
                                          <p:spTgt spid="42"/>
                                        </p:tgtEl>
                                      </p:cBhvr>
                                    </p:animEffect>
                                    <p:anim calcmode="lin" valueType="num">
                                      <p:cBhvr>
                                        <p:cTn id="137" dur="1000" fill="hold"/>
                                        <p:tgtEl>
                                          <p:spTgt spid="42"/>
                                        </p:tgtEl>
                                        <p:attrNameLst>
                                          <p:attrName>ppt_x</p:attrName>
                                        </p:attrNameLst>
                                      </p:cBhvr>
                                      <p:tavLst>
                                        <p:tav tm="0">
                                          <p:val>
                                            <p:strVal val="#ppt_x"/>
                                          </p:val>
                                        </p:tav>
                                        <p:tav tm="100000">
                                          <p:val>
                                            <p:strVal val="#ppt_x"/>
                                          </p:val>
                                        </p:tav>
                                      </p:tavLst>
                                    </p:anim>
                                    <p:anim calcmode="lin" valueType="num">
                                      <p:cBhvr>
                                        <p:cTn id="13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barn(inVertical)">
                                      <p:cBhvr>
                                        <p:cTn id="143" dur="500"/>
                                        <p:tgtEl>
                                          <p:spTgt spid="43"/>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1000"/>
                                        <p:tgtEl>
                                          <p:spTgt spid="48"/>
                                        </p:tgtEl>
                                      </p:cBhvr>
                                    </p:animEffect>
                                    <p:anim calcmode="lin" valueType="num">
                                      <p:cBhvr>
                                        <p:cTn id="149" dur="1000" fill="hold"/>
                                        <p:tgtEl>
                                          <p:spTgt spid="48"/>
                                        </p:tgtEl>
                                        <p:attrNameLst>
                                          <p:attrName>ppt_x</p:attrName>
                                        </p:attrNameLst>
                                      </p:cBhvr>
                                      <p:tavLst>
                                        <p:tav tm="0">
                                          <p:val>
                                            <p:strVal val="#ppt_x"/>
                                          </p:val>
                                        </p:tav>
                                        <p:tav tm="100000">
                                          <p:val>
                                            <p:strVal val="#ppt_x"/>
                                          </p:val>
                                        </p:tav>
                                      </p:tavLst>
                                    </p:anim>
                                    <p:anim calcmode="lin" valueType="num">
                                      <p:cBhvr>
                                        <p:cTn id="15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fade">
                                      <p:cBhvr>
                                        <p:cTn id="155" dur="1000"/>
                                        <p:tgtEl>
                                          <p:spTgt spid="49"/>
                                        </p:tgtEl>
                                      </p:cBhvr>
                                    </p:animEffect>
                                    <p:anim calcmode="lin" valueType="num">
                                      <p:cBhvr>
                                        <p:cTn id="156" dur="1000" fill="hold"/>
                                        <p:tgtEl>
                                          <p:spTgt spid="49"/>
                                        </p:tgtEl>
                                        <p:attrNameLst>
                                          <p:attrName>ppt_x</p:attrName>
                                        </p:attrNameLst>
                                      </p:cBhvr>
                                      <p:tavLst>
                                        <p:tav tm="0">
                                          <p:val>
                                            <p:strVal val="#ppt_x"/>
                                          </p:val>
                                        </p:tav>
                                        <p:tav tm="100000">
                                          <p:val>
                                            <p:strVal val="#ppt_x"/>
                                          </p:val>
                                        </p:tav>
                                      </p:tavLst>
                                    </p:anim>
                                    <p:anim calcmode="lin" valueType="num">
                                      <p:cBhvr>
                                        <p:cTn id="15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p:bldP spid="21" grpId="0" animBg="1"/>
      <p:bldP spid="22" grpId="0" animBg="1"/>
      <p:bldP spid="23" grpId="0" animBg="1"/>
      <p:bldP spid="24" grpId="0"/>
      <p:bldP spid="25" grpId="0" animBg="1"/>
      <p:bldP spid="27" grpId="0" animBg="1"/>
      <p:bldP spid="28" grpId="0" animBg="1"/>
      <p:bldP spid="29" grpId="0"/>
      <p:bldP spid="30" grpId="0" animBg="1"/>
      <p:bldP spid="42" grpId="0" animBg="1"/>
      <p:bldP spid="48" grpId="0" animBg="1"/>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630911"/>
            <a:ext cx="10364451" cy="1596177"/>
          </a:xfrm>
        </p:spPr>
        <p:txBody>
          <a:bodyPr>
            <a:normAutofit fontScale="90000"/>
          </a:bodyPr>
          <a:lstStyle/>
          <a:p>
            <a:r>
              <a:rPr lang="en-US" sz="6000" dirty="0"/>
              <a:t>Q&amp;A</a:t>
            </a:r>
            <a:br>
              <a:rPr lang="en-US" sz="6000" dirty="0"/>
            </a:br>
            <a:endParaRPr lang="en-US" sz="6000" dirty="0"/>
          </a:p>
        </p:txBody>
      </p:sp>
      <p:sp>
        <p:nvSpPr>
          <p:cNvPr id="3" name="Footer Placeholder 2">
            <a:extLst>
              <a:ext uri="{FF2B5EF4-FFF2-40B4-BE49-F238E27FC236}">
                <a16:creationId xmlns:a16="http://schemas.microsoft.com/office/drawing/2014/main" id="{58C5D5BA-B82E-41ED-A834-9D721167F2D8}"/>
              </a:ext>
            </a:extLst>
          </p:cNvPr>
          <p:cNvSpPr>
            <a:spLocks noGrp="1"/>
          </p:cNvSpPr>
          <p:nvPr>
            <p:ph type="ftr" sz="quarter" idx="11"/>
          </p:nvPr>
        </p:nvSpPr>
        <p:spPr/>
        <p:txBody>
          <a:bodyPr/>
          <a:lstStyle/>
          <a:p>
            <a:r>
              <a:rPr lang="en-US"/>
              <a:t>Made For INSOFE By Abhilash</a:t>
            </a:r>
            <a:endParaRPr lang="en-US" dirty="0"/>
          </a:p>
        </p:txBody>
      </p:sp>
      <p:sp>
        <p:nvSpPr>
          <p:cNvPr id="4" name="Date Placeholder 3">
            <a:extLst>
              <a:ext uri="{FF2B5EF4-FFF2-40B4-BE49-F238E27FC236}">
                <a16:creationId xmlns:a16="http://schemas.microsoft.com/office/drawing/2014/main" id="{F7CAC5A4-D111-449F-8DCD-78CDAA5BF795}"/>
              </a:ext>
            </a:extLst>
          </p:cNvPr>
          <p:cNvSpPr>
            <a:spLocks noGrp="1"/>
          </p:cNvSpPr>
          <p:nvPr>
            <p:ph type="dt" sz="half" idx="10"/>
          </p:nvPr>
        </p:nvSpPr>
        <p:spPr/>
        <p:txBody>
          <a:bodyPr/>
          <a:lstStyle/>
          <a:p>
            <a:fld id="{54A31D41-8CA6-4AA6-A586-4106E65A4611}" type="datetime1">
              <a:rPr lang="en-US" smtClean="0"/>
              <a:t>5/13/2018</a:t>
            </a:fld>
            <a:endParaRPr lang="en-US" dirty="0"/>
          </a:p>
        </p:txBody>
      </p:sp>
      <p:sp>
        <p:nvSpPr>
          <p:cNvPr id="5" name="Slide Number Placeholder 4">
            <a:extLst>
              <a:ext uri="{FF2B5EF4-FFF2-40B4-BE49-F238E27FC236}">
                <a16:creationId xmlns:a16="http://schemas.microsoft.com/office/drawing/2014/main" id="{49F7B0AE-2C56-4842-81A4-65F84B824A38}"/>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76421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For INSOFE By Abhilash</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9BD476A2-219D-40DA-9637-0D81879FD7F8}" type="datetime1">
              <a:rPr lang="en-US" smtClean="0"/>
              <a:t>5/13/2018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290551991"/>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6" y="1865144"/>
            <a:ext cx="11017495" cy="646331"/>
          </a:xfrm>
          <a:prstGeom prst="rect">
            <a:avLst/>
          </a:prstGeom>
          <a:noFill/>
        </p:spPr>
        <p:txBody>
          <a:bodyPr wrap="square" rtlCol="0">
            <a:spAutoFit/>
          </a:bodyPr>
          <a:lstStyle/>
          <a:p>
            <a:r>
              <a:rPr lang="en-US" dirty="0"/>
              <a:t>We are expected to create an analytical and modelling framework to predict the class of each text coming in based on the quantitative and qualitative features.</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have a humongous amount of data which is flowing from various sources and they need to segregate the data into different class so that legit and no legit comments are separated.</a:t>
            </a:r>
          </a:p>
          <a:p>
            <a:pPr marL="285750" indent="-285750" algn="just">
              <a:buFont typeface="Arial" panose="020B0604020202020204" pitchFamily="34" charset="0"/>
              <a:buChar char="•"/>
            </a:pPr>
            <a:r>
              <a:rPr lang="en-US" dirty="0"/>
              <a:t>As a part of segregating they need machine learning algorithm which can segregate them automatically and avoid the human intervention.</a:t>
            </a:r>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For INSOFE By Abhilash</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979FC821-37F6-409D-87F0-C79E0C71BF0F}" type="datetime1">
              <a:rPr lang="en-US" smtClean="0"/>
              <a:t>5/13/2018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fld id="{263DCB28-1896-44B9-823A-BEE2E1800246}" type="datetime1">
              <a:rPr lang="en-US" smtClean="0"/>
              <a:t>5/13/2018</a:t>
            </a:fld>
            <a:endParaRPr lang="en-US" dirty="0"/>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153338"/>
            <a:ext cx="12192000" cy="486039"/>
          </a:xfrm>
        </p:spPr>
        <p:txBody>
          <a:bodyPr>
            <a:noAutofit/>
          </a:bodyPr>
          <a:lstStyle/>
          <a:p>
            <a:pPr algn="ctr"/>
            <a:r>
              <a:rPr lang="en-US" dirty="0"/>
              <a:t>Business Problem</a:t>
            </a:r>
            <a:endParaRPr lang="en-IN" dirty="0"/>
          </a:p>
        </p:txBody>
      </p:sp>
      <p:sp>
        <p:nvSpPr>
          <p:cNvPr id="18" name="Rectangle 17">
            <a:extLst>
              <a:ext uri="{FF2B5EF4-FFF2-40B4-BE49-F238E27FC236}">
                <a16:creationId xmlns:a16="http://schemas.microsoft.com/office/drawing/2014/main" id="{5CE61193-1855-4AF9-AFEE-581F57D6B665}"/>
              </a:ext>
            </a:extLst>
          </p:cNvPr>
          <p:cNvSpPr/>
          <p:nvPr/>
        </p:nvSpPr>
        <p:spPr>
          <a:xfrm>
            <a:off x="224589" y="1094181"/>
            <a:ext cx="11726619" cy="1200329"/>
          </a:xfrm>
          <a:prstGeom prst="rect">
            <a:avLst/>
          </a:prstGeom>
        </p:spPr>
        <p:txBody>
          <a:bodyPr wrap="square">
            <a:spAutoFit/>
          </a:bodyPr>
          <a:lstStyle/>
          <a:p>
            <a:pPr algn="just"/>
            <a:r>
              <a:rPr lang="en-US" sz="2400" dirty="0"/>
              <a:t>Being anonymous over the internet can sometimes make people say nasty things that they normally would not in real life. Let's filter out the hate from our platforms one comment at a time.</a:t>
            </a:r>
            <a:endParaRPr lang="en-IN" sz="2400" dirty="0"/>
          </a:p>
        </p:txBody>
      </p:sp>
      <p:pic>
        <p:nvPicPr>
          <p:cNvPr id="20" name="Picture 19">
            <a:extLst>
              <a:ext uri="{FF2B5EF4-FFF2-40B4-BE49-F238E27FC236}">
                <a16:creationId xmlns:a16="http://schemas.microsoft.com/office/drawing/2014/main" id="{B55CA758-0629-4166-97A6-C02E48700E74}"/>
              </a:ext>
            </a:extLst>
          </p:cNvPr>
          <p:cNvPicPr>
            <a:picLocks noChangeAspect="1"/>
          </p:cNvPicPr>
          <p:nvPr/>
        </p:nvPicPr>
        <p:blipFill>
          <a:blip r:embed="rId2"/>
          <a:stretch>
            <a:fillRect/>
          </a:stretch>
        </p:blipFill>
        <p:spPr>
          <a:xfrm>
            <a:off x="8450661" y="2548943"/>
            <a:ext cx="3009524" cy="3214876"/>
          </a:xfrm>
          <a:prstGeom prst="rect">
            <a:avLst/>
          </a:prstGeom>
        </p:spPr>
      </p:pic>
      <p:pic>
        <p:nvPicPr>
          <p:cNvPr id="22" name="Picture 21">
            <a:extLst>
              <a:ext uri="{FF2B5EF4-FFF2-40B4-BE49-F238E27FC236}">
                <a16:creationId xmlns:a16="http://schemas.microsoft.com/office/drawing/2014/main" id="{11CBF8D3-60A8-4080-B726-24A07F566894}"/>
              </a:ext>
            </a:extLst>
          </p:cNvPr>
          <p:cNvPicPr>
            <a:picLocks noChangeAspect="1"/>
          </p:cNvPicPr>
          <p:nvPr/>
        </p:nvPicPr>
        <p:blipFill>
          <a:blip r:embed="rId3"/>
          <a:stretch>
            <a:fillRect/>
          </a:stretch>
        </p:blipFill>
        <p:spPr>
          <a:xfrm>
            <a:off x="731815" y="2765485"/>
            <a:ext cx="3336487" cy="3336487"/>
          </a:xfrm>
          <a:prstGeom prst="rect">
            <a:avLst/>
          </a:prstGeom>
        </p:spPr>
      </p:pic>
      <p:sp>
        <p:nvSpPr>
          <p:cNvPr id="23" name="Rectangle 22">
            <a:extLst>
              <a:ext uri="{FF2B5EF4-FFF2-40B4-BE49-F238E27FC236}">
                <a16:creationId xmlns:a16="http://schemas.microsoft.com/office/drawing/2014/main" id="{26408530-131D-4C65-80FD-6537E4E858B4}"/>
              </a:ext>
            </a:extLst>
          </p:cNvPr>
          <p:cNvSpPr/>
          <p:nvPr/>
        </p:nvSpPr>
        <p:spPr>
          <a:xfrm>
            <a:off x="4983219" y="3778661"/>
            <a:ext cx="2562175" cy="1569660"/>
          </a:xfrm>
          <a:prstGeom prst="rect">
            <a:avLst/>
          </a:prstGeom>
          <a:noFill/>
        </p:spPr>
        <p:txBody>
          <a:bodyPr wrap="square" lIns="91440" tIns="45720" rIns="91440" bIns="45720">
            <a:spAutoFit/>
          </a:bodyPr>
          <a:lstStyle/>
          <a:p>
            <a:pPr algn="ctr"/>
            <a:r>
              <a:rPr lang="en-US" sz="9600" b="1" cap="none" spc="0" dirty="0">
                <a:ln w="0"/>
                <a:solidFill>
                  <a:schemeClr val="tx1"/>
                </a:solidFill>
                <a:effectLst>
                  <a:outerShdw blurRad="38100" dist="19050" dir="2700000" algn="tl" rotWithShape="0">
                    <a:schemeClr val="dk1">
                      <a:alpha val="40000"/>
                    </a:schemeClr>
                  </a:outerShdw>
                </a:effectLst>
                <a:latin typeface="Chiller" panose="04020404031007020602" pitchFamily="82" charset="0"/>
              </a:rPr>
              <a:t>TEXT</a:t>
            </a:r>
          </a:p>
        </p:txBody>
      </p:sp>
      <p:sp>
        <p:nvSpPr>
          <p:cNvPr id="24" name="Arrow: Right 23">
            <a:extLst>
              <a:ext uri="{FF2B5EF4-FFF2-40B4-BE49-F238E27FC236}">
                <a16:creationId xmlns:a16="http://schemas.microsoft.com/office/drawing/2014/main" id="{24BA2544-1D25-477D-BCB6-3218C2EF7428}"/>
              </a:ext>
            </a:extLst>
          </p:cNvPr>
          <p:cNvSpPr/>
          <p:nvPr/>
        </p:nvSpPr>
        <p:spPr>
          <a:xfrm>
            <a:off x="7545394" y="4433728"/>
            <a:ext cx="695932" cy="33009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419F6A87-EF09-4EDB-8750-1DE301F86AEC}"/>
              </a:ext>
            </a:extLst>
          </p:cNvPr>
          <p:cNvSpPr/>
          <p:nvPr/>
        </p:nvSpPr>
        <p:spPr>
          <a:xfrm rot="10800000">
            <a:off x="4406889" y="4398446"/>
            <a:ext cx="695932" cy="33009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8"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 and Feature Engineering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451915983"/>
              </p:ext>
            </p:extLst>
          </p:nvPr>
        </p:nvGraphicFramePr>
        <p:xfrm>
          <a:off x="595533" y="1167619"/>
          <a:ext cx="3709182"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1097280" y="2278966"/>
            <a:ext cx="2897945" cy="3970318"/>
          </a:xfrm>
          <a:prstGeom prst="rect">
            <a:avLst/>
          </a:prstGeom>
          <a:noFill/>
        </p:spPr>
        <p:txBody>
          <a:bodyPr wrap="square" rtlCol="0">
            <a:spAutoFit/>
          </a:bodyPr>
          <a:lstStyle/>
          <a:p>
            <a:r>
              <a:rPr lang="en-IN" dirty="0"/>
              <a:t>Dataset was given with 31634 data points and 4 variables out of which three are target variables.</a:t>
            </a:r>
          </a:p>
          <a:p>
            <a:endParaRPr lang="en-IN" dirty="0"/>
          </a:p>
          <a:p>
            <a:r>
              <a:rPr lang="en-IN" dirty="0"/>
              <a:t>There were no null values.</a:t>
            </a:r>
          </a:p>
          <a:p>
            <a:endParaRPr lang="en-IN" dirty="0"/>
          </a:p>
          <a:p>
            <a:r>
              <a:rPr lang="en-US" dirty="0"/>
              <a:t>Cleaning the text were unnecessary characters are there such as special character symbols and the grammar characters</a:t>
            </a:r>
          </a:p>
          <a:p>
            <a:endParaRPr lang="en-IN" dirty="0"/>
          </a:p>
        </p:txBody>
      </p:sp>
      <p:sp>
        <p:nvSpPr>
          <p:cNvPr id="7" name="TextBox 6">
            <a:extLst>
              <a:ext uri="{FF2B5EF4-FFF2-40B4-BE49-F238E27FC236}">
                <a16:creationId xmlns:a16="http://schemas.microsoft.com/office/drawing/2014/main" id="{02A1FB60-C199-4A65-B511-275011278288}"/>
              </a:ext>
            </a:extLst>
          </p:cNvPr>
          <p:cNvSpPr txBox="1"/>
          <p:nvPr/>
        </p:nvSpPr>
        <p:spPr>
          <a:xfrm>
            <a:off x="4710333" y="2278965"/>
            <a:ext cx="3040296" cy="3693319"/>
          </a:xfrm>
          <a:prstGeom prst="rect">
            <a:avLst/>
          </a:prstGeom>
          <a:noFill/>
        </p:spPr>
        <p:txBody>
          <a:bodyPr wrap="square" rtlCol="0">
            <a:spAutoFit/>
          </a:bodyPr>
          <a:lstStyle/>
          <a:p>
            <a:r>
              <a:rPr lang="en-IN" dirty="0"/>
              <a:t>A new Features are been extracted based on the existing variables.</a:t>
            </a:r>
          </a:p>
          <a:p>
            <a:endParaRPr lang="en-IN" dirty="0"/>
          </a:p>
          <a:p>
            <a:r>
              <a:rPr lang="en-IN" dirty="0"/>
              <a:t>New Features are:</a:t>
            </a:r>
          </a:p>
          <a:p>
            <a:r>
              <a:rPr lang="en-IN" dirty="0"/>
              <a:t>Count of sentences, Count of words, Count of unique words, Count of letters, Count of Punctuations, Count of Upper Words, Title case words count, Stop words count, Mean length of words</a:t>
            </a:r>
          </a:p>
        </p:txBody>
      </p:sp>
      <p:sp>
        <p:nvSpPr>
          <p:cNvPr id="8" name="TextBox 7">
            <a:extLst>
              <a:ext uri="{FF2B5EF4-FFF2-40B4-BE49-F238E27FC236}">
                <a16:creationId xmlns:a16="http://schemas.microsoft.com/office/drawing/2014/main" id="{ED9636A6-6498-4493-ACB3-8A6A2B4007E2}"/>
              </a:ext>
            </a:extLst>
          </p:cNvPr>
          <p:cNvSpPr txBox="1"/>
          <p:nvPr/>
        </p:nvSpPr>
        <p:spPr>
          <a:xfrm>
            <a:off x="8689144" y="2278965"/>
            <a:ext cx="2897945" cy="2031325"/>
          </a:xfrm>
          <a:prstGeom prst="rect">
            <a:avLst/>
          </a:prstGeom>
          <a:noFill/>
        </p:spPr>
        <p:txBody>
          <a:bodyPr wrap="square" rtlCol="0">
            <a:spAutoFit/>
          </a:bodyPr>
          <a:lstStyle/>
          <a:p>
            <a:r>
              <a:rPr lang="en-IN" dirty="0"/>
              <a:t>By using the correlation plot between the various extracted variables and the target variables.</a:t>
            </a:r>
          </a:p>
          <a:p>
            <a:endParaRPr lang="en-IN" dirty="0"/>
          </a:p>
          <a:p>
            <a:r>
              <a:rPr lang="en-IN" dirty="0"/>
              <a:t>We could find the most useful variables.</a:t>
            </a:r>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457990045"/>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1B352B75-EB90-4B4C-A95E-688E10CB06CB}"/>
              </a:ext>
            </a:extLst>
          </p:cNvPr>
          <p:cNvGrpSpPr/>
          <p:nvPr/>
        </p:nvGrpSpPr>
        <p:grpSpPr>
          <a:xfrm>
            <a:off x="8013897" y="1167619"/>
            <a:ext cx="3705559" cy="787789"/>
            <a:chOff x="0" y="0"/>
            <a:chExt cx="3705559" cy="787789"/>
          </a:xfrm>
        </p:grpSpPr>
        <p:sp>
          <p:nvSpPr>
            <p:cNvPr id="11" name="Arrow: Chevron 10">
              <a:extLst>
                <a:ext uri="{FF2B5EF4-FFF2-40B4-BE49-F238E27FC236}">
                  <a16:creationId xmlns:a16="http://schemas.microsoft.com/office/drawing/2014/main" id="{2995658E-6BB6-4131-8F67-CB8AC31DF886}"/>
                </a:ext>
              </a:extLst>
            </p:cNvPr>
            <p:cNvSpPr/>
            <p:nvPr/>
          </p:nvSpPr>
          <p:spPr>
            <a:xfrm>
              <a:off x="0" y="0"/>
              <a:ext cx="3705559" cy="787789"/>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C765B28-4F63-418C-ABE4-9AB263D2585B}"/>
                </a:ext>
              </a:extLst>
            </p:cNvPr>
            <p:cNvSpPr txBox="1"/>
            <p:nvPr/>
          </p:nvSpPr>
          <p:spPr>
            <a:xfrm>
              <a:off x="393895" y="0"/>
              <a:ext cx="2917770" cy="787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Variables Extraction</a:t>
              </a:r>
            </a:p>
          </p:txBody>
        </p:sp>
      </p:grpSp>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p:txBody>
          <a:bodyPr/>
          <a:lstStyle/>
          <a:p>
            <a:r>
              <a:rPr lang="en-US"/>
              <a:t>Made For INSOFE By Abhilash</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44F4F8C6-31E8-4DFD-B43F-C67518B9441E}" type="datetime1">
              <a:rPr lang="en-US" smtClean="0"/>
              <a:t>5/13/2018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28D3DBEE-2A05-41EE-8C0A-30FF4D53D283}" type="datetime1">
              <a:rPr lang="en-US" smtClean="0"/>
              <a:t>5/13/2018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Initial Data Frame with 31634 data points and 4 feature variables</a:t>
            </a:r>
          </a:p>
        </p:txBody>
      </p:sp>
      <p:sp>
        <p:nvSpPr>
          <p:cNvPr id="16" name="Rectangle 15">
            <a:extLst>
              <a:ext uri="{FF2B5EF4-FFF2-40B4-BE49-F238E27FC236}">
                <a16:creationId xmlns:a16="http://schemas.microsoft.com/office/drawing/2014/main" id="{53E2652C-0CFC-49DA-AAB4-613EE82DA501}"/>
              </a:ext>
            </a:extLst>
          </p:cNvPr>
          <p:cNvSpPr/>
          <p:nvPr/>
        </p:nvSpPr>
        <p:spPr>
          <a:xfrm>
            <a:off x="7044986" y="1504575"/>
            <a:ext cx="5225143" cy="646331"/>
          </a:xfrm>
          <a:prstGeom prst="rect">
            <a:avLst/>
          </a:prstGeom>
        </p:spPr>
        <p:txBody>
          <a:bodyPr wrap="square">
            <a:spAutoFit/>
          </a:bodyPr>
          <a:lstStyle/>
          <a:p>
            <a:pPr algn="ctr"/>
            <a:r>
              <a:rPr lang="en-IN" dirty="0"/>
              <a:t>Feature engineered Data Frame With </a:t>
            </a:r>
          </a:p>
          <a:p>
            <a:pPr algn="ctr"/>
            <a:r>
              <a:rPr lang="en-IN" dirty="0"/>
              <a:t>31634 by 13 feature variables</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5147014"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744882"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883208" y="1385467"/>
            <a:ext cx="1069869" cy="1069869"/>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75809"/>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545179" y="3284973"/>
            <a:ext cx="5646821" cy="2585323"/>
          </a:xfrm>
          <a:prstGeom prst="rect">
            <a:avLst/>
          </a:prstGeom>
          <a:noFill/>
        </p:spPr>
        <p:txBody>
          <a:bodyPr wrap="square" rtlCol="0">
            <a:spAutoFit/>
          </a:bodyPr>
          <a:lstStyle/>
          <a:p>
            <a:r>
              <a:rPr lang="en-IN" b="1" dirty="0"/>
              <a:t>Omega Dataset Summary:</a:t>
            </a:r>
          </a:p>
          <a:p>
            <a:endParaRPr lang="en-IN" b="1" dirty="0"/>
          </a:p>
          <a:p>
            <a:r>
              <a:rPr lang="en-IN" b="1" dirty="0"/>
              <a:t>Total Observations</a:t>
            </a:r>
            <a:r>
              <a:rPr lang="en-IN" dirty="0"/>
              <a:t>	: 31634</a:t>
            </a:r>
          </a:p>
          <a:p>
            <a:r>
              <a:rPr lang="en-IN" b="1" dirty="0"/>
              <a:t>Total variables</a:t>
            </a:r>
            <a:r>
              <a:rPr lang="en-IN" dirty="0"/>
              <a:t>		: 13</a:t>
            </a:r>
          </a:p>
          <a:p>
            <a:r>
              <a:rPr lang="en-IN" b="1" dirty="0"/>
              <a:t>Split</a:t>
            </a:r>
            <a:r>
              <a:rPr lang="en-IN" dirty="0"/>
              <a:t>				: 80-20</a:t>
            </a:r>
          </a:p>
          <a:p>
            <a:r>
              <a:rPr lang="en-IN" b="1" dirty="0"/>
              <a:t>Target Variable</a:t>
            </a:r>
            <a:r>
              <a:rPr lang="en-IN" dirty="0"/>
              <a:t>		: Multi-Labels</a:t>
            </a:r>
          </a:p>
          <a:p>
            <a:r>
              <a:rPr lang="en-IN" b="1" dirty="0"/>
              <a:t>Evaluation Metric</a:t>
            </a:r>
            <a:r>
              <a:rPr lang="en-IN" dirty="0"/>
              <a:t>	: Weighted Recall and 						  Accuracy</a:t>
            </a:r>
          </a:p>
          <a:p>
            <a:endParaRPr lang="en-IN" dirty="0"/>
          </a:p>
        </p:txBody>
      </p:sp>
      <p:graphicFrame>
        <p:nvGraphicFramePr>
          <p:cNvPr id="8" name="Table 7">
            <a:extLst>
              <a:ext uri="{FF2B5EF4-FFF2-40B4-BE49-F238E27FC236}">
                <a16:creationId xmlns:a16="http://schemas.microsoft.com/office/drawing/2014/main" id="{06E9AF75-F1BF-4D0D-8E2E-770C6A16D29D}"/>
              </a:ext>
            </a:extLst>
          </p:cNvPr>
          <p:cNvGraphicFramePr>
            <a:graphicFrameLocks noGrp="1"/>
          </p:cNvGraphicFramePr>
          <p:nvPr>
            <p:extLst>
              <p:ext uri="{D42A27DB-BD31-4B8C-83A1-F6EECF244321}">
                <p14:modId xmlns:p14="http://schemas.microsoft.com/office/powerpoint/2010/main" val="651947171"/>
              </p:ext>
            </p:extLst>
          </p:nvPr>
        </p:nvGraphicFramePr>
        <p:xfrm>
          <a:off x="410151" y="3432397"/>
          <a:ext cx="4736862" cy="2040131"/>
        </p:xfrm>
        <a:graphic>
          <a:graphicData uri="http://schemas.openxmlformats.org/drawingml/2006/table">
            <a:tbl>
              <a:tblPr firstRow="1" bandRow="1">
                <a:tableStyleId>{073A0DAA-6AF3-43AB-8588-CEC1D06C72B9}</a:tableStyleId>
              </a:tblPr>
              <a:tblGrid>
                <a:gridCol w="1578954">
                  <a:extLst>
                    <a:ext uri="{9D8B030D-6E8A-4147-A177-3AD203B41FA5}">
                      <a16:colId xmlns:a16="http://schemas.microsoft.com/office/drawing/2014/main" val="4085184151"/>
                    </a:ext>
                  </a:extLst>
                </a:gridCol>
                <a:gridCol w="1578954">
                  <a:extLst>
                    <a:ext uri="{9D8B030D-6E8A-4147-A177-3AD203B41FA5}">
                      <a16:colId xmlns:a16="http://schemas.microsoft.com/office/drawing/2014/main" val="2911773154"/>
                    </a:ext>
                  </a:extLst>
                </a:gridCol>
                <a:gridCol w="1578954">
                  <a:extLst>
                    <a:ext uri="{9D8B030D-6E8A-4147-A177-3AD203B41FA5}">
                      <a16:colId xmlns:a16="http://schemas.microsoft.com/office/drawing/2014/main" val="2403684936"/>
                    </a:ext>
                  </a:extLst>
                </a:gridCol>
              </a:tblGrid>
              <a:tr h="840054">
                <a:tc>
                  <a:txBody>
                    <a:bodyPr/>
                    <a:lstStyle/>
                    <a:p>
                      <a:pPr algn="ctr"/>
                      <a:r>
                        <a:rPr lang="en-IN" dirty="0"/>
                        <a:t>Customer Centric</a:t>
                      </a:r>
                    </a:p>
                  </a:txBody>
                  <a:tcPr/>
                </a:tc>
                <a:tc>
                  <a:txBody>
                    <a:bodyPr/>
                    <a:lstStyle/>
                    <a:p>
                      <a:pPr algn="ctr"/>
                      <a:r>
                        <a:rPr lang="en-IN" dirty="0"/>
                        <a:t>Business Centric</a:t>
                      </a:r>
                    </a:p>
                  </a:txBody>
                  <a:tcPr/>
                </a:tc>
                <a:tc>
                  <a:txBody>
                    <a:bodyPr/>
                    <a:lstStyle/>
                    <a:p>
                      <a:pPr algn="ctr"/>
                      <a:r>
                        <a:rPr lang="en-IN" dirty="0"/>
                        <a:t>Target Variables</a:t>
                      </a:r>
                    </a:p>
                  </a:txBody>
                  <a:tcPr/>
                </a:tc>
                <a:extLst>
                  <a:ext uri="{0D108BD9-81ED-4DB2-BD59-A6C34878D82A}">
                    <a16:rowId xmlns:a16="http://schemas.microsoft.com/office/drawing/2014/main" val="3367151613"/>
                  </a:ext>
                </a:extLst>
              </a:tr>
              <a:tr h="1200077">
                <a:tc>
                  <a:txBody>
                    <a:bodyPr/>
                    <a:lstStyle/>
                    <a:p>
                      <a:pPr algn="ctr"/>
                      <a:r>
                        <a:rPr lang="en-IN" dirty="0"/>
                        <a:t>TEXT or the Comments</a:t>
                      </a:r>
                    </a:p>
                  </a:txBody>
                  <a:tcPr/>
                </a:tc>
                <a:tc>
                  <a:txBody>
                    <a:bodyPr/>
                    <a:lstStyle/>
                    <a:p>
                      <a:pPr algn="ctr"/>
                      <a:r>
                        <a:rPr lang="en-IN" dirty="0"/>
                        <a:t>Extracted Features</a:t>
                      </a:r>
                    </a:p>
                  </a:txBody>
                  <a:tcPr/>
                </a:tc>
                <a:tc>
                  <a:txBody>
                    <a:bodyPr/>
                    <a:lstStyle/>
                    <a:p>
                      <a:pPr algn="ctr"/>
                      <a:r>
                        <a:rPr lang="en-IN" dirty="0"/>
                        <a:t>Obscene, Insulting and Hate</a:t>
                      </a:r>
                    </a:p>
                  </a:txBody>
                  <a:tcPr/>
                </a:tc>
                <a:extLst>
                  <a:ext uri="{0D108BD9-81ED-4DB2-BD59-A6C34878D82A}">
                    <a16:rowId xmlns:a16="http://schemas.microsoft.com/office/drawing/2014/main" val="1227262103"/>
                  </a:ext>
                </a:extLst>
              </a:tr>
            </a:tbl>
          </a:graphicData>
        </a:graphic>
      </p:graphicFrame>
      <p:cxnSp>
        <p:nvCxnSpPr>
          <p:cNvPr id="12" name="Straight Connector 11">
            <a:extLst>
              <a:ext uri="{FF2B5EF4-FFF2-40B4-BE49-F238E27FC236}">
                <a16:creationId xmlns:a16="http://schemas.microsoft.com/office/drawing/2014/main" id="{BBBBE5C6-DE4D-4A22-A51E-713EDCBBD4B7}"/>
              </a:ext>
            </a:extLst>
          </p:cNvPr>
          <p:cNvCxnSpPr/>
          <p:nvPr/>
        </p:nvCxnSpPr>
        <p:spPr>
          <a:xfrm>
            <a:off x="5746187" y="2775809"/>
            <a:ext cx="0" cy="40821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95833E-6 -2.59259E-6 L 0.06705 0.04005 C 0.08099 0.04908 0.10182 0.05394 0.12395 0.05394 C 0.14895 0.05394 0.16901 0.04908 0.18294 0.04005 L 0.25 -2.59259E-6 " pathEditMode="relative" rAng="0" ptsTypes="AAAAA">
                                      <p:cBhvr>
                                        <p:cTn id="6" dur="2000" fill="hold"/>
                                        <p:tgtEl>
                                          <p:spTgt spid="25"/>
                                        </p:tgtEl>
                                        <p:attrNameLst>
                                          <p:attrName>ppt_x</p:attrName>
                                          <p:attrName>ppt_y</p:attrName>
                                        </p:attrNameLst>
                                      </p:cBhvr>
                                      <p:rCtr x="12500" y="2685"/>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fld id="{AB44385F-DFFF-41D8-BCDC-A842B9A6E623}" type="datetime1">
              <a:rPr lang="en-US" smtClean="0"/>
              <a:t>5/13/2018</a:t>
            </a:fld>
            <a:endParaRPr lang="en-US" dirty="0"/>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a:t>Made For INSOFE By Abhilash</a:t>
            </a:r>
            <a:endParaRPr lang="en-US" dirty="0"/>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458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E1A-269B-4756-A18A-D0B0227878A9}"/>
              </a:ext>
            </a:extLst>
          </p:cNvPr>
          <p:cNvSpPr>
            <a:spLocks noGrp="1"/>
          </p:cNvSpPr>
          <p:nvPr>
            <p:ph type="title"/>
          </p:nvPr>
        </p:nvSpPr>
        <p:spPr>
          <a:xfrm>
            <a:off x="1066800" y="220091"/>
            <a:ext cx="10058400" cy="1090863"/>
          </a:xfrm>
        </p:spPr>
        <p:txBody>
          <a:bodyPr/>
          <a:lstStyle/>
          <a:p>
            <a:pPr algn="ctr"/>
            <a:r>
              <a:rPr lang="en-IN" dirty="0"/>
              <a:t>Checking the class imbalance</a:t>
            </a:r>
          </a:p>
        </p:txBody>
      </p:sp>
      <p:pic>
        <p:nvPicPr>
          <p:cNvPr id="8" name="Content Placeholder 7">
            <a:extLst>
              <a:ext uri="{FF2B5EF4-FFF2-40B4-BE49-F238E27FC236}">
                <a16:creationId xmlns:a16="http://schemas.microsoft.com/office/drawing/2014/main" id="{B647D686-2724-4948-A1FA-FD6CE20F1731}"/>
              </a:ext>
            </a:extLst>
          </p:cNvPr>
          <p:cNvPicPr>
            <a:picLocks noGrp="1" noChangeAspect="1"/>
          </p:cNvPicPr>
          <p:nvPr>
            <p:ph idx="1"/>
          </p:nvPr>
        </p:nvPicPr>
        <p:blipFill>
          <a:blip r:embed="rId2"/>
          <a:stretch>
            <a:fillRect/>
          </a:stretch>
        </p:blipFill>
        <p:spPr>
          <a:xfrm>
            <a:off x="1540043" y="1310954"/>
            <a:ext cx="9111914" cy="3580137"/>
          </a:xfrm>
        </p:spPr>
      </p:pic>
      <p:sp>
        <p:nvSpPr>
          <p:cNvPr id="4" name="Date Placeholder 3">
            <a:extLst>
              <a:ext uri="{FF2B5EF4-FFF2-40B4-BE49-F238E27FC236}">
                <a16:creationId xmlns:a16="http://schemas.microsoft.com/office/drawing/2014/main" id="{A6CEBF02-7A46-4252-B94B-CEFC3F5CDEC4}"/>
              </a:ext>
            </a:extLst>
          </p:cNvPr>
          <p:cNvSpPr>
            <a:spLocks noGrp="1"/>
          </p:cNvSpPr>
          <p:nvPr>
            <p:ph type="dt" sz="half" idx="10"/>
          </p:nvPr>
        </p:nvSpPr>
        <p:spPr/>
        <p:txBody>
          <a:bodyPr/>
          <a:lstStyle/>
          <a:p>
            <a:fld id="{84331280-F2ED-42AC-9919-0914587874B2}" type="datetime1">
              <a:rPr lang="en-US" smtClean="0"/>
              <a:t>5/13/2018</a:t>
            </a:fld>
            <a:endParaRPr lang="en-US" dirty="0"/>
          </a:p>
        </p:txBody>
      </p:sp>
      <p:sp>
        <p:nvSpPr>
          <p:cNvPr id="5" name="Footer Placeholder 4">
            <a:extLst>
              <a:ext uri="{FF2B5EF4-FFF2-40B4-BE49-F238E27FC236}">
                <a16:creationId xmlns:a16="http://schemas.microsoft.com/office/drawing/2014/main" id="{E30C5469-BD9D-4D5A-AFE2-3427B2BC5CA5}"/>
              </a:ext>
            </a:extLst>
          </p:cNvPr>
          <p:cNvSpPr>
            <a:spLocks noGrp="1"/>
          </p:cNvSpPr>
          <p:nvPr>
            <p:ph type="ftr" sz="quarter" idx="11"/>
          </p:nvPr>
        </p:nvSpPr>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9BAA0F24-AFAC-4B54-8E6D-CD4EDBEC65D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9" name="TextBox 8">
            <a:extLst>
              <a:ext uri="{FF2B5EF4-FFF2-40B4-BE49-F238E27FC236}">
                <a16:creationId xmlns:a16="http://schemas.microsoft.com/office/drawing/2014/main" id="{12032E9A-3264-4CD8-AB1F-190EB0230A79}"/>
              </a:ext>
            </a:extLst>
          </p:cNvPr>
          <p:cNvSpPr txBox="1"/>
          <p:nvPr/>
        </p:nvSpPr>
        <p:spPr>
          <a:xfrm>
            <a:off x="1088136" y="5203323"/>
            <a:ext cx="10863072" cy="923330"/>
          </a:xfrm>
          <a:prstGeom prst="rect">
            <a:avLst/>
          </a:prstGeom>
          <a:noFill/>
        </p:spPr>
        <p:txBody>
          <a:bodyPr wrap="square" rtlCol="0">
            <a:spAutoFit/>
          </a:bodyPr>
          <a:lstStyle/>
          <a:p>
            <a:pPr marL="285750" indent="-285750">
              <a:buFont typeface="Arial" panose="020B0604020202020204" pitchFamily="34" charset="0"/>
              <a:buChar char="•"/>
            </a:pPr>
            <a:r>
              <a:rPr lang="en-IN" dirty="0"/>
              <a:t>As to handle the class imbalance we up sampled the data after splitting them into train and test.</a:t>
            </a:r>
          </a:p>
          <a:p>
            <a:pPr marL="285750" indent="-285750">
              <a:buFont typeface="Arial" panose="020B0604020202020204" pitchFamily="34" charset="0"/>
              <a:buChar char="•"/>
            </a:pPr>
            <a:r>
              <a:rPr lang="en-IN" dirty="0"/>
              <a:t>Unsampled only the class of obscene and insulting.</a:t>
            </a:r>
          </a:p>
          <a:p>
            <a:pPr marL="285750" indent="-285750">
              <a:buFont typeface="Arial" panose="020B0604020202020204" pitchFamily="34" charset="0"/>
              <a:buChar char="•"/>
            </a:pPr>
            <a:r>
              <a:rPr lang="en-IN" dirty="0"/>
              <a:t>And the models didn’t gave a good results.</a:t>
            </a:r>
          </a:p>
        </p:txBody>
      </p:sp>
    </p:spTree>
    <p:extLst>
      <p:ext uri="{BB962C8B-B14F-4D97-AF65-F5344CB8AC3E}">
        <p14:creationId xmlns:p14="http://schemas.microsoft.com/office/powerpoint/2010/main" val="31610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88136" y="497305"/>
            <a:ext cx="10058400" cy="376670"/>
          </a:xfrm>
        </p:spPr>
        <p:txBody>
          <a:bodyPr>
            <a:noAutofit/>
          </a:bodyPr>
          <a:lstStyle/>
          <a:p>
            <a:pPr algn="ctr"/>
            <a:r>
              <a:rPr lang="en-IN" sz="4400" dirty="0"/>
              <a:t>Words Dominating in Constructive and Spam Comments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p:txBody>
          <a:bodyPr/>
          <a:lstStyle/>
          <a:p>
            <a:fld id="{FE69E59A-465F-462F-A8EF-3DE60E348875}" type="datetime1">
              <a:rPr lang="en-US" smtClean="0"/>
              <a:t>5/13/2018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p:txBody>
          <a:bodyPr/>
          <a:lstStyle/>
          <a:p>
            <a:r>
              <a:rPr lang="en-US"/>
              <a:t>Made For INSOFE By Abhilash</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16" name="Picture 15">
            <a:extLst>
              <a:ext uri="{FF2B5EF4-FFF2-40B4-BE49-F238E27FC236}">
                <a16:creationId xmlns:a16="http://schemas.microsoft.com/office/drawing/2014/main" id="{04C3A22A-963B-4BC3-9B87-343855DF738F}"/>
              </a:ext>
            </a:extLst>
          </p:cNvPr>
          <p:cNvPicPr>
            <a:picLocks noChangeAspect="1"/>
          </p:cNvPicPr>
          <p:nvPr/>
        </p:nvPicPr>
        <p:blipFill>
          <a:blip r:embed="rId2"/>
          <a:stretch>
            <a:fillRect/>
          </a:stretch>
        </p:blipFill>
        <p:spPr>
          <a:xfrm>
            <a:off x="0" y="1258788"/>
            <a:ext cx="12192000" cy="4805128"/>
          </a:xfrm>
          <a:prstGeom prst="rect">
            <a:avLst/>
          </a:prstGeom>
        </p:spPr>
      </p:pic>
      <p:sp>
        <p:nvSpPr>
          <p:cNvPr id="18" name="TextBox 17">
            <a:extLst>
              <a:ext uri="{FF2B5EF4-FFF2-40B4-BE49-F238E27FC236}">
                <a16:creationId xmlns:a16="http://schemas.microsoft.com/office/drawing/2014/main" id="{2BA97223-8A7F-41E2-96C1-201FEF0A30B4}"/>
              </a:ext>
            </a:extLst>
          </p:cNvPr>
          <p:cNvSpPr txBox="1"/>
          <p:nvPr/>
        </p:nvSpPr>
        <p:spPr>
          <a:xfrm>
            <a:off x="689811" y="5839326"/>
            <a:ext cx="11117178" cy="369332"/>
          </a:xfrm>
          <a:prstGeom prst="rect">
            <a:avLst/>
          </a:prstGeom>
          <a:noFill/>
        </p:spPr>
        <p:txBody>
          <a:bodyPr wrap="square" rtlCol="0">
            <a:spAutoFit/>
          </a:bodyPr>
          <a:lstStyle/>
          <a:p>
            <a:r>
              <a:rPr lang="en-IN" dirty="0"/>
              <a:t>By using this image we can see that few words are more predominant in one class.</a:t>
            </a:r>
          </a:p>
        </p:txBody>
      </p:sp>
    </p:spTree>
    <p:extLst>
      <p:ext uri="{BB962C8B-B14F-4D97-AF65-F5344CB8AC3E}">
        <p14:creationId xmlns:p14="http://schemas.microsoft.com/office/powerpoint/2010/main" val="38186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4926</TotalTime>
  <Words>1259</Words>
  <Application>Microsoft Office PowerPoint</Application>
  <PresentationFormat>Widescreen</PresentationFormat>
  <Paragraphs>282</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Narrow</vt:lpstr>
      <vt:lpstr>Calibri</vt:lpstr>
      <vt:lpstr>Chiller</vt:lpstr>
      <vt:lpstr>Rockwell</vt:lpstr>
      <vt:lpstr>Rockwell Condensed</vt:lpstr>
      <vt:lpstr>Times New Roman</vt:lpstr>
      <vt:lpstr>Wingdings</vt:lpstr>
      <vt:lpstr>Wood Type</vt:lpstr>
      <vt:lpstr> Text Classification using nlp and deep learning</vt:lpstr>
      <vt:lpstr>V</vt:lpstr>
      <vt:lpstr>Over View</vt:lpstr>
      <vt:lpstr>Business Problem</vt:lpstr>
      <vt:lpstr>DATA PRE-PROCESSING and Feature Engineering</vt:lpstr>
      <vt:lpstr>Demo graphs of the Final Data Frame</vt:lpstr>
      <vt:lpstr>Data Insights</vt:lpstr>
      <vt:lpstr>Checking the class imbalance</vt:lpstr>
      <vt:lpstr>Words Dominating in Constructive and Spam Comments</vt:lpstr>
      <vt:lpstr>Correlation Between Extracted Features and Target variables with Raw Data</vt:lpstr>
      <vt:lpstr>PowerPoint Presentation</vt:lpstr>
      <vt:lpstr>PowerPoint Presentation</vt:lpstr>
      <vt:lpstr>PowerPoint Presentation</vt:lpstr>
      <vt:lpstr>Model Building</vt:lpstr>
      <vt:lpstr>Model Building approach 1 multiclass Spam and Ham Detection</vt:lpstr>
      <vt:lpstr>Model Building approach 2 multiclass 8 Levels Detection (Label Powerset)</vt:lpstr>
      <vt:lpstr>Model Building approach 3 with Three labels Multiclass (Binary relevance)</vt:lpstr>
      <vt:lpstr>Model Building approach 4 with Three labels Multiclass multi label</vt:lpstr>
      <vt:lpstr>SPAM HAM Detection 2 Levels Model approach 1</vt:lpstr>
      <vt:lpstr>Label powerset 8 levels detection model approach 2</vt:lpstr>
      <vt:lpstr>Binary relevance Using the simple Logistic Regression Approach 3</vt:lpstr>
      <vt:lpstr>Multiclass Multilabel Model building approach 4</vt:lpstr>
      <vt:lpstr>PowerPoint Presentation</vt:lpstr>
      <vt:lpstr>Future works to be done</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HOPMONK</dc:title>
  <dc:creator>Krishna KV. Venigandla</dc:creator>
  <cp:lastModifiedBy>Abhilash Reddy</cp:lastModifiedBy>
  <cp:revision>217</cp:revision>
  <dcterms:created xsi:type="dcterms:W3CDTF">2018-02-02T05:43:33Z</dcterms:created>
  <dcterms:modified xsi:type="dcterms:W3CDTF">2018-05-13T04:10:43Z</dcterms:modified>
</cp:coreProperties>
</file>