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2" r:id="rId17"/>
    <p:sldId id="2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1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8"/>
    <p:restoredTop sz="94662"/>
  </p:normalViewPr>
  <p:slideViewPr>
    <p:cSldViewPr snapToGrid="0">
      <p:cViewPr varScale="1">
        <p:scale>
          <a:sx n="118" d="100"/>
          <a:sy n="118" d="100"/>
        </p:scale>
        <p:origin x="240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8568-874D-DA7E-06CF-AA6AA7438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13370-58DF-50CB-91F6-06FCB70E7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529BA-2E6E-DE09-270D-D3DEFBD0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3754-8DDF-FC4B-8761-16CEA10EC3F9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8728-4836-63DA-12D5-8450DF0E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711BE-893E-BB1D-98F8-E743A03A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081E-5C8E-6A43-8BF0-94C93ED8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0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2BB4-04E6-5CFD-D2B2-1E929026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5B3BB-D391-36BA-E6F2-AEBA26676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EF9B3-E5DF-F5CD-80A3-72B66866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3754-8DDF-FC4B-8761-16CEA10EC3F9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C5EBE-0C5E-FE4F-4833-88127D5B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C0F7B-E8C5-A0C9-0221-5DC8F2A54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081E-5C8E-6A43-8BF0-94C93ED8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FC1367-E85E-1990-0269-C1775CA76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619AA-9A6D-B413-DF93-872446C98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663FE-08EE-921A-071E-BC5D03512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3754-8DDF-FC4B-8761-16CEA10EC3F9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FFA6E-9ECD-3D89-04FF-875FCBF78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078CB-7E91-A818-6151-0DBAA2CAB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081E-5C8E-6A43-8BF0-94C93ED8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4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BEC39-AFA9-CF7C-C09F-DBD219A3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77474-480F-7263-BB50-F08D4D41F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BB373-9CC8-6F4A-13AC-75FDCE4A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3754-8DDF-FC4B-8761-16CEA10EC3F9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0EE2F-5F4E-8296-38BE-36EB1B04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9B778-706C-DCA3-5BB7-4DF11280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081E-5C8E-6A43-8BF0-94C93ED8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6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D2B4-0F18-219B-2196-E1D593B9E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B405F-6C23-7A3F-66D0-9BA1D34FF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AC8D3-F469-6ACB-BAE5-8B544713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3754-8DDF-FC4B-8761-16CEA10EC3F9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37E71-DD70-5CC4-74C6-D3C781072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6D9BB-F6F7-A12D-4CB0-4DE5560A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081E-5C8E-6A43-8BF0-94C93ED8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7D814-EDD3-ADD9-F4B6-74C9D4A4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B8439-D74C-6006-3F42-4074DFC6C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23F3F-0164-1FB4-290A-EAE996ACF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94845-607B-488F-B6E7-7D91B2A8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3754-8DDF-FC4B-8761-16CEA10EC3F9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FCED1-FE67-BC90-C44C-AE3728C8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8E450-CE14-25DD-301B-53607066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081E-5C8E-6A43-8BF0-94C93ED8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0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8EFE3-82E7-B40C-5B02-63DF399E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1EBB2-571F-71D5-1500-4116F05EA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7CC78-AA60-B39A-7346-6B1683EC2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BC42D-A541-C7FA-4F0C-71127BD2A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C065E7-9C90-EF4D-4ACE-6FA6824BE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B52F00-4B80-5921-299A-03DFE23C4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3754-8DDF-FC4B-8761-16CEA10EC3F9}" type="datetimeFigureOut">
              <a:rPr lang="en-US" smtClean="0"/>
              <a:t>9/5/23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F5C3E5-CC74-7ABA-D8EC-011F9D25D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CE7D14-C8E1-69B8-2367-6BEC640E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081E-5C8E-6A43-8BF0-94C93ED8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0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75A2-E2AE-E59F-0F84-0EA19779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2430E-9CEC-BCFB-097B-51C1FF6A9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3754-8DDF-FC4B-8761-16CEA10EC3F9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42AE7-8330-83D5-7C58-068B0D72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8B0CE-E62B-E484-C6F0-0DD0F3D8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081E-5C8E-6A43-8BF0-94C93ED8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6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FF6FCA-8E61-C4F9-5719-072454AA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3754-8DDF-FC4B-8761-16CEA10EC3F9}" type="datetimeFigureOut">
              <a:rPr lang="en-US" smtClean="0"/>
              <a:t>9/5/23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7A7FD-D28E-86B3-DC3F-C36A02DB2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1EB13-698D-A0A4-CABD-DC996465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081E-5C8E-6A43-8BF0-94C93ED8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2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E64B-A1ED-2D89-8E6A-836F903B7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9C82A-C791-0965-8064-5ED4A32F1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DB4AE-77E7-6B2A-7986-0BA630D7E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2D84C-17D6-35A5-A7D7-A4511D97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3754-8DDF-FC4B-8761-16CEA10EC3F9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8BC21-29ED-3802-A0B5-F3922DC9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E3F9F-25EE-C1CE-FB74-C944A716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081E-5C8E-6A43-8BF0-94C93ED8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6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C30B-6FEB-5DC1-3664-09D03E13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FF561-13B9-7D6B-2B5F-202134369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3EAB2-D3CA-445D-F7E5-74DCCC1E6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212E2-6439-B4AA-4267-EFC8B165C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3754-8DDF-FC4B-8761-16CEA10EC3F9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DBDCC-AC41-B853-5DA9-28DF4534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DE860-D7E2-CEEE-ABD6-495FCA7EC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081E-5C8E-6A43-8BF0-94C93ED8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EF5D3F-AB43-0A54-14A8-7A343FC16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0B9CC-35ED-A383-67DB-ADF06D83A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A85F7-6158-B845-CF49-81D312E39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43754-8DDF-FC4B-8761-16CEA10EC3F9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4E865-A479-59C3-0DC4-0168041D7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5B8D9-5AC1-CCC5-998A-BB4912569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081E-5C8E-6A43-8BF0-94C93ED89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3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31824C-300C-A087-8A51-1E8E87AD0C82}"/>
              </a:ext>
            </a:extLst>
          </p:cNvPr>
          <p:cNvCxnSpPr>
            <a:cxnSpLocks/>
          </p:cNvCxnSpPr>
          <p:nvPr/>
        </p:nvCxnSpPr>
        <p:spPr>
          <a:xfrm>
            <a:off x="478320" y="5816684"/>
            <a:ext cx="11206715" cy="0"/>
          </a:xfrm>
          <a:prstGeom prst="line">
            <a:avLst/>
          </a:prstGeom>
          <a:ln w="25400" cmpd="sng">
            <a:solidFill>
              <a:srgbClr val="DE13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ducation (UG/PG) Programs for Professionals, Online Degree Courses in US">
            <a:extLst>
              <a:ext uri="{FF2B5EF4-FFF2-40B4-BE49-F238E27FC236}">
                <a16:creationId xmlns:a16="http://schemas.microsoft.com/office/drawing/2014/main" id="{233574FE-392F-E0C2-4E71-0ED322EF7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950" y="5880929"/>
            <a:ext cx="1162050" cy="9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0C6C4E-D2EF-B430-C3D9-C7C75405820C}"/>
              </a:ext>
            </a:extLst>
          </p:cNvPr>
          <p:cNvCxnSpPr>
            <a:cxnSpLocks/>
          </p:cNvCxnSpPr>
          <p:nvPr/>
        </p:nvCxnSpPr>
        <p:spPr>
          <a:xfrm>
            <a:off x="478319" y="825584"/>
            <a:ext cx="11206715" cy="0"/>
          </a:xfrm>
          <a:prstGeom prst="line">
            <a:avLst/>
          </a:prstGeom>
          <a:ln w="25400" cmpd="sng">
            <a:solidFill>
              <a:srgbClr val="DE13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41F50AA-FE84-1EA8-DEE8-EF880E14F586}"/>
              </a:ext>
            </a:extLst>
          </p:cNvPr>
          <p:cNvSpPr txBox="1"/>
          <p:nvPr/>
        </p:nvSpPr>
        <p:spPr>
          <a:xfrm>
            <a:off x="492642" y="1040357"/>
            <a:ext cx="1120671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l"/>
            <a:r>
              <a:rPr lang="en-IN" sz="2000" dirty="0"/>
              <a:t>Business Understanding :</a:t>
            </a:r>
          </a:p>
          <a:p>
            <a:pPr algn="l"/>
            <a:endParaRPr lang="en-IN" dirty="0"/>
          </a:p>
          <a:p>
            <a:pPr algn="l" rtl="0"/>
            <a:r>
              <a:rPr lang="en-IN" sz="1400" b="0" i="0" dirty="0">
                <a:solidFill>
                  <a:srgbClr val="091E42"/>
                </a:solidFill>
                <a:effectLst/>
                <a:latin typeface="freight-text-pro"/>
              </a:rPr>
              <a:t>You work for a </a:t>
            </a:r>
            <a:r>
              <a:rPr lang="en-IN" sz="1400" b="1" i="0" dirty="0">
                <a:solidFill>
                  <a:srgbClr val="091E42"/>
                </a:solidFill>
                <a:effectLst/>
                <a:latin typeface="freight-text-pro"/>
              </a:rPr>
              <a:t>consumer finance company </a:t>
            </a:r>
            <a:r>
              <a:rPr lang="en-IN" sz="1400" b="0" i="0" dirty="0">
                <a:solidFill>
                  <a:srgbClr val="091E42"/>
                </a:solidFill>
                <a:effectLst/>
                <a:latin typeface="freight-text-pro"/>
              </a:rPr>
              <a:t>which specialises in lending various types of loans to urban customers. When the company receives a loan application, the company has to make a decision for loan approval based on the applicant’s profile. Two </a:t>
            </a:r>
            <a:r>
              <a:rPr lang="en-IN" sz="1400" b="1" i="0" dirty="0">
                <a:solidFill>
                  <a:srgbClr val="091E42"/>
                </a:solidFill>
                <a:effectLst/>
                <a:latin typeface="freight-text-pro"/>
              </a:rPr>
              <a:t>types of risks</a:t>
            </a:r>
            <a:r>
              <a:rPr lang="en-IN" sz="1400" b="0" i="0" dirty="0">
                <a:solidFill>
                  <a:srgbClr val="091E42"/>
                </a:solidFill>
                <a:effectLst/>
                <a:latin typeface="freight-text-pro"/>
              </a:rPr>
              <a:t> are associated with the bank’s decision: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091E42"/>
                </a:solidFill>
                <a:effectLst/>
                <a:latin typeface="freight-text-pro"/>
              </a:rPr>
              <a:t>If the applicant is</a:t>
            </a:r>
            <a:r>
              <a:rPr lang="en-IN" sz="1400" b="1" i="0" dirty="0">
                <a:solidFill>
                  <a:srgbClr val="091E42"/>
                </a:solidFill>
                <a:effectLst/>
                <a:latin typeface="freight-text-pro"/>
              </a:rPr>
              <a:t> likely to repay the loan</a:t>
            </a:r>
            <a:r>
              <a:rPr lang="en-IN" sz="1400" b="0" i="0" dirty="0">
                <a:solidFill>
                  <a:srgbClr val="091E42"/>
                </a:solidFill>
                <a:effectLst/>
                <a:latin typeface="freight-text-pro"/>
              </a:rPr>
              <a:t>, then not approving the loan results in a </a:t>
            </a:r>
            <a:r>
              <a:rPr lang="en-IN" sz="1400" b="1" i="0" dirty="0">
                <a:solidFill>
                  <a:srgbClr val="091E42"/>
                </a:solidFill>
                <a:effectLst/>
                <a:latin typeface="freight-text-pro"/>
              </a:rPr>
              <a:t>loss of business</a:t>
            </a:r>
            <a:r>
              <a:rPr lang="en-IN" sz="1400" b="0" i="0" dirty="0">
                <a:solidFill>
                  <a:srgbClr val="091E42"/>
                </a:solidFill>
                <a:effectLst/>
                <a:latin typeface="freight-text-pro"/>
              </a:rPr>
              <a:t> to the company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091E42"/>
                </a:solidFill>
                <a:effectLst/>
                <a:latin typeface="freight-text-pro"/>
              </a:rPr>
              <a:t>If the applicant is </a:t>
            </a:r>
            <a:r>
              <a:rPr lang="en-IN" sz="1400" b="1" i="0" dirty="0">
                <a:solidFill>
                  <a:srgbClr val="091E42"/>
                </a:solidFill>
                <a:effectLst/>
                <a:latin typeface="freight-text-pro"/>
              </a:rPr>
              <a:t>not likely to repay the loan,</a:t>
            </a:r>
            <a:r>
              <a:rPr lang="en-IN" sz="1400" b="0" i="0" dirty="0">
                <a:solidFill>
                  <a:srgbClr val="091E42"/>
                </a:solidFill>
                <a:effectLst/>
                <a:latin typeface="freight-text-pro"/>
              </a:rPr>
              <a:t> i.e. he/she is likely to default, then approving the loan may lead to a </a:t>
            </a:r>
            <a:r>
              <a:rPr lang="en-IN" sz="1400" b="1" i="0" dirty="0">
                <a:solidFill>
                  <a:srgbClr val="091E42"/>
                </a:solidFill>
                <a:effectLst/>
                <a:latin typeface="freight-text-pro"/>
              </a:rPr>
              <a:t>financial loss</a:t>
            </a:r>
            <a:r>
              <a:rPr lang="en-IN" sz="1400" b="0" i="0" dirty="0">
                <a:solidFill>
                  <a:srgbClr val="091E42"/>
                </a:solidFill>
                <a:effectLst/>
                <a:latin typeface="freight-text-pro"/>
              </a:rPr>
              <a:t> for the company</a:t>
            </a:r>
          </a:p>
          <a:p>
            <a:pPr algn="l" rtl="0"/>
            <a:r>
              <a:rPr lang="en-IN" sz="1400" b="0" i="0" dirty="0">
                <a:solidFill>
                  <a:srgbClr val="091E42"/>
                </a:solidFill>
                <a:effectLst/>
                <a:latin typeface="freight-text-pro"/>
              </a:rPr>
              <a:t> </a:t>
            </a:r>
          </a:p>
          <a:p>
            <a:pPr algn="l" rtl="0"/>
            <a:r>
              <a:rPr lang="en-IN" sz="1400" b="0" i="0" dirty="0">
                <a:solidFill>
                  <a:srgbClr val="091E42"/>
                </a:solidFill>
                <a:effectLst/>
                <a:latin typeface="freight-text-pro"/>
              </a:rPr>
              <a:t>The aim is to identify patterns which indicate if a person is likely to default, which may be used for taking actions such as denying the loan, reducing the amount of loan, lending (to risky applicants) at a higher interest rate, etc.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541A92-1824-6D87-AB7F-8051FAE65F23}"/>
              </a:ext>
            </a:extLst>
          </p:cNvPr>
          <p:cNvSpPr txBox="1"/>
          <p:nvPr/>
        </p:nvSpPr>
        <p:spPr>
          <a:xfrm>
            <a:off x="478319" y="254983"/>
            <a:ext cx="6938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Case Study</a:t>
            </a:r>
            <a:r>
              <a:rPr lang="en-US" dirty="0"/>
              <a:t> – </a:t>
            </a:r>
            <a:r>
              <a:rPr lang="en-US" sz="2400" dirty="0"/>
              <a:t>Lending Club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6DAEC2-ABBA-ACC6-741D-A9C517FDB08B}"/>
              </a:ext>
            </a:extLst>
          </p:cNvPr>
          <p:cNvSpPr txBox="1"/>
          <p:nvPr/>
        </p:nvSpPr>
        <p:spPr>
          <a:xfrm>
            <a:off x="492642" y="4584027"/>
            <a:ext cx="69384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Submitted by </a:t>
            </a:r>
            <a:r>
              <a:rPr lang="en-US" sz="1200" dirty="0"/>
              <a:t>– </a:t>
            </a:r>
          </a:p>
          <a:p>
            <a:r>
              <a:rPr lang="en-US" sz="1400" dirty="0"/>
              <a:t>Abhishek Paul</a:t>
            </a:r>
          </a:p>
        </p:txBody>
      </p:sp>
    </p:spTree>
    <p:extLst>
      <p:ext uri="{BB962C8B-B14F-4D97-AF65-F5344CB8AC3E}">
        <p14:creationId xmlns:p14="http://schemas.microsoft.com/office/powerpoint/2010/main" val="1501016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31824C-300C-A087-8A51-1E8E87AD0C82}"/>
              </a:ext>
            </a:extLst>
          </p:cNvPr>
          <p:cNvCxnSpPr>
            <a:cxnSpLocks/>
          </p:cNvCxnSpPr>
          <p:nvPr/>
        </p:nvCxnSpPr>
        <p:spPr>
          <a:xfrm>
            <a:off x="478320" y="5816684"/>
            <a:ext cx="11206715" cy="0"/>
          </a:xfrm>
          <a:prstGeom prst="line">
            <a:avLst/>
          </a:prstGeom>
          <a:ln w="25400" cmpd="sng">
            <a:solidFill>
              <a:srgbClr val="DE13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ducation (UG/PG) Programs for Professionals, Online Degree Courses in US">
            <a:extLst>
              <a:ext uri="{FF2B5EF4-FFF2-40B4-BE49-F238E27FC236}">
                <a16:creationId xmlns:a16="http://schemas.microsoft.com/office/drawing/2014/main" id="{233574FE-392F-E0C2-4E71-0ED322EF7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950" y="5880929"/>
            <a:ext cx="1162050" cy="9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0C6C4E-D2EF-B430-C3D9-C7C75405820C}"/>
              </a:ext>
            </a:extLst>
          </p:cNvPr>
          <p:cNvCxnSpPr>
            <a:cxnSpLocks/>
          </p:cNvCxnSpPr>
          <p:nvPr/>
        </p:nvCxnSpPr>
        <p:spPr>
          <a:xfrm>
            <a:off x="478319" y="825584"/>
            <a:ext cx="11206715" cy="0"/>
          </a:xfrm>
          <a:prstGeom prst="line">
            <a:avLst/>
          </a:prstGeom>
          <a:ln w="25400" cmpd="sng">
            <a:solidFill>
              <a:srgbClr val="DE13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41F50AA-FE84-1EA8-DEE8-EF880E14F586}"/>
              </a:ext>
            </a:extLst>
          </p:cNvPr>
          <p:cNvSpPr txBox="1"/>
          <p:nvPr/>
        </p:nvSpPr>
        <p:spPr>
          <a:xfrm>
            <a:off x="478319" y="342900"/>
            <a:ext cx="693848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Analysis  -  Lending Club  -  Univariate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175628-E81D-A870-FD9B-E8576A00BE23}"/>
              </a:ext>
            </a:extLst>
          </p:cNvPr>
          <p:cNvSpPr txBox="1"/>
          <p:nvPr/>
        </p:nvSpPr>
        <p:spPr>
          <a:xfrm>
            <a:off x="478319" y="1073973"/>
            <a:ext cx="35058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Univariate Analysis – </a:t>
            </a:r>
          </a:p>
          <a:p>
            <a:r>
              <a:rPr lang="en-US" sz="1400" dirty="0"/>
              <a:t>(Ordered Categorical Variables)</a:t>
            </a:r>
          </a:p>
          <a:p>
            <a:r>
              <a:rPr lang="en-US" sz="1400" dirty="0"/>
              <a:t>Distribution of </a:t>
            </a:r>
            <a:r>
              <a:rPr lang="en-US" sz="1400" dirty="0" err="1"/>
              <a:t>Payement</a:t>
            </a:r>
            <a:r>
              <a:rPr lang="en-US" sz="1400" dirty="0"/>
              <a:t> Term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8938F-7097-C5DD-5EF7-4A087B90392D}"/>
              </a:ext>
            </a:extLst>
          </p:cNvPr>
          <p:cNvSpPr txBox="1"/>
          <p:nvPr/>
        </p:nvSpPr>
        <p:spPr>
          <a:xfrm>
            <a:off x="478318" y="3653887"/>
            <a:ext cx="395776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Observation - </a:t>
            </a:r>
          </a:p>
          <a:p>
            <a:r>
              <a:rPr lang="en-US" sz="1200" dirty="0"/>
              <a:t>It is seen that there are more number of loans with </a:t>
            </a:r>
            <a:r>
              <a:rPr lang="en-US" sz="1200" dirty="0" err="1"/>
              <a:t>teure</a:t>
            </a:r>
            <a:r>
              <a:rPr lang="en-US" sz="1200" dirty="0"/>
              <a:t> of 36 Months than those loans </a:t>
            </a:r>
          </a:p>
          <a:p>
            <a:r>
              <a:rPr lang="en-US" sz="1200" dirty="0"/>
              <a:t>which are having a tenure of 60 months.</a:t>
            </a:r>
          </a:p>
          <a:p>
            <a:r>
              <a:rPr lang="en-US" sz="1200" dirty="0"/>
              <a:t>Plot is also showing that that there are more number of current loans with tenure of 60 Months.</a:t>
            </a:r>
          </a:p>
          <a:p>
            <a:r>
              <a:rPr lang="en-US" sz="1200" dirty="0"/>
              <a:t>Below plot shows that those who had taken loan to repay in 60 months had more % of number of applicants getting </a:t>
            </a:r>
          </a:p>
          <a:p>
            <a:r>
              <a:rPr lang="en-US" sz="1200" dirty="0"/>
              <a:t>charged off as compared to applicants who had taken loan for 36 months.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1EE138-3AA0-6F67-38C0-FBB216237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082" y="908939"/>
            <a:ext cx="5961436" cy="478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06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31824C-300C-A087-8A51-1E8E87AD0C82}"/>
              </a:ext>
            </a:extLst>
          </p:cNvPr>
          <p:cNvCxnSpPr>
            <a:cxnSpLocks/>
          </p:cNvCxnSpPr>
          <p:nvPr/>
        </p:nvCxnSpPr>
        <p:spPr>
          <a:xfrm>
            <a:off x="478320" y="5816684"/>
            <a:ext cx="11206715" cy="0"/>
          </a:xfrm>
          <a:prstGeom prst="line">
            <a:avLst/>
          </a:prstGeom>
          <a:ln w="25400" cmpd="sng">
            <a:solidFill>
              <a:srgbClr val="DE13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ducation (UG/PG) Programs for Professionals, Online Degree Courses in US">
            <a:extLst>
              <a:ext uri="{FF2B5EF4-FFF2-40B4-BE49-F238E27FC236}">
                <a16:creationId xmlns:a16="http://schemas.microsoft.com/office/drawing/2014/main" id="{233574FE-392F-E0C2-4E71-0ED322EF7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950" y="5880929"/>
            <a:ext cx="1162050" cy="9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0C6C4E-D2EF-B430-C3D9-C7C75405820C}"/>
              </a:ext>
            </a:extLst>
          </p:cNvPr>
          <p:cNvCxnSpPr>
            <a:cxnSpLocks/>
          </p:cNvCxnSpPr>
          <p:nvPr/>
        </p:nvCxnSpPr>
        <p:spPr>
          <a:xfrm>
            <a:off x="478319" y="825584"/>
            <a:ext cx="11206715" cy="0"/>
          </a:xfrm>
          <a:prstGeom prst="line">
            <a:avLst/>
          </a:prstGeom>
          <a:ln w="25400" cmpd="sng">
            <a:solidFill>
              <a:srgbClr val="DE13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41F50AA-FE84-1EA8-DEE8-EF880E14F586}"/>
              </a:ext>
            </a:extLst>
          </p:cNvPr>
          <p:cNvSpPr txBox="1"/>
          <p:nvPr/>
        </p:nvSpPr>
        <p:spPr>
          <a:xfrm>
            <a:off x="478319" y="342900"/>
            <a:ext cx="693848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Analysis  -  Lending Club  - Bivariate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175628-E81D-A870-FD9B-E8576A00BE23}"/>
              </a:ext>
            </a:extLst>
          </p:cNvPr>
          <p:cNvSpPr txBox="1"/>
          <p:nvPr/>
        </p:nvSpPr>
        <p:spPr>
          <a:xfrm>
            <a:off x="478319" y="1073973"/>
            <a:ext cx="350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Bivariate Analysis –</a:t>
            </a:r>
          </a:p>
          <a:p>
            <a:r>
              <a:rPr lang="en-US" sz="1400" dirty="0"/>
              <a:t>Annual Income vs </a:t>
            </a:r>
            <a:r>
              <a:rPr lang="en-US" sz="1400" dirty="0" err="1"/>
              <a:t>Chargeoff</a:t>
            </a:r>
            <a:r>
              <a:rPr lang="en-US" sz="1400" dirty="0"/>
              <a:t> Proportion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8938F-7097-C5DD-5EF7-4A087B90392D}"/>
              </a:ext>
            </a:extLst>
          </p:cNvPr>
          <p:cNvSpPr txBox="1"/>
          <p:nvPr/>
        </p:nvSpPr>
        <p:spPr>
          <a:xfrm>
            <a:off x="478318" y="3653887"/>
            <a:ext cx="43113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Observation - </a:t>
            </a:r>
          </a:p>
          <a:p>
            <a:r>
              <a:rPr lang="en-US" sz="1200" dirty="0" err="1"/>
              <a:t>Chargeoff</a:t>
            </a:r>
            <a:r>
              <a:rPr lang="en-US" sz="1200" dirty="0"/>
              <a:t> Proportion is decreasing with annual income </a:t>
            </a:r>
            <a:r>
              <a:rPr lang="en-US" sz="1200" dirty="0" err="1"/>
              <a:t>inscrease</a:t>
            </a:r>
            <a:endParaRPr lang="en-US" sz="1200" dirty="0"/>
          </a:p>
          <a:p>
            <a:r>
              <a:rPr lang="en-US" sz="1200" dirty="0"/>
              <a:t>Income range 80000+  has less chances of getting charged off.</a:t>
            </a:r>
          </a:p>
          <a:p>
            <a:r>
              <a:rPr lang="en-US" sz="1200" dirty="0"/>
              <a:t>Income range 0-20000 has high chances of getting charged off.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DBF25-B1B2-7860-BFF6-65BDC84B1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571" y="889052"/>
            <a:ext cx="4607379" cy="486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6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31824C-300C-A087-8A51-1E8E87AD0C82}"/>
              </a:ext>
            </a:extLst>
          </p:cNvPr>
          <p:cNvCxnSpPr>
            <a:cxnSpLocks/>
          </p:cNvCxnSpPr>
          <p:nvPr/>
        </p:nvCxnSpPr>
        <p:spPr>
          <a:xfrm>
            <a:off x="478320" y="5816684"/>
            <a:ext cx="11206715" cy="0"/>
          </a:xfrm>
          <a:prstGeom prst="line">
            <a:avLst/>
          </a:prstGeom>
          <a:ln w="25400" cmpd="sng">
            <a:solidFill>
              <a:srgbClr val="DE13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ducation (UG/PG) Programs for Professionals, Online Degree Courses in US">
            <a:extLst>
              <a:ext uri="{FF2B5EF4-FFF2-40B4-BE49-F238E27FC236}">
                <a16:creationId xmlns:a16="http://schemas.microsoft.com/office/drawing/2014/main" id="{233574FE-392F-E0C2-4E71-0ED322EF7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950" y="5880929"/>
            <a:ext cx="1162050" cy="9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0C6C4E-D2EF-B430-C3D9-C7C75405820C}"/>
              </a:ext>
            </a:extLst>
          </p:cNvPr>
          <p:cNvCxnSpPr>
            <a:cxnSpLocks/>
          </p:cNvCxnSpPr>
          <p:nvPr/>
        </p:nvCxnSpPr>
        <p:spPr>
          <a:xfrm>
            <a:off x="478319" y="825584"/>
            <a:ext cx="11206715" cy="0"/>
          </a:xfrm>
          <a:prstGeom prst="line">
            <a:avLst/>
          </a:prstGeom>
          <a:ln w="25400" cmpd="sng">
            <a:solidFill>
              <a:srgbClr val="DE13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41F50AA-FE84-1EA8-DEE8-EF880E14F586}"/>
              </a:ext>
            </a:extLst>
          </p:cNvPr>
          <p:cNvSpPr txBox="1"/>
          <p:nvPr/>
        </p:nvSpPr>
        <p:spPr>
          <a:xfrm>
            <a:off x="478319" y="342900"/>
            <a:ext cx="693848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Analysis  -  Lending Club  - Bivariate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175628-E81D-A870-FD9B-E8576A00BE23}"/>
              </a:ext>
            </a:extLst>
          </p:cNvPr>
          <p:cNvSpPr txBox="1"/>
          <p:nvPr/>
        </p:nvSpPr>
        <p:spPr>
          <a:xfrm>
            <a:off x="478319" y="1073973"/>
            <a:ext cx="350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Bivariate Analysis –</a:t>
            </a:r>
          </a:p>
          <a:p>
            <a:r>
              <a:rPr lang="en-US" sz="1400" dirty="0"/>
              <a:t>Interest Rate vs </a:t>
            </a:r>
            <a:r>
              <a:rPr lang="en-US" sz="1400" dirty="0" err="1"/>
              <a:t>Chargeoff</a:t>
            </a:r>
            <a:r>
              <a:rPr lang="en-US" sz="1400" dirty="0"/>
              <a:t> Proportion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8938F-7097-C5DD-5EF7-4A087B90392D}"/>
              </a:ext>
            </a:extLst>
          </p:cNvPr>
          <p:cNvSpPr txBox="1"/>
          <p:nvPr/>
        </p:nvSpPr>
        <p:spPr>
          <a:xfrm>
            <a:off x="478318" y="3653887"/>
            <a:ext cx="395776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Observation - </a:t>
            </a:r>
          </a:p>
          <a:p>
            <a:r>
              <a:rPr lang="en-US" sz="1200" dirty="0"/>
              <a:t>Charged off proportion is increasing with higher </a:t>
            </a:r>
            <a:r>
              <a:rPr lang="en-US" sz="1200" dirty="0" err="1"/>
              <a:t>intrest</a:t>
            </a:r>
            <a:r>
              <a:rPr lang="en-US" sz="1200" dirty="0"/>
              <a:t> rates.</a:t>
            </a:r>
          </a:p>
          <a:p>
            <a:r>
              <a:rPr lang="en-US" sz="1200" dirty="0"/>
              <a:t>Interest of rate more than 16% has good </a:t>
            </a:r>
            <a:r>
              <a:rPr lang="en-US" sz="1200" dirty="0" err="1"/>
              <a:t>chnaces</a:t>
            </a:r>
            <a:r>
              <a:rPr lang="en-US" sz="1200" dirty="0"/>
              <a:t> of charged off as compared to other category </a:t>
            </a:r>
            <a:r>
              <a:rPr lang="en-US" sz="1200" dirty="0" err="1"/>
              <a:t>intrest</a:t>
            </a:r>
            <a:r>
              <a:rPr lang="en-US" sz="1200" dirty="0"/>
              <a:t> rates.</a:t>
            </a:r>
          </a:p>
          <a:p>
            <a:r>
              <a:rPr lang="en-US" sz="1200" dirty="0"/>
              <a:t>interest of rate less than 10% has less chances of charged off.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C893ED-5307-73F6-2EEA-1DA014A9B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964" y="851431"/>
            <a:ext cx="4676986" cy="486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91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31824C-300C-A087-8A51-1E8E87AD0C82}"/>
              </a:ext>
            </a:extLst>
          </p:cNvPr>
          <p:cNvCxnSpPr>
            <a:cxnSpLocks/>
          </p:cNvCxnSpPr>
          <p:nvPr/>
        </p:nvCxnSpPr>
        <p:spPr>
          <a:xfrm>
            <a:off x="478320" y="5816684"/>
            <a:ext cx="11206715" cy="0"/>
          </a:xfrm>
          <a:prstGeom prst="line">
            <a:avLst/>
          </a:prstGeom>
          <a:ln w="25400" cmpd="sng">
            <a:solidFill>
              <a:srgbClr val="DE13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ducation (UG/PG) Programs for Professionals, Online Degree Courses in US">
            <a:extLst>
              <a:ext uri="{FF2B5EF4-FFF2-40B4-BE49-F238E27FC236}">
                <a16:creationId xmlns:a16="http://schemas.microsoft.com/office/drawing/2014/main" id="{233574FE-392F-E0C2-4E71-0ED322EF7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950" y="5880929"/>
            <a:ext cx="1162050" cy="9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0C6C4E-D2EF-B430-C3D9-C7C75405820C}"/>
              </a:ext>
            </a:extLst>
          </p:cNvPr>
          <p:cNvCxnSpPr>
            <a:cxnSpLocks/>
          </p:cNvCxnSpPr>
          <p:nvPr/>
        </p:nvCxnSpPr>
        <p:spPr>
          <a:xfrm>
            <a:off x="478319" y="825584"/>
            <a:ext cx="11206715" cy="0"/>
          </a:xfrm>
          <a:prstGeom prst="line">
            <a:avLst/>
          </a:prstGeom>
          <a:ln w="25400" cmpd="sng">
            <a:solidFill>
              <a:srgbClr val="DE13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41F50AA-FE84-1EA8-DEE8-EF880E14F586}"/>
              </a:ext>
            </a:extLst>
          </p:cNvPr>
          <p:cNvSpPr txBox="1"/>
          <p:nvPr/>
        </p:nvSpPr>
        <p:spPr>
          <a:xfrm>
            <a:off x="478319" y="342900"/>
            <a:ext cx="693848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Analysis  -  Lending Club  - Bivariate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175628-E81D-A870-FD9B-E8576A00BE23}"/>
              </a:ext>
            </a:extLst>
          </p:cNvPr>
          <p:cNvSpPr txBox="1"/>
          <p:nvPr/>
        </p:nvSpPr>
        <p:spPr>
          <a:xfrm>
            <a:off x="478319" y="1073973"/>
            <a:ext cx="350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Bivariate Analysis –</a:t>
            </a:r>
          </a:p>
          <a:p>
            <a:r>
              <a:rPr lang="en-US" sz="1400" dirty="0"/>
              <a:t>Employment Length vs </a:t>
            </a:r>
            <a:r>
              <a:rPr lang="en-US" sz="1400" dirty="0" err="1"/>
              <a:t>Chargeoff</a:t>
            </a:r>
            <a:r>
              <a:rPr lang="en-US" sz="1400" dirty="0"/>
              <a:t> Proportion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8938F-7097-C5DD-5EF7-4A087B90392D}"/>
              </a:ext>
            </a:extLst>
          </p:cNvPr>
          <p:cNvSpPr txBox="1"/>
          <p:nvPr/>
        </p:nvSpPr>
        <p:spPr>
          <a:xfrm>
            <a:off x="478318" y="3653887"/>
            <a:ext cx="434420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Observation - </a:t>
            </a:r>
          </a:p>
          <a:p>
            <a:r>
              <a:rPr lang="en-US" sz="1200" dirty="0"/>
              <a:t>The Chart clearly show that applicants have almost same chances of getting charged off except for those </a:t>
            </a:r>
          </a:p>
          <a:p>
            <a:r>
              <a:rPr lang="en-US" sz="1200" dirty="0"/>
              <a:t>who are having less than one year of working experience or don't have experience at all.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0FA5CF-882D-4890-34CB-390AAE6E9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473" y="901213"/>
            <a:ext cx="4344208" cy="485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41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31824C-300C-A087-8A51-1E8E87AD0C82}"/>
              </a:ext>
            </a:extLst>
          </p:cNvPr>
          <p:cNvCxnSpPr>
            <a:cxnSpLocks/>
          </p:cNvCxnSpPr>
          <p:nvPr/>
        </p:nvCxnSpPr>
        <p:spPr>
          <a:xfrm>
            <a:off x="478320" y="5816684"/>
            <a:ext cx="11206715" cy="0"/>
          </a:xfrm>
          <a:prstGeom prst="line">
            <a:avLst/>
          </a:prstGeom>
          <a:ln w="25400" cmpd="sng">
            <a:solidFill>
              <a:srgbClr val="DE13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ducation (UG/PG) Programs for Professionals, Online Degree Courses in US">
            <a:extLst>
              <a:ext uri="{FF2B5EF4-FFF2-40B4-BE49-F238E27FC236}">
                <a16:creationId xmlns:a16="http://schemas.microsoft.com/office/drawing/2014/main" id="{233574FE-392F-E0C2-4E71-0ED322EF7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950" y="5880929"/>
            <a:ext cx="1162050" cy="9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0C6C4E-D2EF-B430-C3D9-C7C75405820C}"/>
              </a:ext>
            </a:extLst>
          </p:cNvPr>
          <p:cNvCxnSpPr>
            <a:cxnSpLocks/>
          </p:cNvCxnSpPr>
          <p:nvPr/>
        </p:nvCxnSpPr>
        <p:spPr>
          <a:xfrm>
            <a:off x="478319" y="825584"/>
            <a:ext cx="11206715" cy="0"/>
          </a:xfrm>
          <a:prstGeom prst="line">
            <a:avLst/>
          </a:prstGeom>
          <a:ln w="25400" cmpd="sng">
            <a:solidFill>
              <a:srgbClr val="DE13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41F50AA-FE84-1EA8-DEE8-EF880E14F586}"/>
              </a:ext>
            </a:extLst>
          </p:cNvPr>
          <p:cNvSpPr txBox="1"/>
          <p:nvPr/>
        </p:nvSpPr>
        <p:spPr>
          <a:xfrm>
            <a:off x="478319" y="342900"/>
            <a:ext cx="693848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Analysis  -  Lending Club  - Bivariate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175628-E81D-A870-FD9B-E8576A00BE23}"/>
              </a:ext>
            </a:extLst>
          </p:cNvPr>
          <p:cNvSpPr txBox="1"/>
          <p:nvPr/>
        </p:nvSpPr>
        <p:spPr>
          <a:xfrm>
            <a:off x="478319" y="1073973"/>
            <a:ext cx="350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Bivariate Analysis –</a:t>
            </a:r>
          </a:p>
          <a:p>
            <a:r>
              <a:rPr lang="en-US" sz="1400" dirty="0"/>
              <a:t>Interest Rate vs Loan Term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8938F-7097-C5DD-5EF7-4A087B90392D}"/>
              </a:ext>
            </a:extLst>
          </p:cNvPr>
          <p:cNvSpPr txBox="1"/>
          <p:nvPr/>
        </p:nvSpPr>
        <p:spPr>
          <a:xfrm>
            <a:off x="478318" y="3653887"/>
            <a:ext cx="43442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Observation - </a:t>
            </a:r>
          </a:p>
          <a:p>
            <a:r>
              <a:rPr lang="en-US" sz="1200" dirty="0"/>
              <a:t>It is seen that 50th percentile of 36 Month Loan Term is lower than 50th percentile of 60 Month Loan Term.</a:t>
            </a:r>
          </a:p>
          <a:p>
            <a:r>
              <a:rPr lang="en-US" sz="1200" dirty="0"/>
              <a:t>Loans taken for longer term generally have a higher amount.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69D242-1267-E877-4FBB-B0B0E58A8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844" y="927268"/>
            <a:ext cx="4864132" cy="482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49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31824C-300C-A087-8A51-1E8E87AD0C82}"/>
              </a:ext>
            </a:extLst>
          </p:cNvPr>
          <p:cNvCxnSpPr>
            <a:cxnSpLocks/>
          </p:cNvCxnSpPr>
          <p:nvPr/>
        </p:nvCxnSpPr>
        <p:spPr>
          <a:xfrm>
            <a:off x="478320" y="5816684"/>
            <a:ext cx="11206715" cy="0"/>
          </a:xfrm>
          <a:prstGeom prst="line">
            <a:avLst/>
          </a:prstGeom>
          <a:ln w="25400" cmpd="sng">
            <a:solidFill>
              <a:srgbClr val="DE13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ducation (UG/PG) Programs for Professionals, Online Degree Courses in US">
            <a:extLst>
              <a:ext uri="{FF2B5EF4-FFF2-40B4-BE49-F238E27FC236}">
                <a16:creationId xmlns:a16="http://schemas.microsoft.com/office/drawing/2014/main" id="{233574FE-392F-E0C2-4E71-0ED322EF7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950" y="5880929"/>
            <a:ext cx="1162050" cy="9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0C6C4E-D2EF-B430-C3D9-C7C75405820C}"/>
              </a:ext>
            </a:extLst>
          </p:cNvPr>
          <p:cNvCxnSpPr>
            <a:cxnSpLocks/>
          </p:cNvCxnSpPr>
          <p:nvPr/>
        </p:nvCxnSpPr>
        <p:spPr>
          <a:xfrm>
            <a:off x="478319" y="825584"/>
            <a:ext cx="11206715" cy="0"/>
          </a:xfrm>
          <a:prstGeom prst="line">
            <a:avLst/>
          </a:prstGeom>
          <a:ln w="25400" cmpd="sng">
            <a:solidFill>
              <a:srgbClr val="DE13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41F50AA-FE84-1EA8-DEE8-EF880E14F586}"/>
              </a:ext>
            </a:extLst>
          </p:cNvPr>
          <p:cNvSpPr txBox="1"/>
          <p:nvPr/>
        </p:nvSpPr>
        <p:spPr>
          <a:xfrm>
            <a:off x="478319" y="342900"/>
            <a:ext cx="693848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Analysis  -  Lending Club  -  Bivariate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175628-E81D-A870-FD9B-E8576A00BE23}"/>
              </a:ext>
            </a:extLst>
          </p:cNvPr>
          <p:cNvSpPr txBox="1"/>
          <p:nvPr/>
        </p:nvSpPr>
        <p:spPr>
          <a:xfrm>
            <a:off x="478319" y="1073973"/>
            <a:ext cx="350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Bivariate Analysis –</a:t>
            </a:r>
          </a:p>
          <a:p>
            <a:r>
              <a:rPr lang="en-US" sz="1400" dirty="0"/>
              <a:t>Interest Rate vs Loan Amount Categories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8938F-7097-C5DD-5EF7-4A087B90392D}"/>
              </a:ext>
            </a:extLst>
          </p:cNvPr>
          <p:cNvSpPr txBox="1"/>
          <p:nvPr/>
        </p:nvSpPr>
        <p:spPr>
          <a:xfrm>
            <a:off x="478317" y="3653887"/>
            <a:ext cx="51387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Observation - </a:t>
            </a:r>
          </a:p>
          <a:p>
            <a:r>
              <a:rPr lang="en-US" sz="1200" dirty="0"/>
              <a:t>Loan amount has an influence on the increase of Interest Rate</a:t>
            </a:r>
          </a:p>
          <a:p>
            <a:r>
              <a:rPr lang="en-US" sz="1200" dirty="0"/>
              <a:t>Loans taken with higher amount would also have longer repayment duration </a:t>
            </a:r>
          </a:p>
          <a:p>
            <a:r>
              <a:rPr lang="en-US" sz="1200" dirty="0"/>
              <a:t>which again has an effect of having higher interest rate.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8DE58B-F1DD-50A2-E7F6-D147239A5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116" y="901785"/>
            <a:ext cx="4417008" cy="488941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3046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31824C-300C-A087-8A51-1E8E87AD0C82}"/>
              </a:ext>
            </a:extLst>
          </p:cNvPr>
          <p:cNvCxnSpPr>
            <a:cxnSpLocks/>
          </p:cNvCxnSpPr>
          <p:nvPr/>
        </p:nvCxnSpPr>
        <p:spPr>
          <a:xfrm>
            <a:off x="478320" y="5816684"/>
            <a:ext cx="11206715" cy="0"/>
          </a:xfrm>
          <a:prstGeom prst="line">
            <a:avLst/>
          </a:prstGeom>
          <a:ln w="25400" cmpd="sng">
            <a:solidFill>
              <a:srgbClr val="DE13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ducation (UG/PG) Programs for Professionals, Online Degree Courses in US">
            <a:extLst>
              <a:ext uri="{FF2B5EF4-FFF2-40B4-BE49-F238E27FC236}">
                <a16:creationId xmlns:a16="http://schemas.microsoft.com/office/drawing/2014/main" id="{233574FE-392F-E0C2-4E71-0ED322EF7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950" y="5880929"/>
            <a:ext cx="1162050" cy="9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0C6C4E-D2EF-B430-C3D9-C7C75405820C}"/>
              </a:ext>
            </a:extLst>
          </p:cNvPr>
          <p:cNvCxnSpPr>
            <a:cxnSpLocks/>
          </p:cNvCxnSpPr>
          <p:nvPr/>
        </p:nvCxnSpPr>
        <p:spPr>
          <a:xfrm>
            <a:off x="478319" y="825584"/>
            <a:ext cx="11206715" cy="0"/>
          </a:xfrm>
          <a:prstGeom prst="line">
            <a:avLst/>
          </a:prstGeom>
          <a:ln w="25400" cmpd="sng">
            <a:solidFill>
              <a:srgbClr val="DE13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41F50AA-FE84-1EA8-DEE8-EF880E14F586}"/>
              </a:ext>
            </a:extLst>
          </p:cNvPr>
          <p:cNvSpPr txBox="1"/>
          <p:nvPr/>
        </p:nvSpPr>
        <p:spPr>
          <a:xfrm>
            <a:off x="478319" y="342900"/>
            <a:ext cx="693848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Analysis  -  Lending Club  -  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95405F-B13B-CEC2-ADF7-4980F3723286}"/>
              </a:ext>
            </a:extLst>
          </p:cNvPr>
          <p:cNvSpPr txBox="1"/>
          <p:nvPr/>
        </p:nvSpPr>
        <p:spPr>
          <a:xfrm>
            <a:off x="805543" y="1219200"/>
            <a:ext cx="844731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analysis we can conclude on the following –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consumer finance company can lend amounts to borrowers who have a a higher income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Amount can be lend to borrowers who have work experience more than 1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Loan amounting to lower range can be lend to borrowers as they have higher chance of getting paid off.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Borrowers with lower loan term like 36 months can be considered more for lending amounts.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Borrowers who are given loans on lower interest rates have the least chances of getting charged off which is good for the finance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46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31824C-300C-A087-8A51-1E8E87AD0C82}"/>
              </a:ext>
            </a:extLst>
          </p:cNvPr>
          <p:cNvCxnSpPr>
            <a:cxnSpLocks/>
          </p:cNvCxnSpPr>
          <p:nvPr/>
        </p:nvCxnSpPr>
        <p:spPr>
          <a:xfrm>
            <a:off x="478320" y="5816684"/>
            <a:ext cx="11206715" cy="0"/>
          </a:xfrm>
          <a:prstGeom prst="line">
            <a:avLst/>
          </a:prstGeom>
          <a:ln w="25400" cmpd="sng">
            <a:solidFill>
              <a:srgbClr val="DE13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ducation (UG/PG) Programs for Professionals, Online Degree Courses in US">
            <a:extLst>
              <a:ext uri="{FF2B5EF4-FFF2-40B4-BE49-F238E27FC236}">
                <a16:creationId xmlns:a16="http://schemas.microsoft.com/office/drawing/2014/main" id="{233574FE-392F-E0C2-4E71-0ED322EF7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950" y="5880929"/>
            <a:ext cx="1162050" cy="9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0C6C4E-D2EF-B430-C3D9-C7C75405820C}"/>
              </a:ext>
            </a:extLst>
          </p:cNvPr>
          <p:cNvCxnSpPr>
            <a:cxnSpLocks/>
          </p:cNvCxnSpPr>
          <p:nvPr/>
        </p:nvCxnSpPr>
        <p:spPr>
          <a:xfrm>
            <a:off x="478319" y="825584"/>
            <a:ext cx="11206715" cy="0"/>
          </a:xfrm>
          <a:prstGeom prst="line">
            <a:avLst/>
          </a:prstGeom>
          <a:ln w="25400" cmpd="sng">
            <a:solidFill>
              <a:srgbClr val="DE13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25017E0-2697-CC00-AAF6-D395688D235A}"/>
              </a:ext>
            </a:extLst>
          </p:cNvPr>
          <p:cNvSpPr txBox="1"/>
          <p:nvPr/>
        </p:nvSpPr>
        <p:spPr>
          <a:xfrm>
            <a:off x="2626759" y="2737494"/>
            <a:ext cx="6938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Thank You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9A6E3-3822-6757-D4FB-1269E5664F7B}"/>
              </a:ext>
            </a:extLst>
          </p:cNvPr>
          <p:cNvSpPr txBox="1"/>
          <p:nvPr/>
        </p:nvSpPr>
        <p:spPr>
          <a:xfrm>
            <a:off x="478319" y="3375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Case Study</a:t>
            </a:r>
            <a:r>
              <a:rPr lang="en-US" dirty="0"/>
              <a:t> – </a:t>
            </a:r>
            <a:r>
              <a:rPr lang="en-US" sz="1800" dirty="0"/>
              <a:t>Lending Club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31824C-300C-A087-8A51-1E8E87AD0C82}"/>
              </a:ext>
            </a:extLst>
          </p:cNvPr>
          <p:cNvCxnSpPr>
            <a:cxnSpLocks/>
          </p:cNvCxnSpPr>
          <p:nvPr/>
        </p:nvCxnSpPr>
        <p:spPr>
          <a:xfrm>
            <a:off x="478320" y="5816684"/>
            <a:ext cx="11206715" cy="0"/>
          </a:xfrm>
          <a:prstGeom prst="line">
            <a:avLst/>
          </a:prstGeom>
          <a:ln w="25400" cmpd="sng">
            <a:solidFill>
              <a:srgbClr val="DE13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ducation (UG/PG) Programs for Professionals, Online Degree Courses in US">
            <a:extLst>
              <a:ext uri="{FF2B5EF4-FFF2-40B4-BE49-F238E27FC236}">
                <a16:creationId xmlns:a16="http://schemas.microsoft.com/office/drawing/2014/main" id="{233574FE-392F-E0C2-4E71-0ED322EF7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950" y="5880929"/>
            <a:ext cx="1162050" cy="9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0C6C4E-D2EF-B430-C3D9-C7C75405820C}"/>
              </a:ext>
            </a:extLst>
          </p:cNvPr>
          <p:cNvCxnSpPr>
            <a:cxnSpLocks/>
          </p:cNvCxnSpPr>
          <p:nvPr/>
        </p:nvCxnSpPr>
        <p:spPr>
          <a:xfrm>
            <a:off x="478319" y="825584"/>
            <a:ext cx="11206715" cy="0"/>
          </a:xfrm>
          <a:prstGeom prst="line">
            <a:avLst/>
          </a:prstGeom>
          <a:ln w="25400" cmpd="sng">
            <a:solidFill>
              <a:srgbClr val="DE13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41F50AA-FE84-1EA8-DEE8-EF880E14F586}"/>
              </a:ext>
            </a:extLst>
          </p:cNvPr>
          <p:cNvSpPr txBox="1"/>
          <p:nvPr/>
        </p:nvSpPr>
        <p:spPr>
          <a:xfrm>
            <a:off x="478319" y="342900"/>
            <a:ext cx="693848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Understanding  -  Lending Club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24E198-F9F1-536E-9151-977D794831FE}"/>
              </a:ext>
            </a:extLst>
          </p:cNvPr>
          <p:cNvSpPr txBox="1"/>
          <p:nvPr/>
        </p:nvSpPr>
        <p:spPr>
          <a:xfrm>
            <a:off x="492642" y="927269"/>
            <a:ext cx="1120671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l"/>
            <a:r>
              <a:rPr lang="en-IN" sz="2000" dirty="0"/>
              <a:t>Background:</a:t>
            </a:r>
          </a:p>
          <a:p>
            <a:pPr algn="l"/>
            <a:endParaRPr lang="en-IN" sz="1200" dirty="0"/>
          </a:p>
          <a:p>
            <a:pPr algn="l" rtl="0"/>
            <a:r>
              <a:rPr lang="en-IN" sz="1400" b="0" i="0" dirty="0">
                <a:solidFill>
                  <a:srgbClr val="091E42"/>
                </a:solidFill>
                <a:effectLst/>
                <a:latin typeface="freight-text-pro"/>
              </a:rPr>
              <a:t>To find ou</a:t>
            </a:r>
            <a:r>
              <a:rPr lang="en-IN" sz="1400" dirty="0">
                <a:solidFill>
                  <a:srgbClr val="091E42"/>
                </a:solidFill>
                <a:latin typeface="freight-text-pro"/>
              </a:rPr>
              <a:t>t to whom bank can issue loans, depends on certain factors like</a:t>
            </a:r>
          </a:p>
          <a:p>
            <a:pPr algn="l" rtl="0"/>
            <a:endParaRPr lang="en-IN" sz="1400" dirty="0">
              <a:solidFill>
                <a:srgbClr val="091E42"/>
              </a:solidFill>
              <a:latin typeface="freight-text-pro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091E42"/>
                </a:solidFill>
                <a:effectLst/>
                <a:latin typeface="freight-text-pro"/>
              </a:rPr>
              <a:t>What is the income range of the individual?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91E42"/>
                </a:solidFill>
                <a:latin typeface="freight-text-pro"/>
              </a:rPr>
              <a:t>What is the period of income (work experience) for the individual?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091E42"/>
                </a:solidFill>
                <a:effectLst/>
                <a:latin typeface="freight-text-pro"/>
              </a:rPr>
              <a:t>What is the rate of int</a:t>
            </a:r>
            <a:r>
              <a:rPr lang="en-IN" sz="1400" dirty="0">
                <a:solidFill>
                  <a:srgbClr val="091E42"/>
                </a:solidFill>
                <a:latin typeface="freight-text-pro"/>
              </a:rPr>
              <a:t>erest over which loans are being currently issued?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091E42"/>
                </a:solidFill>
                <a:effectLst/>
                <a:latin typeface="freight-text-pro"/>
              </a:rPr>
              <a:t>What is the duration or term of the loan taken?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91E42"/>
                </a:solidFill>
                <a:latin typeface="freight-text-pro"/>
              </a:rPr>
              <a:t>Details about the past repayments.</a:t>
            </a:r>
            <a:endParaRPr lang="en-IN" sz="1400" b="0" i="0" dirty="0">
              <a:solidFill>
                <a:srgbClr val="091E42"/>
              </a:solidFill>
              <a:effectLst/>
              <a:latin typeface="freight-text-pr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55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31824C-300C-A087-8A51-1E8E87AD0C82}"/>
              </a:ext>
            </a:extLst>
          </p:cNvPr>
          <p:cNvCxnSpPr>
            <a:cxnSpLocks/>
          </p:cNvCxnSpPr>
          <p:nvPr/>
        </p:nvCxnSpPr>
        <p:spPr>
          <a:xfrm>
            <a:off x="478320" y="5816684"/>
            <a:ext cx="11206715" cy="0"/>
          </a:xfrm>
          <a:prstGeom prst="line">
            <a:avLst/>
          </a:prstGeom>
          <a:ln w="25400" cmpd="sng">
            <a:solidFill>
              <a:srgbClr val="DE13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ducation (UG/PG) Programs for Professionals, Online Degree Courses in US">
            <a:extLst>
              <a:ext uri="{FF2B5EF4-FFF2-40B4-BE49-F238E27FC236}">
                <a16:creationId xmlns:a16="http://schemas.microsoft.com/office/drawing/2014/main" id="{233574FE-392F-E0C2-4E71-0ED322EF7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950" y="5880929"/>
            <a:ext cx="1162050" cy="9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0C6C4E-D2EF-B430-C3D9-C7C75405820C}"/>
              </a:ext>
            </a:extLst>
          </p:cNvPr>
          <p:cNvCxnSpPr>
            <a:cxnSpLocks/>
          </p:cNvCxnSpPr>
          <p:nvPr/>
        </p:nvCxnSpPr>
        <p:spPr>
          <a:xfrm>
            <a:off x="478319" y="825584"/>
            <a:ext cx="11206715" cy="0"/>
          </a:xfrm>
          <a:prstGeom prst="line">
            <a:avLst/>
          </a:prstGeom>
          <a:ln w="25400" cmpd="sng">
            <a:solidFill>
              <a:srgbClr val="DE13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41F50AA-FE84-1EA8-DEE8-EF880E14F586}"/>
              </a:ext>
            </a:extLst>
          </p:cNvPr>
          <p:cNvSpPr txBox="1"/>
          <p:nvPr/>
        </p:nvSpPr>
        <p:spPr>
          <a:xfrm>
            <a:off x="478319" y="342900"/>
            <a:ext cx="693848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Cleaning and Manipulation  -  Lending Club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B55240-6819-F5D7-F32E-84353864F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176" y="3902400"/>
            <a:ext cx="6106879" cy="18125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772352-15E4-503F-8DD2-A51FBE42695B}"/>
              </a:ext>
            </a:extLst>
          </p:cNvPr>
          <p:cNvSpPr txBox="1"/>
          <p:nvPr/>
        </p:nvSpPr>
        <p:spPr>
          <a:xfrm>
            <a:off x="478318" y="927269"/>
            <a:ext cx="1120671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l"/>
            <a:r>
              <a:rPr lang="en-IN" sz="2000" dirty="0"/>
              <a:t>Actions Taken:</a:t>
            </a:r>
          </a:p>
          <a:p>
            <a:pPr algn="l"/>
            <a:endParaRPr lang="en-IN" sz="1200" dirty="0"/>
          </a:p>
          <a:p>
            <a:pPr algn="l" rtl="0"/>
            <a:r>
              <a:rPr lang="en-IN" sz="1400" dirty="0">
                <a:solidFill>
                  <a:srgbClr val="091E42"/>
                </a:solidFill>
                <a:latin typeface="freight-text-pro"/>
              </a:rPr>
              <a:t>To find the result we go though a series of steps</a:t>
            </a:r>
          </a:p>
          <a:p>
            <a:pPr algn="l" rtl="0"/>
            <a:endParaRPr lang="en-IN" sz="1400" dirty="0">
              <a:solidFill>
                <a:srgbClr val="091E42"/>
              </a:solidFill>
              <a:latin typeface="freight-text-pro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091E42"/>
                </a:solidFill>
                <a:effectLst/>
                <a:latin typeface="freight-text-pro"/>
              </a:rPr>
              <a:t>Sourcing the data from CSV file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91E42"/>
                </a:solidFill>
                <a:latin typeface="freight-text-pro"/>
              </a:rPr>
              <a:t>Cleaning the data like, removing certain special characters from those columns like </a:t>
            </a:r>
            <a:r>
              <a:rPr lang="en-IN" sz="1400" i="1" dirty="0">
                <a:solidFill>
                  <a:srgbClr val="091E42"/>
                </a:solidFill>
                <a:latin typeface="freight-text-pro"/>
              </a:rPr>
              <a:t>‘</a:t>
            </a:r>
            <a:r>
              <a:rPr lang="en-IN" sz="1400" i="1" dirty="0" err="1">
                <a:solidFill>
                  <a:srgbClr val="091E42"/>
                </a:solidFill>
                <a:latin typeface="freight-text-pro"/>
              </a:rPr>
              <a:t>int_rate</a:t>
            </a:r>
            <a:r>
              <a:rPr lang="en-IN" sz="1400" i="1" dirty="0">
                <a:solidFill>
                  <a:srgbClr val="091E42"/>
                </a:solidFill>
                <a:latin typeface="freight-text-pro"/>
              </a:rPr>
              <a:t>’ mentioned on the data dictionary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IN" sz="1400" i="1" dirty="0">
                <a:solidFill>
                  <a:srgbClr val="091E42"/>
                </a:solidFill>
                <a:effectLst/>
                <a:latin typeface="freight-text-pro"/>
              </a:rPr>
              <a:t>Dropping rows and columns which are empty</a:t>
            </a:r>
            <a:r>
              <a:rPr lang="en-IN" sz="1400" i="1" dirty="0">
                <a:solidFill>
                  <a:srgbClr val="091E42"/>
                </a:solidFill>
                <a:latin typeface="freight-text-pro"/>
              </a:rPr>
              <a:t> like ‘</a:t>
            </a:r>
            <a:r>
              <a:rPr lang="en-IN" sz="1400" i="1" dirty="0" err="1">
                <a:solidFill>
                  <a:srgbClr val="091E42"/>
                </a:solidFill>
                <a:latin typeface="freight-text-pro"/>
              </a:rPr>
              <a:t>il_util,all_util,ing_fi</a:t>
            </a:r>
            <a:r>
              <a:rPr lang="en-IN" sz="1400" i="1" dirty="0">
                <a:solidFill>
                  <a:srgbClr val="091E42"/>
                </a:solidFill>
                <a:latin typeface="freight-text-pro"/>
              </a:rPr>
              <a:t>’ are some of the columns of such nature as mentioned in the data dictionary.</a:t>
            </a:r>
            <a:endParaRPr lang="en-IN" sz="1400" i="1" dirty="0">
              <a:solidFill>
                <a:srgbClr val="091E42"/>
              </a:solidFill>
              <a:effectLst/>
              <a:latin typeface="freight-text-pro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IN" sz="1400" i="1" dirty="0">
                <a:solidFill>
                  <a:srgbClr val="091E42"/>
                </a:solidFill>
                <a:latin typeface="freight-text-pro"/>
              </a:rPr>
              <a:t>Dropping those columns which only have a single value across all its rows. Columns like ‘</a:t>
            </a:r>
            <a:r>
              <a:rPr lang="en-IN" sz="1400" i="1" dirty="0" err="1">
                <a:solidFill>
                  <a:srgbClr val="091E42"/>
                </a:solidFill>
                <a:latin typeface="freight-text-pro"/>
              </a:rPr>
              <a:t>initial_list_status</a:t>
            </a:r>
            <a:r>
              <a:rPr lang="en-IN" sz="1400" i="1" dirty="0">
                <a:solidFill>
                  <a:srgbClr val="091E42"/>
                </a:solidFill>
                <a:latin typeface="freight-text-pro"/>
              </a:rPr>
              <a:t>, </a:t>
            </a:r>
            <a:r>
              <a:rPr lang="en-IN" sz="1400" i="1" dirty="0" err="1">
                <a:solidFill>
                  <a:srgbClr val="091E42"/>
                </a:solidFill>
                <a:latin typeface="freight-text-pro"/>
              </a:rPr>
              <a:t>policy_code</a:t>
            </a:r>
            <a:r>
              <a:rPr lang="en-IN" sz="1400" i="1" dirty="0">
                <a:solidFill>
                  <a:srgbClr val="091E42"/>
                </a:solidFill>
                <a:latin typeface="freight-text-pro"/>
              </a:rPr>
              <a:t>, </a:t>
            </a:r>
            <a:r>
              <a:rPr lang="en-IN" sz="1400" i="1" dirty="0" err="1">
                <a:solidFill>
                  <a:srgbClr val="091E42"/>
                </a:solidFill>
                <a:latin typeface="freight-text-pro"/>
              </a:rPr>
              <a:t>application_type</a:t>
            </a:r>
            <a:r>
              <a:rPr lang="en-IN" sz="1400" i="1" dirty="0">
                <a:solidFill>
                  <a:srgbClr val="091E42"/>
                </a:solidFill>
                <a:latin typeface="freight-text-pro"/>
              </a:rPr>
              <a:t>’ are some of the columns of such nature as mentioned in the data dictionary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IN" sz="1400" i="1" dirty="0">
                <a:solidFill>
                  <a:srgbClr val="091E42"/>
                </a:solidFill>
                <a:effectLst/>
                <a:latin typeface="freight-text-pro"/>
              </a:rPr>
              <a:t>Standardizing </a:t>
            </a:r>
            <a:r>
              <a:rPr lang="en-IN" sz="1400" i="1" dirty="0">
                <a:solidFill>
                  <a:srgbClr val="091E42"/>
                </a:solidFill>
                <a:latin typeface="freight-text-pro"/>
              </a:rPr>
              <a:t>columns like ‘</a:t>
            </a:r>
            <a:r>
              <a:rPr lang="en-IN" sz="1400" i="1" dirty="0" err="1">
                <a:solidFill>
                  <a:srgbClr val="091E42"/>
                </a:solidFill>
                <a:latin typeface="freight-text-pro"/>
              </a:rPr>
              <a:t>loan_amnt</a:t>
            </a:r>
            <a:r>
              <a:rPr lang="en-IN" sz="1400" i="1" dirty="0">
                <a:solidFill>
                  <a:srgbClr val="091E42"/>
                </a:solidFill>
                <a:latin typeface="freight-text-pro"/>
              </a:rPr>
              <a:t>, </a:t>
            </a:r>
            <a:r>
              <a:rPr lang="en-IN" sz="1400" i="1" dirty="0" err="1">
                <a:solidFill>
                  <a:srgbClr val="091E42"/>
                </a:solidFill>
                <a:latin typeface="freight-text-pro"/>
              </a:rPr>
              <a:t>funded_amnt</a:t>
            </a:r>
            <a:r>
              <a:rPr lang="en-IN" sz="1400" i="1" dirty="0">
                <a:solidFill>
                  <a:srgbClr val="091E42"/>
                </a:solidFill>
                <a:latin typeface="freight-text-pro"/>
              </a:rPr>
              <a:t>, </a:t>
            </a:r>
            <a:r>
              <a:rPr lang="en-IN" sz="1400" i="1" dirty="0" err="1">
                <a:solidFill>
                  <a:srgbClr val="091E42"/>
                </a:solidFill>
                <a:latin typeface="freight-text-pro"/>
              </a:rPr>
              <a:t>installment</a:t>
            </a:r>
            <a:r>
              <a:rPr lang="en-IN" sz="1400" i="1" dirty="0">
                <a:solidFill>
                  <a:srgbClr val="091E42"/>
                </a:solidFill>
                <a:latin typeface="freight-text-pro"/>
              </a:rPr>
              <a:t>, </a:t>
            </a:r>
            <a:r>
              <a:rPr lang="en-IN" sz="1400" i="1" dirty="0" err="1">
                <a:solidFill>
                  <a:srgbClr val="091E42"/>
                </a:solidFill>
                <a:latin typeface="freight-text-pro"/>
              </a:rPr>
              <a:t>annual_inc</a:t>
            </a:r>
            <a:r>
              <a:rPr lang="en-IN" sz="1400" i="1" dirty="0">
                <a:solidFill>
                  <a:srgbClr val="091E42"/>
                </a:solidFill>
                <a:latin typeface="freight-text-pro"/>
              </a:rPr>
              <a:t>’ are some among the others of such nature as mentioned in the data dictionary. </a:t>
            </a:r>
            <a:r>
              <a:rPr lang="en-IN" sz="1400" i="1" dirty="0">
                <a:solidFill>
                  <a:srgbClr val="091E42"/>
                </a:solidFill>
                <a:effectLst/>
                <a:latin typeface="freight-text-pro"/>
              </a:rPr>
              <a:t>Casting these quantitative  variable to numerical types which would be used in Univariate and Bivariate Analysis.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IN" sz="1400" i="1" dirty="0">
                <a:solidFill>
                  <a:srgbClr val="091E42"/>
                </a:solidFill>
                <a:latin typeface="freight-text-pro"/>
              </a:rPr>
              <a:t>Deriving columns like ‘</a:t>
            </a:r>
            <a:r>
              <a:rPr lang="en-IN" sz="1400" i="1" dirty="0" err="1">
                <a:solidFill>
                  <a:srgbClr val="091E42"/>
                </a:solidFill>
                <a:latin typeface="freight-text-pro"/>
              </a:rPr>
              <a:t>loan_amount_category</a:t>
            </a:r>
            <a:r>
              <a:rPr lang="en-IN" sz="1400" i="1" dirty="0">
                <a:solidFill>
                  <a:srgbClr val="091E42"/>
                </a:solidFill>
                <a:latin typeface="freight-text-pro"/>
              </a:rPr>
              <a:t>, </a:t>
            </a:r>
            <a:r>
              <a:rPr lang="en-IN" sz="1400" i="1" dirty="0" err="1">
                <a:solidFill>
                  <a:srgbClr val="091E42"/>
                </a:solidFill>
                <a:latin typeface="freight-text-pro"/>
              </a:rPr>
              <a:t>annual_income_category</a:t>
            </a:r>
            <a:r>
              <a:rPr lang="en-IN" sz="1400" i="1" dirty="0">
                <a:solidFill>
                  <a:srgbClr val="091E42"/>
                </a:solidFill>
                <a:latin typeface="freight-text-pro"/>
              </a:rPr>
              <a:t> and </a:t>
            </a:r>
            <a:r>
              <a:rPr lang="en-IN" sz="1400" i="1" dirty="0" err="1">
                <a:solidFill>
                  <a:srgbClr val="091E42"/>
                </a:solidFill>
                <a:latin typeface="freight-text-pro"/>
              </a:rPr>
              <a:t>interest_rate_category</a:t>
            </a:r>
            <a:r>
              <a:rPr lang="en-IN" sz="1400" i="1" dirty="0">
                <a:solidFill>
                  <a:srgbClr val="091E42"/>
                </a:solidFill>
                <a:latin typeface="freight-text-pro"/>
              </a:rPr>
              <a:t>’ which would be further utilized during Bivariate Analysis.</a:t>
            </a:r>
            <a:endParaRPr lang="en-IN" sz="1400" i="1" dirty="0">
              <a:solidFill>
                <a:srgbClr val="091E42"/>
              </a:solidFill>
              <a:effectLst/>
              <a:latin typeface="freight-text-pr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9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31824C-300C-A087-8A51-1E8E87AD0C82}"/>
              </a:ext>
            </a:extLst>
          </p:cNvPr>
          <p:cNvCxnSpPr>
            <a:cxnSpLocks/>
          </p:cNvCxnSpPr>
          <p:nvPr/>
        </p:nvCxnSpPr>
        <p:spPr>
          <a:xfrm>
            <a:off x="478320" y="5816684"/>
            <a:ext cx="11206715" cy="0"/>
          </a:xfrm>
          <a:prstGeom prst="line">
            <a:avLst/>
          </a:prstGeom>
          <a:ln w="25400" cmpd="sng">
            <a:solidFill>
              <a:srgbClr val="DE13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ducation (UG/PG) Programs for Professionals, Online Degree Courses in US">
            <a:extLst>
              <a:ext uri="{FF2B5EF4-FFF2-40B4-BE49-F238E27FC236}">
                <a16:creationId xmlns:a16="http://schemas.microsoft.com/office/drawing/2014/main" id="{233574FE-392F-E0C2-4E71-0ED322EF7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950" y="5880929"/>
            <a:ext cx="1162050" cy="9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0C6C4E-D2EF-B430-C3D9-C7C75405820C}"/>
              </a:ext>
            </a:extLst>
          </p:cNvPr>
          <p:cNvCxnSpPr>
            <a:cxnSpLocks/>
          </p:cNvCxnSpPr>
          <p:nvPr/>
        </p:nvCxnSpPr>
        <p:spPr>
          <a:xfrm>
            <a:off x="478319" y="825584"/>
            <a:ext cx="11206715" cy="0"/>
          </a:xfrm>
          <a:prstGeom prst="line">
            <a:avLst/>
          </a:prstGeom>
          <a:ln w="25400" cmpd="sng">
            <a:solidFill>
              <a:srgbClr val="DE13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41F50AA-FE84-1EA8-DEE8-EF880E14F586}"/>
              </a:ext>
            </a:extLst>
          </p:cNvPr>
          <p:cNvSpPr txBox="1"/>
          <p:nvPr/>
        </p:nvSpPr>
        <p:spPr>
          <a:xfrm>
            <a:off x="478319" y="342900"/>
            <a:ext cx="693848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Analysis  -  Lending Club  -  Univariate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174B91-B71C-94F6-F3E5-50C45EC46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070" y="1158335"/>
            <a:ext cx="5142016" cy="41386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175628-E81D-A870-FD9B-E8576A00BE23}"/>
              </a:ext>
            </a:extLst>
          </p:cNvPr>
          <p:cNvSpPr txBox="1"/>
          <p:nvPr/>
        </p:nvSpPr>
        <p:spPr>
          <a:xfrm>
            <a:off x="478319" y="1073973"/>
            <a:ext cx="35058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Univariate Analysis – </a:t>
            </a:r>
          </a:p>
          <a:p>
            <a:r>
              <a:rPr lang="en-US" sz="1400" dirty="0"/>
              <a:t>(Unordered Categorical Variable)</a:t>
            </a:r>
          </a:p>
          <a:p>
            <a:r>
              <a:rPr lang="en-US" sz="1400" dirty="0"/>
              <a:t>Distribution of Loan Status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8938F-7097-C5DD-5EF7-4A087B90392D}"/>
              </a:ext>
            </a:extLst>
          </p:cNvPr>
          <p:cNvSpPr txBox="1"/>
          <p:nvPr/>
        </p:nvSpPr>
        <p:spPr>
          <a:xfrm>
            <a:off x="478319" y="3653887"/>
            <a:ext cx="350585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Observation - </a:t>
            </a:r>
          </a:p>
          <a:p>
            <a:r>
              <a:rPr lang="en-US" sz="1200" dirty="0"/>
              <a:t>It is seen that most number of loans are in the fully paid status.</a:t>
            </a:r>
          </a:p>
          <a:p>
            <a:r>
              <a:rPr lang="en-US" sz="1200" dirty="0"/>
              <a:t>Number of current loans are the least </a:t>
            </a:r>
            <a:r>
              <a:rPr lang="en-US" sz="1200" dirty="0" err="1"/>
              <a:t>amost</a:t>
            </a:r>
            <a:r>
              <a:rPr lang="en-US" sz="1200" dirty="0"/>
              <a:t> other categories like Fully Paid and Charged.</a:t>
            </a:r>
          </a:p>
        </p:txBody>
      </p:sp>
    </p:spTree>
    <p:extLst>
      <p:ext uri="{BB962C8B-B14F-4D97-AF65-F5344CB8AC3E}">
        <p14:creationId xmlns:p14="http://schemas.microsoft.com/office/powerpoint/2010/main" val="4818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31824C-300C-A087-8A51-1E8E87AD0C82}"/>
              </a:ext>
            </a:extLst>
          </p:cNvPr>
          <p:cNvCxnSpPr>
            <a:cxnSpLocks/>
          </p:cNvCxnSpPr>
          <p:nvPr/>
        </p:nvCxnSpPr>
        <p:spPr>
          <a:xfrm>
            <a:off x="478320" y="5816684"/>
            <a:ext cx="11206715" cy="0"/>
          </a:xfrm>
          <a:prstGeom prst="line">
            <a:avLst/>
          </a:prstGeom>
          <a:ln w="25400" cmpd="sng">
            <a:solidFill>
              <a:srgbClr val="DE13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ducation (UG/PG) Programs for Professionals, Online Degree Courses in US">
            <a:extLst>
              <a:ext uri="{FF2B5EF4-FFF2-40B4-BE49-F238E27FC236}">
                <a16:creationId xmlns:a16="http://schemas.microsoft.com/office/drawing/2014/main" id="{233574FE-392F-E0C2-4E71-0ED322EF7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950" y="5880929"/>
            <a:ext cx="1162050" cy="9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0C6C4E-D2EF-B430-C3D9-C7C75405820C}"/>
              </a:ext>
            </a:extLst>
          </p:cNvPr>
          <p:cNvCxnSpPr>
            <a:cxnSpLocks/>
          </p:cNvCxnSpPr>
          <p:nvPr/>
        </p:nvCxnSpPr>
        <p:spPr>
          <a:xfrm>
            <a:off x="478319" y="825584"/>
            <a:ext cx="11206715" cy="0"/>
          </a:xfrm>
          <a:prstGeom prst="line">
            <a:avLst/>
          </a:prstGeom>
          <a:ln w="25400" cmpd="sng">
            <a:solidFill>
              <a:srgbClr val="DE13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41F50AA-FE84-1EA8-DEE8-EF880E14F586}"/>
              </a:ext>
            </a:extLst>
          </p:cNvPr>
          <p:cNvSpPr txBox="1"/>
          <p:nvPr/>
        </p:nvSpPr>
        <p:spPr>
          <a:xfrm>
            <a:off x="478319" y="342900"/>
            <a:ext cx="693848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Analysis  -  Lending Club  -  Univariate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175628-E81D-A870-FD9B-E8576A00BE23}"/>
              </a:ext>
            </a:extLst>
          </p:cNvPr>
          <p:cNvSpPr txBox="1"/>
          <p:nvPr/>
        </p:nvSpPr>
        <p:spPr>
          <a:xfrm>
            <a:off x="478319" y="1073973"/>
            <a:ext cx="35058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Univariate Analysis – </a:t>
            </a:r>
          </a:p>
          <a:p>
            <a:r>
              <a:rPr lang="en-US" sz="1400" dirty="0"/>
              <a:t>(Unordered Categorical Variable) </a:t>
            </a:r>
          </a:p>
          <a:p>
            <a:r>
              <a:rPr lang="en-US" sz="1400" dirty="0"/>
              <a:t>Distribution of Loan Purpose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8938F-7097-C5DD-5EF7-4A087B90392D}"/>
              </a:ext>
            </a:extLst>
          </p:cNvPr>
          <p:cNvSpPr txBox="1"/>
          <p:nvPr/>
        </p:nvSpPr>
        <p:spPr>
          <a:xfrm>
            <a:off x="478319" y="3653887"/>
            <a:ext cx="35058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Observation - </a:t>
            </a:r>
          </a:p>
          <a:p>
            <a:r>
              <a:rPr lang="en-US" sz="1200" dirty="0"/>
              <a:t>It is seen that most number of loans are are taken for </a:t>
            </a:r>
            <a:r>
              <a:rPr lang="en-US" sz="1200" dirty="0" err="1"/>
              <a:t>debt_consolidation</a:t>
            </a:r>
            <a:r>
              <a:rPr lang="en-US" sz="1200" dirty="0"/>
              <a:t> and least for </a:t>
            </a:r>
            <a:r>
              <a:rPr lang="en-US" sz="1200" dirty="0" err="1"/>
              <a:t>renewable_energy</a:t>
            </a:r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C54C8F-ECFB-FC81-54C6-BD04F4C4D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723" y="1037667"/>
            <a:ext cx="6176154" cy="471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85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31824C-300C-A087-8A51-1E8E87AD0C82}"/>
              </a:ext>
            </a:extLst>
          </p:cNvPr>
          <p:cNvCxnSpPr>
            <a:cxnSpLocks/>
          </p:cNvCxnSpPr>
          <p:nvPr/>
        </p:nvCxnSpPr>
        <p:spPr>
          <a:xfrm>
            <a:off x="478320" y="5816684"/>
            <a:ext cx="11206715" cy="0"/>
          </a:xfrm>
          <a:prstGeom prst="line">
            <a:avLst/>
          </a:prstGeom>
          <a:ln w="25400" cmpd="sng">
            <a:solidFill>
              <a:srgbClr val="DE13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ducation (UG/PG) Programs for Professionals, Online Degree Courses in US">
            <a:extLst>
              <a:ext uri="{FF2B5EF4-FFF2-40B4-BE49-F238E27FC236}">
                <a16:creationId xmlns:a16="http://schemas.microsoft.com/office/drawing/2014/main" id="{233574FE-392F-E0C2-4E71-0ED322EF7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950" y="5880929"/>
            <a:ext cx="1162050" cy="9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0C6C4E-D2EF-B430-C3D9-C7C75405820C}"/>
              </a:ext>
            </a:extLst>
          </p:cNvPr>
          <p:cNvCxnSpPr>
            <a:cxnSpLocks/>
          </p:cNvCxnSpPr>
          <p:nvPr/>
        </p:nvCxnSpPr>
        <p:spPr>
          <a:xfrm>
            <a:off x="478319" y="825584"/>
            <a:ext cx="11206715" cy="0"/>
          </a:xfrm>
          <a:prstGeom prst="line">
            <a:avLst/>
          </a:prstGeom>
          <a:ln w="25400" cmpd="sng">
            <a:solidFill>
              <a:srgbClr val="DE13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41F50AA-FE84-1EA8-DEE8-EF880E14F586}"/>
              </a:ext>
            </a:extLst>
          </p:cNvPr>
          <p:cNvSpPr txBox="1"/>
          <p:nvPr/>
        </p:nvSpPr>
        <p:spPr>
          <a:xfrm>
            <a:off x="478319" y="342900"/>
            <a:ext cx="693848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Analysis  -  Lending Club  -  Univariate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175628-E81D-A870-FD9B-E8576A00BE23}"/>
              </a:ext>
            </a:extLst>
          </p:cNvPr>
          <p:cNvSpPr txBox="1"/>
          <p:nvPr/>
        </p:nvSpPr>
        <p:spPr>
          <a:xfrm>
            <a:off x="478319" y="1073973"/>
            <a:ext cx="35058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Univariate Analysis –</a:t>
            </a:r>
          </a:p>
          <a:p>
            <a:r>
              <a:rPr lang="en-US" sz="1400" dirty="0"/>
              <a:t>(Quantitative Variables) </a:t>
            </a:r>
          </a:p>
          <a:p>
            <a:r>
              <a:rPr lang="en-US" sz="1400" dirty="0"/>
              <a:t>Distribution of Loan Amount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8938F-7097-C5DD-5EF7-4A087B90392D}"/>
              </a:ext>
            </a:extLst>
          </p:cNvPr>
          <p:cNvSpPr txBox="1"/>
          <p:nvPr/>
        </p:nvSpPr>
        <p:spPr>
          <a:xfrm>
            <a:off x="478319" y="3653887"/>
            <a:ext cx="350585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Observation - </a:t>
            </a:r>
          </a:p>
          <a:p>
            <a:r>
              <a:rPr lang="en-US" sz="1200" dirty="0"/>
              <a:t>It is seen that Minimum Loan amount is 500 whereas Maximum Loan amount is 35000. </a:t>
            </a:r>
          </a:p>
          <a:p>
            <a:r>
              <a:rPr lang="en-US" sz="1200" dirty="0"/>
              <a:t>50% of Loans are amounting in upper range 10000 - 35000</a:t>
            </a:r>
          </a:p>
          <a:p>
            <a:r>
              <a:rPr lang="en-US" sz="1200" dirty="0"/>
              <a:t>Another 50% of Loans are amounting in lower range 500 - 10000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BA75E5-DB64-C1C6-8513-75EF2D21A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579" y="1069372"/>
            <a:ext cx="4658441" cy="47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10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31824C-300C-A087-8A51-1E8E87AD0C82}"/>
              </a:ext>
            </a:extLst>
          </p:cNvPr>
          <p:cNvCxnSpPr>
            <a:cxnSpLocks/>
          </p:cNvCxnSpPr>
          <p:nvPr/>
        </p:nvCxnSpPr>
        <p:spPr>
          <a:xfrm>
            <a:off x="478320" y="5816684"/>
            <a:ext cx="11206715" cy="0"/>
          </a:xfrm>
          <a:prstGeom prst="line">
            <a:avLst/>
          </a:prstGeom>
          <a:ln w="25400" cmpd="sng">
            <a:solidFill>
              <a:srgbClr val="DE13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ducation (UG/PG) Programs for Professionals, Online Degree Courses in US">
            <a:extLst>
              <a:ext uri="{FF2B5EF4-FFF2-40B4-BE49-F238E27FC236}">
                <a16:creationId xmlns:a16="http://schemas.microsoft.com/office/drawing/2014/main" id="{233574FE-392F-E0C2-4E71-0ED322EF7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950" y="5880929"/>
            <a:ext cx="1162050" cy="9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0C6C4E-D2EF-B430-C3D9-C7C75405820C}"/>
              </a:ext>
            </a:extLst>
          </p:cNvPr>
          <p:cNvCxnSpPr>
            <a:cxnSpLocks/>
          </p:cNvCxnSpPr>
          <p:nvPr/>
        </p:nvCxnSpPr>
        <p:spPr>
          <a:xfrm>
            <a:off x="478319" y="825584"/>
            <a:ext cx="11206715" cy="0"/>
          </a:xfrm>
          <a:prstGeom prst="line">
            <a:avLst/>
          </a:prstGeom>
          <a:ln w="25400" cmpd="sng">
            <a:solidFill>
              <a:srgbClr val="DE13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41F50AA-FE84-1EA8-DEE8-EF880E14F586}"/>
              </a:ext>
            </a:extLst>
          </p:cNvPr>
          <p:cNvSpPr txBox="1"/>
          <p:nvPr/>
        </p:nvSpPr>
        <p:spPr>
          <a:xfrm>
            <a:off x="478319" y="342900"/>
            <a:ext cx="693848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Analysis  -  Lending Club  -  Univariate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175628-E81D-A870-FD9B-E8576A00BE23}"/>
              </a:ext>
            </a:extLst>
          </p:cNvPr>
          <p:cNvSpPr txBox="1"/>
          <p:nvPr/>
        </p:nvSpPr>
        <p:spPr>
          <a:xfrm>
            <a:off x="478319" y="1073973"/>
            <a:ext cx="35058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Univariate Analysis –</a:t>
            </a:r>
          </a:p>
          <a:p>
            <a:r>
              <a:rPr lang="en-US" sz="1400" dirty="0"/>
              <a:t>(Quantitative Variables) </a:t>
            </a:r>
          </a:p>
          <a:p>
            <a:r>
              <a:rPr lang="en-US" sz="1400" dirty="0"/>
              <a:t>Distribution of Loan Interest 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8938F-7097-C5DD-5EF7-4A087B90392D}"/>
              </a:ext>
            </a:extLst>
          </p:cNvPr>
          <p:cNvSpPr txBox="1"/>
          <p:nvPr/>
        </p:nvSpPr>
        <p:spPr>
          <a:xfrm>
            <a:off x="478319" y="3653887"/>
            <a:ext cx="350585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Observation - </a:t>
            </a:r>
          </a:p>
          <a:p>
            <a:r>
              <a:rPr lang="en-US" sz="1200" dirty="0"/>
              <a:t>It is seen from the box plot that the upper half of the distribution i.e. 0% to 50% is between 5% to 12%</a:t>
            </a:r>
          </a:p>
          <a:p>
            <a:r>
              <a:rPr lang="en-US" sz="1200" dirty="0"/>
              <a:t>Whereas for the lower half of the box plot the distribution i.e. 50% to 100% is between 12% to 25%.</a:t>
            </a:r>
          </a:p>
          <a:p>
            <a:r>
              <a:rPr lang="en-US" sz="1200" dirty="0"/>
              <a:t>So we can infer that most loans were issued where interest rates were between 12% to 25%.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FDE261-7007-DDC9-2662-E6D43F716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248" y="1079050"/>
            <a:ext cx="5783103" cy="469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92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31824C-300C-A087-8A51-1E8E87AD0C82}"/>
              </a:ext>
            </a:extLst>
          </p:cNvPr>
          <p:cNvCxnSpPr>
            <a:cxnSpLocks/>
          </p:cNvCxnSpPr>
          <p:nvPr/>
        </p:nvCxnSpPr>
        <p:spPr>
          <a:xfrm>
            <a:off x="478320" y="5816684"/>
            <a:ext cx="11206715" cy="0"/>
          </a:xfrm>
          <a:prstGeom prst="line">
            <a:avLst/>
          </a:prstGeom>
          <a:ln w="25400" cmpd="sng">
            <a:solidFill>
              <a:srgbClr val="DE13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ducation (UG/PG) Programs for Professionals, Online Degree Courses in US">
            <a:extLst>
              <a:ext uri="{FF2B5EF4-FFF2-40B4-BE49-F238E27FC236}">
                <a16:creationId xmlns:a16="http://schemas.microsoft.com/office/drawing/2014/main" id="{233574FE-392F-E0C2-4E71-0ED322EF7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950" y="5880929"/>
            <a:ext cx="1162050" cy="9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0C6C4E-D2EF-B430-C3D9-C7C75405820C}"/>
              </a:ext>
            </a:extLst>
          </p:cNvPr>
          <p:cNvCxnSpPr>
            <a:cxnSpLocks/>
          </p:cNvCxnSpPr>
          <p:nvPr/>
        </p:nvCxnSpPr>
        <p:spPr>
          <a:xfrm>
            <a:off x="478319" y="825584"/>
            <a:ext cx="11206715" cy="0"/>
          </a:xfrm>
          <a:prstGeom prst="line">
            <a:avLst/>
          </a:prstGeom>
          <a:ln w="25400" cmpd="sng">
            <a:solidFill>
              <a:srgbClr val="DE13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41F50AA-FE84-1EA8-DEE8-EF880E14F586}"/>
              </a:ext>
            </a:extLst>
          </p:cNvPr>
          <p:cNvSpPr txBox="1"/>
          <p:nvPr/>
        </p:nvSpPr>
        <p:spPr>
          <a:xfrm>
            <a:off x="478319" y="342900"/>
            <a:ext cx="693848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Analysis  -  Lending Club  -  Univariate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175628-E81D-A870-FD9B-E8576A00BE23}"/>
              </a:ext>
            </a:extLst>
          </p:cNvPr>
          <p:cNvSpPr txBox="1"/>
          <p:nvPr/>
        </p:nvSpPr>
        <p:spPr>
          <a:xfrm>
            <a:off x="478319" y="1073973"/>
            <a:ext cx="35058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Univariate Analysis – </a:t>
            </a:r>
          </a:p>
          <a:p>
            <a:r>
              <a:rPr lang="en-US" sz="1400" dirty="0"/>
              <a:t>(Quantitative Variables)</a:t>
            </a:r>
          </a:p>
          <a:p>
            <a:r>
              <a:rPr lang="en-US" sz="1400" dirty="0"/>
              <a:t>Distribution of Loan Repayment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8938F-7097-C5DD-5EF7-4A087B90392D}"/>
              </a:ext>
            </a:extLst>
          </p:cNvPr>
          <p:cNvSpPr txBox="1"/>
          <p:nvPr/>
        </p:nvSpPr>
        <p:spPr>
          <a:xfrm>
            <a:off x="478319" y="3653887"/>
            <a:ext cx="35058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Observation - </a:t>
            </a:r>
          </a:p>
          <a:p>
            <a:r>
              <a:rPr lang="en-US" sz="1200" dirty="0"/>
              <a:t>It is seen that Minimum Loan </a:t>
            </a:r>
            <a:r>
              <a:rPr lang="en-US" sz="1200" dirty="0" err="1"/>
              <a:t>Repayement</a:t>
            </a:r>
            <a:r>
              <a:rPr lang="en-US" sz="1200" dirty="0"/>
              <a:t> amount is 0 whereas Maximum Loan </a:t>
            </a:r>
            <a:r>
              <a:rPr lang="en-US" sz="1200" dirty="0" err="1"/>
              <a:t>Repayement</a:t>
            </a:r>
            <a:r>
              <a:rPr lang="en-US" sz="1200" dirty="0"/>
              <a:t> amount is 58563. </a:t>
            </a:r>
          </a:p>
          <a:p>
            <a:r>
              <a:rPr lang="en-US" sz="1200" dirty="0"/>
              <a:t>50% of Loans </a:t>
            </a:r>
            <a:r>
              <a:rPr lang="en-US" sz="1200" dirty="0" err="1"/>
              <a:t>Repayements</a:t>
            </a:r>
            <a:r>
              <a:rPr lang="en-US" sz="1200" dirty="0"/>
              <a:t> are amounting in upper range 9899 - 35000</a:t>
            </a:r>
          </a:p>
          <a:p>
            <a:r>
              <a:rPr lang="en-US" sz="1200" dirty="0"/>
              <a:t>Another 50% of Loans </a:t>
            </a:r>
            <a:r>
              <a:rPr lang="en-US" sz="1200" dirty="0" err="1"/>
              <a:t>Repayements</a:t>
            </a:r>
            <a:r>
              <a:rPr lang="en-US" sz="1200" dirty="0"/>
              <a:t> are amounting in lower range 0 - 9899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56975B-0D2B-9109-5DAC-36C1D569F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144" y="1041315"/>
            <a:ext cx="5655311" cy="476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05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31824C-300C-A087-8A51-1E8E87AD0C82}"/>
              </a:ext>
            </a:extLst>
          </p:cNvPr>
          <p:cNvCxnSpPr>
            <a:cxnSpLocks/>
          </p:cNvCxnSpPr>
          <p:nvPr/>
        </p:nvCxnSpPr>
        <p:spPr>
          <a:xfrm>
            <a:off x="478320" y="5816684"/>
            <a:ext cx="11206715" cy="0"/>
          </a:xfrm>
          <a:prstGeom prst="line">
            <a:avLst/>
          </a:prstGeom>
          <a:ln w="25400" cmpd="sng">
            <a:solidFill>
              <a:srgbClr val="DE13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ducation (UG/PG) Programs for Professionals, Online Degree Courses in US">
            <a:extLst>
              <a:ext uri="{FF2B5EF4-FFF2-40B4-BE49-F238E27FC236}">
                <a16:creationId xmlns:a16="http://schemas.microsoft.com/office/drawing/2014/main" id="{233574FE-392F-E0C2-4E71-0ED322EF7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950" y="5880929"/>
            <a:ext cx="1162050" cy="9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0C6C4E-D2EF-B430-C3D9-C7C75405820C}"/>
              </a:ext>
            </a:extLst>
          </p:cNvPr>
          <p:cNvCxnSpPr>
            <a:cxnSpLocks/>
          </p:cNvCxnSpPr>
          <p:nvPr/>
        </p:nvCxnSpPr>
        <p:spPr>
          <a:xfrm>
            <a:off x="478319" y="825584"/>
            <a:ext cx="11206715" cy="0"/>
          </a:xfrm>
          <a:prstGeom prst="line">
            <a:avLst/>
          </a:prstGeom>
          <a:ln w="25400" cmpd="sng">
            <a:solidFill>
              <a:srgbClr val="DE13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41F50AA-FE84-1EA8-DEE8-EF880E14F586}"/>
              </a:ext>
            </a:extLst>
          </p:cNvPr>
          <p:cNvSpPr txBox="1"/>
          <p:nvPr/>
        </p:nvSpPr>
        <p:spPr>
          <a:xfrm>
            <a:off x="478319" y="342900"/>
            <a:ext cx="693848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Analysis  -  Lending Club  -  Univariate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175628-E81D-A870-FD9B-E8576A00BE23}"/>
              </a:ext>
            </a:extLst>
          </p:cNvPr>
          <p:cNvSpPr txBox="1"/>
          <p:nvPr/>
        </p:nvSpPr>
        <p:spPr>
          <a:xfrm>
            <a:off x="478319" y="1073973"/>
            <a:ext cx="35058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Univariate Analysis – </a:t>
            </a:r>
          </a:p>
          <a:p>
            <a:r>
              <a:rPr lang="en-US" sz="1400" dirty="0"/>
              <a:t>(Quantitative Variables)</a:t>
            </a:r>
          </a:p>
          <a:p>
            <a:r>
              <a:rPr lang="en-US" sz="1400" dirty="0"/>
              <a:t>Distribution of Annual Income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7CEFA-A987-8858-5B16-58D104CD6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802" y="1203278"/>
            <a:ext cx="3736280" cy="42300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C8938F-7097-C5DD-5EF7-4A087B90392D}"/>
              </a:ext>
            </a:extLst>
          </p:cNvPr>
          <p:cNvSpPr txBox="1"/>
          <p:nvPr/>
        </p:nvSpPr>
        <p:spPr>
          <a:xfrm>
            <a:off x="478319" y="3653887"/>
            <a:ext cx="27604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Observation –</a:t>
            </a:r>
          </a:p>
          <a:p>
            <a:endParaRPr lang="en-US" sz="1400" dirty="0"/>
          </a:p>
          <a:p>
            <a:r>
              <a:rPr lang="en-US" sz="1200" dirty="0"/>
              <a:t>So the tangible Annual Income ranges between 40000 to 81000.</a:t>
            </a:r>
          </a:p>
          <a:p>
            <a:r>
              <a:rPr lang="en-US" sz="1200" dirty="0"/>
              <a:t>The average Income is 58000.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D9CE30-0895-3666-185D-02537222A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044" y="1203277"/>
            <a:ext cx="4904513" cy="41524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E20181-24EE-3143-1628-3FDB33ACE87B}"/>
              </a:ext>
            </a:extLst>
          </p:cNvPr>
          <p:cNvSpPr txBox="1"/>
          <p:nvPr/>
        </p:nvSpPr>
        <p:spPr>
          <a:xfrm>
            <a:off x="6975082" y="2453278"/>
            <a:ext cx="400110" cy="199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dirty="0"/>
              <a:t>After Outlier treatment</a:t>
            </a:r>
          </a:p>
        </p:txBody>
      </p:sp>
    </p:spTree>
    <p:extLst>
      <p:ext uri="{BB962C8B-B14F-4D97-AF65-F5344CB8AC3E}">
        <p14:creationId xmlns:p14="http://schemas.microsoft.com/office/powerpoint/2010/main" val="3690635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1314</Words>
  <Application>Microsoft Macintosh PowerPoint</Application>
  <PresentationFormat>Widescreen</PresentationFormat>
  <Paragraphs>133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freight-text-pro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Paul</dc:creator>
  <cp:lastModifiedBy>Abhishek Paul</cp:lastModifiedBy>
  <cp:revision>1</cp:revision>
  <dcterms:created xsi:type="dcterms:W3CDTF">2023-09-05T13:07:40Z</dcterms:created>
  <dcterms:modified xsi:type="dcterms:W3CDTF">2023-09-06T04:30:00Z</dcterms:modified>
</cp:coreProperties>
</file>