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F7F24FA2-739D-44FE-8781-F6863B356C5B}"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Transition to Matt here? </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p:spPr>
        <p:txBody>
          <a:bodyPr tIns="91440" bIns="91440"/>
          <a:lstStyle/>
          <a:p>
            <a:pPr marL="457200" indent="-298080">
              <a:lnSpc>
                <a:spcPct val="100000"/>
              </a:lnSpc>
              <a:buClr>
                <a:srgbClr val="000000"/>
              </a:buClr>
              <a:buFont typeface="Wingdings" charset="2"/>
              <a:buChar char=""/>
            </a:pPr>
            <a:r>
              <a:rPr lang="en-US" sz="1100" b="0" strike="noStrike" spc="-1">
                <a:solidFill>
                  <a:srgbClr val="000000"/>
                </a:solidFill>
                <a:uFill>
                  <a:solidFill>
                    <a:srgbClr val="FFFFFF"/>
                  </a:solidFill>
                </a:uFill>
                <a:latin typeface="Arial"/>
              </a:rPr>
              <a:t>This is what our project focused on…</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solidFill>
                  <a:srgbClr val="000000"/>
                </a:solidFill>
                <a:uFill>
                  <a:solidFill>
                    <a:srgbClr val="FFFFFF"/>
                  </a:solidFill>
                </a:uFill>
                <a:latin typeface="Arial"/>
              </a:rPr>
              <a:t>Finish off with Chuck? Add more slides for screen shots? Thought processes? Techniques.</a:t>
            </a:r>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6" name="PlaceHolder 5"/>
          <p:cNvSpPr>
            <a:spLocks noGrp="1"/>
          </p:cNvSpPr>
          <p:nvPr>
            <p:ph type="body"/>
          </p:nvPr>
        </p:nvSpPr>
        <p:spPr>
          <a:xfrm>
            <a:off x="609480" y="368208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609480" y="1604520"/>
            <a:ext cx="109724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80" name="Picture 79"/>
          <p:cNvPicPr/>
          <p:nvPr/>
        </p:nvPicPr>
        <p:blipFill>
          <a:blip r:embed="rId2"/>
          <a:stretch/>
        </p:blipFill>
        <p:spPr>
          <a:xfrm>
            <a:off x="3602880" y="1604520"/>
            <a:ext cx="4984920" cy="3977280"/>
          </a:xfrm>
          <a:prstGeom prst="rect">
            <a:avLst/>
          </a:prstGeom>
          <a:ln>
            <a:noFill/>
          </a:ln>
        </p:spPr>
      </p:pic>
      <p:pic>
        <p:nvPicPr>
          <p:cNvPr id="81" name="Picture 8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915200" y="1788480"/>
            <a:ext cx="8361000" cy="9725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368208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6231960" y="1604520"/>
            <a:ext cx="535428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915200" y="1788480"/>
            <a:ext cx="8361000" cy="20977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42" name="CustomShape 1"/>
          <p:cNvSpPr/>
          <p:nvPr/>
        </p:nvSpPr>
        <p:spPr>
          <a:xfrm>
            <a:off x="478080" y="360"/>
            <a:ext cx="228240" cy="6857640"/>
          </a:xfrm>
          <a:prstGeom prst="rect">
            <a:avLst/>
          </a:prstGeom>
          <a:solidFill>
            <a:schemeClr val="dk2"/>
          </a:solidFill>
          <a:ln>
            <a:noFill/>
          </a:ln>
        </p:spPr>
        <p:style>
          <a:lnRef idx="0">
            <a:scrgbClr r="0" g="0" b="0"/>
          </a:lnRef>
          <a:fillRef idx="0">
            <a:scrgbClr r="0" g="0" b="0"/>
          </a:fillRef>
          <a:effectRef idx="0">
            <a:scrgbClr r="0" g="0" b="0"/>
          </a:effectRef>
          <a:fontRef idx="minor"/>
        </p:style>
      </p:sp>
      <p:sp>
        <p:nvSpPr>
          <p:cNvPr id="43" name="PlaceHolder 2"/>
          <p:cNvSpPr>
            <a:spLocks noGrp="1"/>
          </p:cNvSpPr>
          <p:nvPr>
            <p:ph type="title"/>
          </p:nvPr>
        </p:nvSpPr>
        <p:spPr>
          <a:xfrm>
            <a:off x="1371600" y="685800"/>
            <a:ext cx="9600840" cy="1485720"/>
          </a:xfrm>
          <a:prstGeom prst="rect">
            <a:avLst/>
          </a:prstGeom>
        </p:spPr>
        <p:txBody>
          <a:bodyPr tIns="91440" bIns="91440"/>
          <a:lstStyle/>
          <a:p>
            <a:endParaRPr lang="en-US" sz="14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1371600" y="2286000"/>
            <a:ext cx="9600840" cy="3580920"/>
          </a:xfrm>
          <a:prstGeom prst="rect">
            <a:avLst/>
          </a:prstGeom>
        </p:spPr>
        <p:txBody>
          <a:bodyPr tIns="91440" bIns="9144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5" name="PlaceHolder 4"/>
          <p:cNvSpPr>
            <a:spLocks noGrp="1"/>
          </p:cNvSpPr>
          <p:nvPr>
            <p:ph type="dt"/>
          </p:nvPr>
        </p:nvSpPr>
        <p:spPr>
          <a:xfrm>
            <a:off x="1390680" y="6453360"/>
            <a:ext cx="1204200" cy="404280"/>
          </a:xfrm>
          <a:prstGeom prst="rect">
            <a:avLst/>
          </a:prstGeom>
        </p:spPr>
        <p:txBody>
          <a:bodyPr tIns="91440" bIns="91440" anchor="ctr"/>
          <a:lstStyle/>
          <a:p>
            <a:endParaRPr lang="en-US" sz="2400" b="0" strike="noStrike" spc="-1">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2893680" y="6453360"/>
            <a:ext cx="6280560" cy="404280"/>
          </a:xfrm>
          <a:prstGeom prst="rect">
            <a:avLst/>
          </a:prstGeom>
        </p:spPr>
        <p:txBody>
          <a:bodyPr tIns="91440" bIns="91440" anchor="ctr"/>
          <a:lstStyle/>
          <a:p>
            <a:endParaRPr lang="en-US" sz="2400" b="0" strike="noStrike" spc="-1">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9472680" y="6453360"/>
            <a:ext cx="1595880" cy="404280"/>
          </a:xfrm>
          <a:prstGeom prst="rect">
            <a:avLst/>
          </a:prstGeom>
        </p:spPr>
        <p:txBody>
          <a:bodyPr anchor="ctr"/>
          <a:lstStyle/>
          <a:p>
            <a:pPr algn="r">
              <a:lnSpc>
                <a:spcPct val="100000"/>
              </a:lnSpc>
            </a:pPr>
            <a:fld id="{2B3E2D3B-3BA3-48A9-8813-8A9EDEDFE291}" type="slidenum">
              <a:rPr lang="en-US" sz="1200" b="0" strike="noStrike" spc="-1">
                <a:solidFill>
                  <a:srgbClr val="191B0E"/>
                </a:solidFill>
                <a:uFill>
                  <a:solidFill>
                    <a:srgbClr val="FFFFFF"/>
                  </a:solidFill>
                </a:uFill>
                <a:latin typeface="Source Sans Pro"/>
                <a:ea typeface="Source Sans Pro"/>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915200" y="1788480"/>
            <a:ext cx="8361000" cy="2097720"/>
          </a:xfrm>
          <a:prstGeom prst="rect">
            <a:avLst/>
          </a:prstGeom>
          <a:noFill/>
          <a:ln>
            <a:noFill/>
          </a:ln>
        </p:spPr>
        <p:txBody>
          <a:bodyPr anchor="b"/>
          <a:lstStyle/>
          <a:p>
            <a:pPr algn="ctr">
              <a:lnSpc>
                <a:spcPct val="89000"/>
              </a:lnSpc>
            </a:pPr>
            <a:r>
              <a:rPr lang="en-US" sz="7200" b="0" strike="noStrike" spc="-1">
                <a:solidFill>
                  <a:srgbClr val="191B0E"/>
                </a:solidFill>
                <a:uFill>
                  <a:solidFill>
                    <a:srgbClr val="FFFFFF"/>
                  </a:solidFill>
                </a:uFill>
                <a:latin typeface="Source Sans Pro"/>
                <a:ea typeface="Source Sans Pro"/>
              </a:rPr>
              <a:t>PROJECT HOPS</a:t>
            </a:r>
            <a:endParaRPr lang="en-US" sz="1400" b="0" strike="noStrike" spc="-1">
              <a:solidFill>
                <a:srgbClr val="000000"/>
              </a:solidFill>
              <a:uFill>
                <a:solidFill>
                  <a:srgbClr val="FFFFFF"/>
                </a:solidFill>
              </a:uFill>
              <a:latin typeface="Arial"/>
            </a:endParaRPr>
          </a:p>
        </p:txBody>
      </p:sp>
      <p:sp>
        <p:nvSpPr>
          <p:cNvPr id="88" name="TextShape 2"/>
          <p:cNvSpPr txBox="1"/>
          <p:nvPr/>
        </p:nvSpPr>
        <p:spPr>
          <a:xfrm>
            <a:off x="2679840" y="3956400"/>
            <a:ext cx="6831360" cy="1085760"/>
          </a:xfrm>
          <a:prstGeom prst="rect">
            <a:avLst/>
          </a:prstGeom>
          <a:noFill/>
          <a:ln>
            <a:noFill/>
          </a:ln>
        </p:spPr>
        <p:txBody>
          <a:bodyPr/>
          <a:lstStyle/>
          <a:p>
            <a:pPr algn="ctr">
              <a:lnSpc>
                <a:spcPct val="102000"/>
              </a:lnSpc>
            </a:pPr>
            <a:r>
              <a:rPr lang="en-US" sz="2130" b="0" strike="noStrike" spc="-1">
                <a:solidFill>
                  <a:srgbClr val="191B0E"/>
                </a:solidFill>
                <a:uFill>
                  <a:solidFill>
                    <a:srgbClr val="FFFFFF"/>
                  </a:solidFill>
                </a:uFill>
                <a:latin typeface="Source Sans Pro"/>
                <a:ea typeface="Source Sans Pro"/>
              </a:rPr>
              <a:t>Charles Breedlove</a:t>
            </a:r>
            <a:endParaRPr lang="en-US" sz="3200" b="0" strike="noStrike" spc="-1">
              <a:solidFill>
                <a:srgbClr val="000000"/>
              </a:solidFill>
              <a:uFill>
                <a:solidFill>
                  <a:srgbClr val="FFFFFF"/>
                </a:solidFill>
              </a:uFill>
              <a:latin typeface="Arial"/>
            </a:endParaRPr>
          </a:p>
          <a:p>
            <a:pPr algn="ctr">
              <a:lnSpc>
                <a:spcPct val="102000"/>
              </a:lnSpc>
            </a:pPr>
            <a:r>
              <a:rPr lang="en-US" sz="2130" b="0" strike="noStrike" spc="-1">
                <a:solidFill>
                  <a:srgbClr val="191B0E"/>
                </a:solidFill>
                <a:uFill>
                  <a:solidFill>
                    <a:srgbClr val="FFFFFF"/>
                  </a:solidFill>
                </a:uFill>
                <a:latin typeface="Source Sans Pro"/>
                <a:ea typeface="Source Sans Pro"/>
              </a:rPr>
              <a:t>Matthew Mackey</a:t>
            </a:r>
            <a:endParaRPr lang="en-US" sz="3200" b="0" strike="noStrike" spc="-1">
              <a:solidFill>
                <a:srgbClr val="000000"/>
              </a:solidFill>
              <a:uFill>
                <a:solidFill>
                  <a:srgbClr val="FFFFFF"/>
                </a:solidFill>
              </a:uFill>
              <a:latin typeface="Arial"/>
            </a:endParaRPr>
          </a:p>
          <a:p>
            <a:pPr algn="ctr">
              <a:lnSpc>
                <a:spcPct val="102000"/>
              </a:lnSpc>
            </a:pPr>
            <a:r>
              <a:rPr lang="en-US" sz="2130" b="0" strike="noStrike" spc="-1">
                <a:solidFill>
                  <a:srgbClr val="191B0E"/>
                </a:solidFill>
                <a:uFill>
                  <a:solidFill>
                    <a:srgbClr val="FFFFFF"/>
                  </a:solidFill>
                </a:uFill>
                <a:latin typeface="Source Sans Pro"/>
                <a:ea typeface="Source Sans Pro"/>
              </a:rPr>
              <a:t>Aaron Holder</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But where? And for who?</a:t>
            </a:r>
            <a:endParaRPr lang="en-US" sz="1400" b="0" strike="noStrike" spc="-1">
              <a:solidFill>
                <a:srgbClr val="000000"/>
              </a:solidFill>
              <a:uFill>
                <a:solidFill>
                  <a:srgbClr val="FFFFFF"/>
                </a:solidFill>
              </a:uFill>
              <a:latin typeface="Arial"/>
            </a:endParaRPr>
          </a:p>
        </p:txBody>
      </p:sp>
      <p:sp>
        <p:nvSpPr>
          <p:cNvPr id="106" name="TextShape 2"/>
          <p:cNvSpPr txBox="1"/>
          <p:nvPr/>
        </p:nvSpPr>
        <p:spPr>
          <a:xfrm>
            <a:off x="1371600" y="2286000"/>
            <a:ext cx="9600840" cy="35809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For Who</a:t>
            </a:r>
            <a:endParaRPr lang="en-US" sz="1400" b="0" strike="noStrike" spc="-1">
              <a:solidFill>
                <a:srgbClr val="000000"/>
              </a:solidFill>
              <a:uFill>
                <a:solidFill>
                  <a:srgbClr val="FFFFFF"/>
                </a:solidFill>
              </a:uFill>
              <a:latin typeface="Arial"/>
            </a:endParaRPr>
          </a:p>
        </p:txBody>
      </p:sp>
      <p:sp>
        <p:nvSpPr>
          <p:cNvPr id="108" name="TextShape 2"/>
          <p:cNvSpPr txBox="1"/>
          <p:nvPr/>
        </p:nvSpPr>
        <p:spPr>
          <a:xfrm>
            <a:off x="1371600" y="2286000"/>
            <a:ext cx="9600840" cy="3580920"/>
          </a:xfrm>
          <a:prstGeom prst="rect">
            <a:avLst/>
          </a:prstGeom>
          <a:noFill/>
          <a:ln>
            <a:noFill/>
          </a:ln>
        </p:spPr>
        <p:txBody>
          <a:bodyPr tIns="91440" bIns="91440"/>
          <a:lstStyle/>
          <a:p>
            <a:pPr marL="457200" indent="-3553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“65% of Americans now say they drink alcoholic beverages, choosing beer (43%) over spirits (32%) and wine (20%) ”</a:t>
            </a:r>
            <a:endParaRPr lang="en-US" sz="1400" b="0" strike="noStrike" spc="-1">
              <a:solidFill>
                <a:srgbClr val="000000"/>
              </a:solidFill>
              <a:uFill>
                <a:solidFill>
                  <a:srgbClr val="FFFFFF"/>
                </a:solidFill>
              </a:uFill>
              <a:latin typeface="Arial"/>
            </a:endParaRPr>
          </a:p>
          <a:p>
            <a:pPr marL="457200" indent="-3553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“Millennials account for 35% of beer consumption”</a:t>
            </a:r>
            <a:endParaRPr lang="en-US" sz="1400" b="0" strike="noStrike" spc="-1">
              <a:solidFill>
                <a:srgbClr val="000000"/>
              </a:solidFill>
              <a:uFill>
                <a:solidFill>
                  <a:srgbClr val="FFFFFF"/>
                </a:solidFill>
              </a:uFill>
              <a:latin typeface="Arial"/>
            </a:endParaRPr>
          </a:p>
          <a:p>
            <a:pPr marL="457200" indent="-3553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“The ‘craft’ movement now controls 12% of the beer industry, expected to reach sales of $45 billion by 2019 (18% growth)”</a:t>
            </a:r>
            <a:endParaRPr lang="en-US" sz="1400" b="0" strike="noStrike" spc="-1">
              <a:solidFill>
                <a:srgbClr val="000000"/>
              </a:solidFill>
              <a:uFill>
                <a:solidFill>
                  <a:srgbClr val="FFFFFF"/>
                </a:solidFill>
              </a:uFill>
              <a:latin typeface="Arial"/>
            </a:endParaRPr>
          </a:p>
          <a:p>
            <a:pPr marL="457200" indent="-3553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“Today’s consumers are responding eagerly – they love to support their local brewery, winery, and distillery. This consumer-led movement is most advanced within beer”</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For Who</a:t>
            </a:r>
            <a:endParaRPr lang="en-US" sz="1400" b="0" strike="noStrike" spc="-1">
              <a:solidFill>
                <a:srgbClr val="000000"/>
              </a:solidFill>
              <a:uFill>
                <a:solidFill>
                  <a:srgbClr val="FFFFFF"/>
                </a:solidFill>
              </a:uFill>
              <a:latin typeface="Arial"/>
            </a:endParaRPr>
          </a:p>
        </p:txBody>
      </p:sp>
      <p:sp>
        <p:nvSpPr>
          <p:cNvPr id="110" name="TextShape 2"/>
          <p:cNvSpPr txBox="1"/>
          <p:nvPr/>
        </p:nvSpPr>
        <p:spPr>
          <a:xfrm>
            <a:off x="1371600" y="2286000"/>
            <a:ext cx="9600840" cy="3580920"/>
          </a:xfrm>
          <a:prstGeom prst="rect">
            <a:avLst/>
          </a:prstGeom>
          <a:noFill/>
          <a:ln>
            <a:noFill/>
          </a:ln>
        </p:spPr>
        <p:txBody>
          <a:bodyPr tIns="91440" bIns="91440"/>
          <a:lstStyle/>
          <a:p>
            <a:pPr marL="343080" indent="-3427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“Over 40% of Millennials are multicultural (Hispanic, African-American and Asian-American), with varied taste profiles and cultural identities. This makes them more exposed to different experiences, and more open to trying new things. When it comes to what they consume, they choose premium products and are more likely to equate price with quality. ”</a:t>
            </a:r>
            <a:endParaRPr lang="en-US" sz="1400" b="0" strike="noStrike" spc="-1">
              <a:solidFill>
                <a:srgbClr val="000000"/>
              </a:solidFill>
              <a:uFill>
                <a:solidFill>
                  <a:srgbClr val="FFFFFF"/>
                </a:solidFill>
              </a:uFill>
              <a:latin typeface="Arial"/>
            </a:endParaRPr>
          </a:p>
          <a:p>
            <a:pPr marL="343080" indent="-342720">
              <a:lnSpc>
                <a:spcPct val="100000"/>
              </a:lnSpc>
              <a:buClr>
                <a:srgbClr val="191B0E"/>
              </a:buClr>
              <a:buFont typeface="Arial"/>
              <a:buChar char="•"/>
            </a:pPr>
            <a:r>
              <a:rPr lang="en-US" sz="2000" b="0" strike="noStrike" spc="-1">
                <a:solidFill>
                  <a:srgbClr val="191B0E"/>
                </a:solidFill>
                <a:uFill>
                  <a:solidFill>
                    <a:srgbClr val="FFFFFF"/>
                  </a:solidFill>
                </a:uFill>
                <a:latin typeface="Source Sans Pro"/>
                <a:ea typeface="Source Sans Pro"/>
              </a:rPr>
              <a:t>“Millennials are also expected to push online sales in the coming years—53% plan to make an online purchase of alcohol– and because they’re digitally connected to their devices at all times, they offer brands additional avenues to reach them and generate pre-sale buzz.”</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371600" y="685800"/>
            <a:ext cx="9600840" cy="1485720"/>
          </a:xfrm>
          <a:prstGeom prst="rect">
            <a:avLst/>
          </a:prstGeom>
          <a:noFill/>
          <a:ln>
            <a:noFill/>
          </a:ln>
        </p:spPr>
        <p:txBody>
          <a:bodyPr tIns="91440" bIns="91440"/>
          <a:lstStyle/>
          <a:p>
            <a:pPr>
              <a:lnSpc>
                <a:spcPct val="89000"/>
              </a:lnSpc>
            </a:pPr>
            <a:r>
              <a:rPr lang="en-US" sz="4400" b="0" strike="noStrike" spc="-1">
                <a:solidFill>
                  <a:srgbClr val="191B0E"/>
                </a:solidFill>
                <a:uFill>
                  <a:solidFill>
                    <a:srgbClr val="FFFFFF"/>
                  </a:solidFill>
                </a:uFill>
                <a:latin typeface="Source Sans Pro"/>
                <a:ea typeface="Source Sans Pro"/>
              </a:rPr>
              <a:t>Where?</a:t>
            </a:r>
            <a:endParaRPr lang="en-US" sz="1400" b="0" strike="noStrike" spc="-1">
              <a:solidFill>
                <a:srgbClr val="000000"/>
              </a:solidFill>
              <a:uFill>
                <a:solidFill>
                  <a:srgbClr val="FFFFFF"/>
                </a:solidFill>
              </a:uFill>
              <a:latin typeface="Arial"/>
            </a:endParaRPr>
          </a:p>
        </p:txBody>
      </p:sp>
      <p:sp>
        <p:nvSpPr>
          <p:cNvPr id="112" name="TextShape 2"/>
          <p:cNvSpPr txBox="1"/>
          <p:nvPr/>
        </p:nvSpPr>
        <p:spPr>
          <a:xfrm>
            <a:off x="1371600" y="2286000"/>
            <a:ext cx="9600840" cy="35809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Questions &amp; Data</a:t>
            </a:r>
            <a:endParaRPr lang="en-US" sz="1400" b="0" strike="noStrike" spc="-1">
              <a:solidFill>
                <a:srgbClr val="000000"/>
              </a:solidFill>
              <a:uFill>
                <a:solidFill>
                  <a:srgbClr val="FFFFFF"/>
                </a:solidFill>
              </a:uFill>
              <a:latin typeface="Arial"/>
            </a:endParaRPr>
          </a:p>
        </p:txBody>
      </p:sp>
      <p:sp>
        <p:nvSpPr>
          <p:cNvPr id="114" name="TextShape 2"/>
          <p:cNvSpPr txBox="1"/>
          <p:nvPr/>
        </p:nvSpPr>
        <p:spPr>
          <a:xfrm>
            <a:off x="1371600" y="2286000"/>
            <a:ext cx="9600840" cy="3580920"/>
          </a:xfrm>
          <a:prstGeom prst="rect">
            <a:avLst/>
          </a:prstGeom>
          <a:noFill/>
          <a:ln>
            <a:noFill/>
          </a:ln>
        </p:spPr>
        <p:txBody>
          <a:bodyPr/>
          <a:lstStyle/>
          <a:p>
            <a:pPr marL="384120" indent="-256680">
              <a:lnSpc>
                <a:spcPct val="94000"/>
              </a:lnSpc>
            </a:pPr>
            <a:r>
              <a:rPr lang="en-US" sz="3000" b="0" strike="noStrike" spc="-1">
                <a:solidFill>
                  <a:srgbClr val="191B0E"/>
                </a:solidFill>
                <a:uFill>
                  <a:solidFill>
                    <a:srgbClr val="FFFFFF"/>
                  </a:solidFill>
                </a:uFill>
                <a:latin typeface="Source Sans Pro"/>
                <a:ea typeface="Source Sans Pro"/>
              </a:rPr>
              <a:t>Questions asked of the data:</a:t>
            </a: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495360" indent="-456840">
              <a:lnSpc>
                <a:spcPct val="100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Population</a:t>
            </a:r>
            <a:endParaRPr lang="en-US" sz="1400" b="0" strike="noStrike" spc="-1">
              <a:solidFill>
                <a:srgbClr val="000000"/>
              </a:solidFill>
              <a:uFill>
                <a:solidFill>
                  <a:srgbClr val="FFFFFF"/>
                </a:solidFill>
              </a:uFill>
              <a:latin typeface="Arial"/>
            </a:endParaRPr>
          </a:p>
          <a:p>
            <a:pPr marL="495360" indent="-456840">
              <a:lnSpc>
                <a:spcPct val="100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Income Level</a:t>
            </a:r>
            <a:endParaRPr lang="en-US" sz="1400" b="0" strike="noStrike" spc="-1">
              <a:solidFill>
                <a:srgbClr val="000000"/>
              </a:solidFill>
              <a:uFill>
                <a:solidFill>
                  <a:srgbClr val="FFFFFF"/>
                </a:solidFill>
              </a:uFill>
              <a:latin typeface="Arial"/>
            </a:endParaRPr>
          </a:p>
          <a:p>
            <a:pPr marL="495360" indent="-456840">
              <a:lnSpc>
                <a:spcPct val="100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Age Breakdown</a:t>
            </a:r>
            <a:endParaRPr lang="en-US" sz="1400" b="0" strike="noStrike" spc="-1">
              <a:solidFill>
                <a:srgbClr val="000000"/>
              </a:solidFill>
              <a:uFill>
                <a:solidFill>
                  <a:srgbClr val="FFFFFF"/>
                </a:solidFill>
              </a:uFill>
              <a:latin typeface="Arial"/>
            </a:endParaRPr>
          </a:p>
          <a:p>
            <a:pPr marL="495360" indent="-456840">
              <a:lnSpc>
                <a:spcPct val="100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Competition</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Questions &amp; Data</a:t>
            </a:r>
            <a:endParaRPr lang="en-US" sz="1400" b="0" strike="noStrike" spc="-1">
              <a:solidFill>
                <a:srgbClr val="000000"/>
              </a:solidFill>
              <a:uFill>
                <a:solidFill>
                  <a:srgbClr val="FFFFFF"/>
                </a:solidFill>
              </a:uFill>
              <a:latin typeface="Arial"/>
            </a:endParaRPr>
          </a:p>
        </p:txBody>
      </p:sp>
      <p:sp>
        <p:nvSpPr>
          <p:cNvPr id="116" name="TextShape 2"/>
          <p:cNvSpPr txBox="1"/>
          <p:nvPr/>
        </p:nvSpPr>
        <p:spPr>
          <a:xfrm>
            <a:off x="1371600" y="2286000"/>
            <a:ext cx="9600840" cy="3580920"/>
          </a:xfrm>
          <a:prstGeom prst="rect">
            <a:avLst/>
          </a:prstGeom>
          <a:noFill/>
          <a:ln>
            <a:noFill/>
          </a:ln>
        </p:spPr>
        <p:txBody>
          <a:bodyPr/>
          <a:lstStyle/>
          <a:p>
            <a:pPr>
              <a:lnSpc>
                <a:spcPct val="94000"/>
              </a:lnSpc>
            </a:pPr>
            <a:r>
              <a:rPr lang="en-US" sz="3000" b="0" strike="noStrike" spc="-1">
                <a:solidFill>
                  <a:srgbClr val="191B0E"/>
                </a:solidFill>
                <a:uFill>
                  <a:solidFill>
                    <a:srgbClr val="FFFFFF"/>
                  </a:solidFill>
                </a:uFill>
                <a:latin typeface="Source Sans Pro"/>
                <a:ea typeface="Source Sans Pro"/>
              </a:rPr>
              <a:t>Evaluated Data:</a:t>
            </a:r>
            <a:endParaRPr lang="en-US" sz="1400" b="0" strike="noStrike" spc="-1">
              <a:solidFill>
                <a:srgbClr val="000000"/>
              </a:solidFill>
              <a:uFill>
                <a:solidFill>
                  <a:srgbClr val="FFFFFF"/>
                </a:solidFill>
              </a:uFill>
              <a:latin typeface="Arial"/>
            </a:endParaRPr>
          </a:p>
          <a:p>
            <a:pPr>
              <a:lnSpc>
                <a:spcPct val="94000"/>
              </a:lnSpc>
            </a:pP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Geographic Data</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Consumer Purchasing Data</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Consumer Preferences Data</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Census Data</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Questions &amp; Data</a:t>
            </a:r>
            <a:endParaRPr lang="en-US" sz="1400" b="0" strike="noStrike" spc="-1">
              <a:solidFill>
                <a:srgbClr val="000000"/>
              </a:solidFill>
              <a:uFill>
                <a:solidFill>
                  <a:srgbClr val="FFFFFF"/>
                </a:solidFill>
              </a:uFill>
              <a:latin typeface="Arial"/>
            </a:endParaRPr>
          </a:p>
        </p:txBody>
      </p:sp>
      <p:sp>
        <p:nvSpPr>
          <p:cNvPr id="118" name="TextShape 2"/>
          <p:cNvSpPr txBox="1"/>
          <p:nvPr/>
        </p:nvSpPr>
        <p:spPr>
          <a:xfrm>
            <a:off x="1371600" y="2286000"/>
            <a:ext cx="9600840" cy="3580920"/>
          </a:xfrm>
          <a:prstGeom prst="rect">
            <a:avLst/>
          </a:prstGeom>
          <a:noFill/>
          <a:ln>
            <a:noFill/>
          </a:ln>
        </p:spPr>
        <p:txBody>
          <a:bodyPr/>
          <a:lstStyle/>
          <a:p>
            <a:pPr>
              <a:lnSpc>
                <a:spcPct val="94000"/>
              </a:lnSpc>
            </a:pPr>
            <a:r>
              <a:rPr lang="en-US" sz="3000" b="0" strike="noStrike" spc="-1">
                <a:solidFill>
                  <a:srgbClr val="191B0E"/>
                </a:solidFill>
                <a:uFill>
                  <a:solidFill>
                    <a:srgbClr val="FFFFFF"/>
                  </a:solidFill>
                </a:uFill>
                <a:latin typeface="Source Sans Pro"/>
                <a:ea typeface="Source Sans Pro"/>
              </a:rPr>
              <a:t>Data Sources:</a:t>
            </a:r>
            <a:endParaRPr lang="en-US" sz="1400" b="0" strike="noStrike" spc="-1">
              <a:solidFill>
                <a:srgbClr val="000000"/>
              </a:solidFill>
              <a:uFill>
                <a:solidFill>
                  <a:srgbClr val="FFFFFF"/>
                </a:solidFill>
              </a:uFill>
              <a:latin typeface="Arial"/>
            </a:endParaRPr>
          </a:p>
          <a:p>
            <a:pPr>
              <a:lnSpc>
                <a:spcPct val="94000"/>
              </a:lnSpc>
            </a:pP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Kaggle.com</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Census.gov</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Beer Advocate</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Rate Beer</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Untappd</a:t>
            </a:r>
            <a:endParaRPr lang="en-US" sz="1400" b="0" strike="noStrike" spc="-1">
              <a:solidFill>
                <a:srgbClr val="000000"/>
              </a:solidFill>
              <a:uFill>
                <a:solidFill>
                  <a:srgbClr val="FFFFFF"/>
                </a:solidFill>
              </a:uFill>
              <a:latin typeface="Arial"/>
            </a:endParaRPr>
          </a:p>
          <a:p>
            <a:pPr marL="495360" indent="-456840">
              <a:lnSpc>
                <a:spcPct val="94000"/>
              </a:lnSpc>
              <a:buClr>
                <a:srgbClr val="191B0E"/>
              </a:buClr>
              <a:buFont typeface="Arial"/>
              <a:buChar char="•"/>
            </a:pPr>
            <a:r>
              <a:rPr lang="en-US" sz="3000" b="0" strike="noStrike" spc="-1">
                <a:solidFill>
                  <a:srgbClr val="191B0E"/>
                </a:solidFill>
                <a:uFill>
                  <a:solidFill>
                    <a:srgbClr val="FFFFFF"/>
                  </a:solidFill>
                </a:uFill>
                <a:latin typeface="Source Sans Pro"/>
                <a:ea typeface="Source Sans Pro"/>
              </a:rPr>
              <a:t>Google Maps</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Cleanup &amp; Exploration</a:t>
            </a:r>
            <a:endParaRPr lang="en-US" sz="1400" b="0" strike="noStrike" spc="-1">
              <a:solidFill>
                <a:srgbClr val="000000"/>
              </a:solidFill>
              <a:uFill>
                <a:solidFill>
                  <a:srgbClr val="FFFFFF"/>
                </a:solidFill>
              </a:uFill>
              <a:latin typeface="Arial"/>
            </a:endParaRPr>
          </a:p>
        </p:txBody>
      </p:sp>
      <p:sp>
        <p:nvSpPr>
          <p:cNvPr id="120" name="TextShape 2"/>
          <p:cNvSpPr txBox="1"/>
          <p:nvPr/>
        </p:nvSpPr>
        <p:spPr>
          <a:xfrm>
            <a:off x="1371600" y="2286000"/>
            <a:ext cx="9600840" cy="3580920"/>
          </a:xfrm>
          <a:prstGeom prst="rect">
            <a:avLst/>
          </a:prstGeom>
          <a:noFill/>
          <a:ln>
            <a:noFill/>
          </a:ln>
        </p:spPr>
        <p:txBody>
          <a:bodyPr/>
          <a:lstStyle/>
          <a:p>
            <a:pPr marL="384120" indent="-256680">
              <a:lnSpc>
                <a:spcPct val="94000"/>
              </a:lnSpc>
            </a:pPr>
            <a:r>
              <a:rPr lang="en-US" sz="3000" b="0" strike="noStrike" spc="-1">
                <a:solidFill>
                  <a:srgbClr val="191B0E"/>
                </a:solidFill>
                <a:uFill>
                  <a:solidFill>
                    <a:srgbClr val="FFFFFF"/>
                  </a:solidFill>
                </a:uFill>
                <a:latin typeface="Source Sans Pro"/>
                <a:ea typeface="Source Sans Pro"/>
              </a:rPr>
              <a:t>Kaggle: Limited data, only 4 breweries in MO an 1 in KS?</a:t>
            </a:r>
            <a:endParaRPr lang="en-US" sz="1400" b="0" strike="noStrike" spc="-1">
              <a:solidFill>
                <a:srgbClr val="000000"/>
              </a:solidFill>
              <a:uFill>
                <a:solidFill>
                  <a:srgbClr val="FFFFFF"/>
                </a:solidFill>
              </a:uFill>
              <a:latin typeface="Arial"/>
            </a:endParaRPr>
          </a:p>
          <a:p>
            <a:pPr marL="384120" indent="-256680">
              <a:lnSpc>
                <a:spcPct val="94000"/>
              </a:lnSpc>
            </a:pPr>
            <a:r>
              <a:rPr lang="en-US" sz="3000" b="0" strike="noStrike" spc="-1">
                <a:solidFill>
                  <a:srgbClr val="191B0E"/>
                </a:solidFill>
                <a:uFill>
                  <a:solidFill>
                    <a:srgbClr val="FFFFFF"/>
                  </a:solidFill>
                </a:uFill>
                <a:latin typeface="Source Sans Pro"/>
                <a:ea typeface="Source Sans Pro"/>
              </a:rPr>
              <a:t>Untappd: Social media with review data; would take 2-3 weeks to get an API key</a:t>
            </a:r>
            <a:endParaRPr lang="en-US" sz="1400" b="0" strike="noStrike" spc="-1">
              <a:solidFill>
                <a:srgbClr val="000000"/>
              </a:solidFill>
              <a:uFill>
                <a:solidFill>
                  <a:srgbClr val="FFFFFF"/>
                </a:solidFill>
              </a:uFill>
              <a:latin typeface="Arial"/>
            </a:endParaRPr>
          </a:p>
          <a:p>
            <a:pPr marL="384120" indent="-256680">
              <a:lnSpc>
                <a:spcPct val="94000"/>
              </a:lnSpc>
            </a:pPr>
            <a:r>
              <a:rPr lang="en-US" sz="3000" b="0" strike="noStrike" spc="-1">
                <a:solidFill>
                  <a:srgbClr val="191B0E"/>
                </a:solidFill>
                <a:uFill>
                  <a:solidFill>
                    <a:srgbClr val="FFFFFF"/>
                  </a:solidFill>
                </a:uFill>
                <a:latin typeface="Source Sans Pro"/>
                <a:ea typeface="Source Sans Pro"/>
              </a:rPr>
              <a:t>Beer Advocate: No API available</a:t>
            </a:r>
            <a:endParaRPr lang="en-US" sz="1400" b="0" strike="noStrike" spc="-1">
              <a:solidFill>
                <a:srgbClr val="000000"/>
              </a:solidFill>
              <a:uFill>
                <a:solidFill>
                  <a:srgbClr val="FFFFFF"/>
                </a:solidFill>
              </a:uFill>
              <a:latin typeface="Arial"/>
            </a:endParaRPr>
          </a:p>
          <a:p>
            <a:pPr marL="384120" indent="-256680">
              <a:lnSpc>
                <a:spcPct val="94000"/>
              </a:lnSpc>
            </a:pPr>
            <a:r>
              <a:rPr lang="en-US" sz="3000" b="0" strike="noStrike" spc="-1">
                <a:solidFill>
                  <a:srgbClr val="191B0E"/>
                </a:solidFill>
                <a:uFill>
                  <a:solidFill>
                    <a:srgbClr val="FFFFFF"/>
                  </a:solidFill>
                </a:uFill>
                <a:latin typeface="Source Sans Pro"/>
                <a:ea typeface="Source Sans Pro"/>
              </a:rPr>
              <a:t>Rate Beer: Limited data</a:t>
            </a: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Cleanup &amp; Exploration</a:t>
            </a:r>
            <a:endParaRPr lang="en-US" sz="1400" b="0" strike="noStrike" spc="-1">
              <a:solidFill>
                <a:srgbClr val="000000"/>
              </a:solidFill>
              <a:uFill>
                <a:solidFill>
                  <a:srgbClr val="FFFFFF"/>
                </a:solidFill>
              </a:uFill>
              <a:latin typeface="Arial"/>
            </a:endParaRPr>
          </a:p>
        </p:txBody>
      </p:sp>
      <p:sp>
        <p:nvSpPr>
          <p:cNvPr id="122" name="TextShape 2"/>
          <p:cNvSpPr txBox="1"/>
          <p:nvPr/>
        </p:nvSpPr>
        <p:spPr>
          <a:xfrm>
            <a:off x="1371600" y="2286000"/>
            <a:ext cx="9600840" cy="3580920"/>
          </a:xfrm>
          <a:prstGeom prst="rect">
            <a:avLst/>
          </a:prstGeom>
          <a:noFill/>
          <a:ln>
            <a:noFill/>
          </a:ln>
        </p:spPr>
        <p:txBody>
          <a:bodyPr/>
          <a:lstStyle/>
          <a:p>
            <a:pPr marL="384120" indent="-256680">
              <a:lnSpc>
                <a:spcPct val="94000"/>
              </a:lnSpc>
            </a:pPr>
            <a:r>
              <a:rPr lang="en-US" sz="3000" b="0" strike="noStrike" spc="-1">
                <a:solidFill>
                  <a:srgbClr val="191B0E"/>
                </a:solidFill>
                <a:uFill>
                  <a:solidFill>
                    <a:srgbClr val="FFFFFF"/>
                  </a:solidFill>
                </a:uFill>
                <a:latin typeface="Source Sans Pro"/>
                <a:ea typeface="Source Sans Pro"/>
              </a:rPr>
              <a:t>Census: Learned about Metropolitan Areas</a:t>
            </a: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384120" indent="-256680">
              <a:lnSpc>
                <a:spcPct val="94000"/>
              </a:lnSpc>
            </a:pPr>
            <a:r>
              <a:rPr lang="en-US" sz="3000" b="0" strike="noStrike" spc="-1">
                <a:solidFill>
                  <a:srgbClr val="191B0E"/>
                </a:solidFill>
                <a:uFill>
                  <a:solidFill>
                    <a:srgbClr val="FFFFFF"/>
                  </a:solidFill>
                </a:uFill>
                <a:latin typeface="Source Sans Pro"/>
                <a:ea typeface="Source Sans Pro"/>
              </a:rPr>
              <a:t>Google Maps: Used the APIs to find “brew” related data which would show us demand and competition</a:t>
            </a: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a:p>
            <a:pPr marL="384120" indent="-256680">
              <a:lnSpc>
                <a:spcPct val="94000"/>
              </a:lnSpc>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24" name="Picture 123"/>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371600" y="685800"/>
            <a:ext cx="9600840" cy="14857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
        <p:nvSpPr>
          <p:cNvPr id="90" name="TextShape 2"/>
          <p:cNvSpPr txBox="1"/>
          <p:nvPr/>
        </p:nvSpPr>
        <p:spPr>
          <a:xfrm>
            <a:off x="1371600" y="2286000"/>
            <a:ext cx="9600840" cy="3580920"/>
          </a:xfrm>
          <a:prstGeom prst="rect">
            <a:avLst/>
          </a:prstGeom>
          <a:noFill/>
          <a:ln>
            <a:noFill/>
          </a:ln>
        </p:spPr>
        <p:txBody>
          <a:bodyPr tIns="91440" bIns="91440"/>
          <a:lstStyle/>
          <a:p>
            <a:pPr>
              <a:lnSpc>
                <a:spcPct val="100000"/>
              </a:lnSpc>
            </a:pPr>
            <a:r>
              <a:rPr lang="en-US" sz="4800" b="0" i="1" strike="noStrike" spc="-1">
                <a:solidFill>
                  <a:srgbClr val="191B0E"/>
                </a:solidFill>
                <a:uFill>
                  <a:solidFill>
                    <a:srgbClr val="FFFFFF"/>
                  </a:solidFill>
                </a:uFill>
                <a:latin typeface="Source Sans Pro"/>
                <a:ea typeface="Source Sans Pro"/>
              </a:rPr>
              <a:t>“How’s it goin’?”</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26" name="Picture 125"/>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28" name="Picture 127"/>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30" name="Picture 129"/>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32" name="Picture 131"/>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34" name="Picture 133"/>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Data Analysis</a:t>
            </a:r>
            <a:endParaRPr lang="en-US" sz="1400" b="0" strike="noStrike" spc="-1">
              <a:solidFill>
                <a:srgbClr val="000000"/>
              </a:solidFill>
              <a:uFill>
                <a:solidFill>
                  <a:srgbClr val="FFFFFF"/>
                </a:solidFill>
              </a:uFill>
              <a:latin typeface="Arial"/>
            </a:endParaRPr>
          </a:p>
        </p:txBody>
      </p:sp>
      <p:pic>
        <p:nvPicPr>
          <p:cNvPr id="136" name="Picture 135"/>
          <p:cNvPicPr/>
          <p:nvPr/>
        </p:nvPicPr>
        <p:blipFill>
          <a:blip r:embed="rId3"/>
          <a:stretch/>
        </p:blipFill>
        <p:spPr>
          <a:xfrm>
            <a:off x="1488960" y="1754640"/>
            <a:ext cx="9758160" cy="44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Discussion</a:t>
            </a:r>
            <a:endParaRPr lang="en-US" sz="1400" b="0" strike="noStrike" spc="-1">
              <a:solidFill>
                <a:srgbClr val="000000"/>
              </a:solidFill>
              <a:uFill>
                <a:solidFill>
                  <a:srgbClr val="FFFFFF"/>
                </a:solidFill>
              </a:uFill>
              <a:latin typeface="Arial"/>
            </a:endParaRPr>
          </a:p>
        </p:txBody>
      </p:sp>
      <p:sp>
        <p:nvSpPr>
          <p:cNvPr id="138" name="TextShape 2"/>
          <p:cNvSpPr txBox="1"/>
          <p:nvPr/>
        </p:nvSpPr>
        <p:spPr>
          <a:xfrm>
            <a:off x="1371600" y="2286000"/>
            <a:ext cx="9600840" cy="3580920"/>
          </a:xfrm>
          <a:prstGeom prst="rect">
            <a:avLst/>
          </a:prstGeom>
          <a:noFill/>
          <a:ln>
            <a:noFill/>
          </a:ln>
        </p:spPr>
        <p:txBody>
          <a:bodyPr/>
          <a:lstStyle/>
          <a:p>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Post Mortem</a:t>
            </a:r>
            <a:endParaRPr lang="en-US" sz="1400" b="0" strike="noStrike" spc="-1">
              <a:solidFill>
                <a:srgbClr val="000000"/>
              </a:solidFill>
              <a:uFill>
                <a:solidFill>
                  <a:srgbClr val="FFFFFF"/>
                </a:solidFill>
              </a:uFill>
              <a:latin typeface="Arial"/>
            </a:endParaRPr>
          </a:p>
        </p:txBody>
      </p:sp>
      <p:sp>
        <p:nvSpPr>
          <p:cNvPr id="140" name="TextShape 2"/>
          <p:cNvSpPr txBox="1"/>
          <p:nvPr/>
        </p:nvSpPr>
        <p:spPr>
          <a:xfrm>
            <a:off x="1371600" y="2286000"/>
            <a:ext cx="9600840" cy="3580920"/>
          </a:xfrm>
          <a:prstGeom prst="rect">
            <a:avLst/>
          </a:prstGeom>
          <a:noFill/>
          <a:ln>
            <a:noFill/>
          </a:ln>
        </p:spPr>
        <p:txBody>
          <a:bodyPr/>
          <a:lstStyle/>
          <a:p>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915200" y="1788480"/>
            <a:ext cx="8361000" cy="2097720"/>
          </a:xfrm>
          <a:prstGeom prst="rect">
            <a:avLst/>
          </a:prstGeom>
          <a:noFill/>
          <a:ln>
            <a:noFill/>
          </a:ln>
        </p:spPr>
        <p:txBody>
          <a:bodyPr anchor="b"/>
          <a:lstStyle/>
          <a:p>
            <a:pPr algn="ctr">
              <a:lnSpc>
                <a:spcPct val="89000"/>
              </a:lnSpc>
            </a:pPr>
            <a:r>
              <a:rPr lang="en-US" sz="7200" b="0" strike="noStrike" spc="-1">
                <a:solidFill>
                  <a:srgbClr val="191B0E"/>
                </a:solidFill>
                <a:uFill>
                  <a:solidFill>
                    <a:srgbClr val="FFFFFF"/>
                  </a:solidFill>
                </a:uFill>
                <a:latin typeface="Source Sans Pro"/>
                <a:ea typeface="Source Sans Pro"/>
              </a:rPr>
              <a:t>QUESTIONS</a:t>
            </a:r>
            <a:endParaRPr lang="en-US" sz="1400" b="0" strike="noStrike" spc="-1">
              <a:solidFill>
                <a:srgbClr val="000000"/>
              </a:solidFill>
              <a:uFill>
                <a:solidFill>
                  <a:srgbClr val="FFFFFF"/>
                </a:solidFill>
              </a:uFill>
              <a:latin typeface="Arial"/>
            </a:endParaRPr>
          </a:p>
        </p:txBody>
      </p:sp>
      <p:sp>
        <p:nvSpPr>
          <p:cNvPr id="142" name="TextShape 2"/>
          <p:cNvSpPr txBox="1"/>
          <p:nvPr/>
        </p:nvSpPr>
        <p:spPr>
          <a:xfrm>
            <a:off x="2679840" y="3956400"/>
            <a:ext cx="6831360" cy="1085760"/>
          </a:xfrm>
          <a:prstGeom prst="rect">
            <a:avLst/>
          </a:prstGeom>
          <a:noFill/>
          <a:ln>
            <a:noFill/>
          </a:ln>
        </p:spPr>
        <p:txBody>
          <a:bodyPr/>
          <a:lstStyle/>
          <a:p>
            <a:pPr algn="ct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371600" y="685800"/>
            <a:ext cx="9600840" cy="14857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
        <p:nvSpPr>
          <p:cNvPr id="92" name="TextShape 2"/>
          <p:cNvSpPr txBox="1"/>
          <p:nvPr/>
        </p:nvSpPr>
        <p:spPr>
          <a:xfrm>
            <a:off x="1371600" y="2286000"/>
            <a:ext cx="9600840" cy="3580920"/>
          </a:xfrm>
          <a:prstGeom prst="rect">
            <a:avLst/>
          </a:prstGeom>
          <a:noFill/>
          <a:ln>
            <a:noFill/>
          </a:ln>
        </p:spPr>
        <p:txBody>
          <a:bodyPr tIns="91440" bIns="91440"/>
          <a:lstStyle/>
          <a:p>
            <a:pPr>
              <a:lnSpc>
                <a:spcPct val="100000"/>
              </a:lnSpc>
            </a:pPr>
            <a:r>
              <a:rPr lang="en-US" sz="4800" b="0" i="1" strike="noStrike" spc="-1">
                <a:solidFill>
                  <a:srgbClr val="191B0E"/>
                </a:solidFill>
                <a:uFill>
                  <a:solidFill>
                    <a:srgbClr val="FFFFFF"/>
                  </a:solidFill>
                </a:uFill>
                <a:latin typeface="Source Sans Pro"/>
                <a:ea typeface="Source Sans Pro"/>
              </a:rPr>
              <a:t>“How’s it goin’?”</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a:p>
            <a:pPr algn="r">
              <a:lnSpc>
                <a:spcPct val="100000"/>
              </a:lnSpc>
            </a:pPr>
            <a:r>
              <a:rPr lang="en-US" sz="4800" b="0" i="1" strike="noStrike" spc="-1">
                <a:solidFill>
                  <a:srgbClr val="191B0E"/>
                </a:solidFill>
                <a:uFill>
                  <a:solidFill>
                    <a:srgbClr val="FFFFFF"/>
                  </a:solidFill>
                </a:uFill>
                <a:latin typeface="Source Sans Pro"/>
                <a:ea typeface="Source Sans Pro"/>
              </a:rPr>
              <a:t>“Just livin’ the dream.”</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371600" y="685800"/>
            <a:ext cx="9600840" cy="1485720"/>
          </a:xfrm>
          <a:prstGeom prst="rect">
            <a:avLst/>
          </a:prstGeom>
          <a:noFill/>
          <a:ln>
            <a:noFill/>
          </a:ln>
        </p:spPr>
        <p:txBody>
          <a:bodyPr/>
          <a:lstStyle/>
          <a:p>
            <a:pPr>
              <a:lnSpc>
                <a:spcPct val="89000"/>
              </a:lnSpc>
            </a:pPr>
            <a:r>
              <a:rPr lang="en-US" sz="4400" b="0" strike="noStrike" spc="-1">
                <a:solidFill>
                  <a:srgbClr val="191B0E"/>
                </a:solidFill>
                <a:uFill>
                  <a:solidFill>
                    <a:srgbClr val="FFFFFF"/>
                  </a:solidFill>
                </a:uFill>
                <a:latin typeface="Source Sans Pro"/>
                <a:ea typeface="Source Sans Pro"/>
              </a:rPr>
              <a:t>Project Summary</a:t>
            </a:r>
            <a:endParaRPr lang="en-US" sz="1400" b="0" strike="noStrike" spc="-1">
              <a:solidFill>
                <a:srgbClr val="000000"/>
              </a:solidFill>
              <a:uFill>
                <a:solidFill>
                  <a:srgbClr val="FFFFFF"/>
                </a:solidFill>
              </a:uFill>
              <a:latin typeface="Arial"/>
            </a:endParaRPr>
          </a:p>
        </p:txBody>
      </p:sp>
      <p:sp>
        <p:nvSpPr>
          <p:cNvPr id="94" name="TextShape 2"/>
          <p:cNvSpPr txBox="1"/>
          <p:nvPr/>
        </p:nvSpPr>
        <p:spPr>
          <a:xfrm>
            <a:off x="1371600" y="2286000"/>
            <a:ext cx="9600840" cy="3580920"/>
          </a:xfrm>
          <a:prstGeom prst="rect">
            <a:avLst/>
          </a:prstGeom>
          <a:noFill/>
          <a:ln>
            <a:noFill/>
          </a:ln>
        </p:spPr>
        <p:txBody>
          <a:bodyPr/>
          <a:lstStyle/>
          <a:p>
            <a:pPr>
              <a:lnSpc>
                <a:spcPct val="115000"/>
              </a:lnSpc>
            </a:pPr>
            <a:r>
              <a:rPr lang="en-US" sz="3000" b="0" strike="noStrike" spc="-1">
                <a:solidFill>
                  <a:srgbClr val="000000"/>
                </a:solidFill>
                <a:uFill>
                  <a:solidFill>
                    <a:srgbClr val="FFFFFF"/>
                  </a:solidFill>
                </a:uFill>
                <a:latin typeface="Source Sans Pro"/>
                <a:ea typeface="Source Sans Pro"/>
              </a:rPr>
              <a:t>Main Question: Where is the best place to open a new microbrewery?</a:t>
            </a:r>
            <a:endParaRPr lang="en-US" sz="1400" b="0" strike="noStrike" spc="-1">
              <a:solidFill>
                <a:srgbClr val="000000"/>
              </a:solidFill>
              <a:uFill>
                <a:solidFill>
                  <a:srgbClr val="FFFFFF"/>
                </a:solidFill>
              </a:uFill>
              <a:latin typeface="Arial"/>
            </a:endParaRPr>
          </a:p>
          <a:p>
            <a:pPr>
              <a:lnSpc>
                <a:spcPct val="115000"/>
              </a:lnSpc>
            </a:pPr>
            <a:endParaRPr lang="en-US" sz="1400" b="0" strike="noStrike" spc="-1">
              <a:solidFill>
                <a:srgbClr val="000000"/>
              </a:solidFill>
              <a:uFill>
                <a:solidFill>
                  <a:srgbClr val="FFFFFF"/>
                </a:solidFill>
              </a:uFill>
              <a:latin typeface="Arial"/>
            </a:endParaRPr>
          </a:p>
          <a:p>
            <a:pPr>
              <a:lnSpc>
                <a:spcPct val="115000"/>
              </a:lnSpc>
            </a:pPr>
            <a:endParaRPr lang="en-US" sz="1400" b="0" strike="noStrike" spc="-1">
              <a:solidFill>
                <a:srgbClr val="000000"/>
              </a:solidFill>
              <a:uFill>
                <a:solidFill>
                  <a:srgbClr val="FFFFFF"/>
                </a:solidFill>
              </a:uFill>
              <a:latin typeface="Arial"/>
            </a:endParaRPr>
          </a:p>
          <a:p>
            <a:pPr>
              <a:lnSpc>
                <a:spcPct val="115000"/>
              </a:lnSpc>
            </a:pPr>
            <a:r>
              <a:rPr lang="en-US" sz="3000" b="0" strike="noStrike" spc="-1">
                <a:solidFill>
                  <a:srgbClr val="000000"/>
                </a:solidFill>
                <a:uFill>
                  <a:solidFill>
                    <a:srgbClr val="FFFFFF"/>
                  </a:solidFill>
                </a:uFill>
                <a:latin typeface="Source Sans Pro"/>
                <a:ea typeface="Source Sans Pro"/>
              </a:rPr>
              <a:t>Thesis: Our project is to look at geographic data combined with brewery data to determine the optimal place to open a new microbrewery</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Why a Brewery?</a:t>
            </a:r>
            <a:endParaRPr lang="en-US" sz="1400" b="0" strike="noStrike" spc="-1">
              <a:solidFill>
                <a:srgbClr val="000000"/>
              </a:solidFill>
              <a:uFill>
                <a:solidFill>
                  <a:srgbClr val="FFFFFF"/>
                </a:solidFill>
              </a:uFill>
              <a:latin typeface="Arial"/>
            </a:endParaRPr>
          </a:p>
        </p:txBody>
      </p:sp>
      <p:sp>
        <p:nvSpPr>
          <p:cNvPr id="96" name="TextShape 2"/>
          <p:cNvSpPr txBox="1"/>
          <p:nvPr/>
        </p:nvSpPr>
        <p:spPr>
          <a:xfrm>
            <a:off x="1371600" y="2286000"/>
            <a:ext cx="9600840" cy="35809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371600" y="685800"/>
            <a:ext cx="9600840" cy="1485720"/>
          </a:xfrm>
          <a:prstGeom prst="rect">
            <a:avLst/>
          </a:prstGeom>
          <a:noFill/>
          <a:ln>
            <a:noFill/>
          </a:ln>
        </p:spPr>
        <p:txBody>
          <a:bodyPr tIns="91440" bIns="91440"/>
          <a:lstStyle/>
          <a:p>
            <a:endParaRPr lang="en-US" sz="1400" b="0" strike="noStrike" spc="-1">
              <a:solidFill>
                <a:srgbClr val="000000"/>
              </a:solidFill>
              <a:uFill>
                <a:solidFill>
                  <a:srgbClr val="FFFFFF"/>
                </a:solidFill>
              </a:uFill>
              <a:latin typeface="Arial"/>
            </a:endParaRPr>
          </a:p>
        </p:txBody>
      </p:sp>
      <p:sp>
        <p:nvSpPr>
          <p:cNvPr id="98" name="TextShape 2"/>
          <p:cNvSpPr txBox="1"/>
          <p:nvPr/>
        </p:nvSpPr>
        <p:spPr>
          <a:xfrm>
            <a:off x="1371600" y="2286000"/>
            <a:ext cx="9600840" cy="3580920"/>
          </a:xfrm>
          <a:prstGeom prst="rect">
            <a:avLst/>
          </a:prstGeom>
          <a:noFill/>
          <a:ln>
            <a:noFill/>
          </a:ln>
        </p:spPr>
        <p:txBody>
          <a:bodyPr tIns="91440" bIns="91440"/>
          <a:lstStyle/>
          <a:p>
            <a:pPr algn="ctr">
              <a:lnSpc>
                <a:spcPct val="100000"/>
              </a:lnSpc>
            </a:pPr>
            <a:r>
              <a:rPr lang="en-US" sz="8800" b="0" strike="noStrike" spc="-1">
                <a:solidFill>
                  <a:srgbClr val="191B0E"/>
                </a:solidFill>
                <a:uFill>
                  <a:solidFill>
                    <a:srgbClr val="FFFFFF"/>
                  </a:solidFill>
                </a:uFill>
                <a:latin typeface="Source Sans Pro"/>
                <a:ea typeface="Source Sans Pro"/>
              </a:rPr>
              <a:t>BEER!</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Why a Brewery?</a:t>
            </a:r>
            <a:endParaRPr lang="en-US" sz="1400" b="0" strike="noStrike" spc="-1">
              <a:solidFill>
                <a:srgbClr val="000000"/>
              </a:solidFill>
              <a:uFill>
                <a:solidFill>
                  <a:srgbClr val="FFFFFF"/>
                </a:solidFill>
              </a:uFill>
              <a:latin typeface="Arial"/>
            </a:endParaRPr>
          </a:p>
        </p:txBody>
      </p:sp>
      <p:sp>
        <p:nvSpPr>
          <p:cNvPr id="100" name="TextShape 2"/>
          <p:cNvSpPr txBox="1"/>
          <p:nvPr/>
        </p:nvSpPr>
        <p:spPr>
          <a:xfrm>
            <a:off x="1371600" y="2286000"/>
            <a:ext cx="9600840" cy="3580920"/>
          </a:xfrm>
          <a:prstGeom prst="rect">
            <a:avLst/>
          </a:prstGeom>
          <a:noFill/>
          <a:ln>
            <a:noFill/>
          </a:ln>
        </p:spPr>
        <p:txBody>
          <a:bodyPr tIns="91440" bIns="91440"/>
          <a:lstStyle/>
          <a:p>
            <a:pPr>
              <a:lnSpc>
                <a:spcPct val="100000"/>
              </a:lnSpc>
            </a:pPr>
            <a:r>
              <a:rPr lang="en-US" sz="2000" b="0" strike="noStrike" spc="-1">
                <a:solidFill>
                  <a:srgbClr val="191B0E"/>
                </a:solidFill>
                <a:uFill>
                  <a:solidFill>
                    <a:srgbClr val="FFFFFF"/>
                  </a:solidFill>
                </a:uFill>
                <a:latin typeface="Source Sans Pro"/>
                <a:ea typeface="Source Sans Pro"/>
              </a:rPr>
              <a:t>“According to a 2009 article in the Wall Street Journal, 114 new microbreweries and brewpubs opened for business in 2008 despite the worldwide economic crisis. In many cases, people laid off from corporate jobs due to the recession took the opportunity to go into business for themselves by opening microbreweries.”</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a:p>
            <a:pPr>
              <a:lnSpc>
                <a:spcPct val="100000"/>
              </a:lnSpc>
            </a:pPr>
            <a:r>
              <a:rPr lang="en-US" sz="2000" b="0" strike="noStrike" spc="-1">
                <a:solidFill>
                  <a:srgbClr val="191B0E"/>
                </a:solidFill>
                <a:uFill>
                  <a:solidFill>
                    <a:srgbClr val="FFFFFF"/>
                  </a:solidFill>
                </a:uFill>
                <a:latin typeface="Source Sans Pro"/>
                <a:ea typeface="Source Sans Pro"/>
              </a:rPr>
              <a:t>“Beer sales nationwide rose by 0.5 percent that year in the United States, but increased by 6 percent for craft beers. The craft beer and microbrewery business continued to expand despite the recession. The Brewers Association reported that 350 new breweries opened in the United States between 2011 and 2012 and the number of independent breweries reached its highest point since the year 1887. Sales of craft beer increased by 14 percent in the first half of 2012.”</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Why a Brewery?</a:t>
            </a:r>
            <a:endParaRPr lang="en-US" sz="1400" b="0" strike="noStrike" spc="-1">
              <a:solidFill>
                <a:srgbClr val="000000"/>
              </a:solidFill>
              <a:uFill>
                <a:solidFill>
                  <a:srgbClr val="FFFFFF"/>
                </a:solidFill>
              </a:uFill>
              <a:latin typeface="Arial"/>
            </a:endParaRPr>
          </a:p>
        </p:txBody>
      </p:sp>
      <p:sp>
        <p:nvSpPr>
          <p:cNvPr id="102" name="TextShape 2"/>
          <p:cNvSpPr txBox="1"/>
          <p:nvPr/>
        </p:nvSpPr>
        <p:spPr>
          <a:xfrm>
            <a:off x="1371600" y="2286000"/>
            <a:ext cx="9600840" cy="3580920"/>
          </a:xfrm>
          <a:prstGeom prst="rect">
            <a:avLst/>
          </a:prstGeom>
          <a:noFill/>
          <a:ln>
            <a:noFill/>
          </a:ln>
        </p:spPr>
        <p:txBody>
          <a:bodyPr tIns="91440" bIns="91440"/>
          <a:lstStyle/>
          <a:p>
            <a:pPr>
              <a:lnSpc>
                <a:spcPct val="100000"/>
              </a:lnSpc>
            </a:pPr>
            <a:r>
              <a:rPr lang="en-US" sz="2000" b="0" strike="noStrike" spc="-1">
                <a:solidFill>
                  <a:srgbClr val="191B0E"/>
                </a:solidFill>
                <a:uFill>
                  <a:solidFill>
                    <a:srgbClr val="FFFFFF"/>
                  </a:solidFill>
                </a:uFill>
                <a:latin typeface="Source Sans Pro"/>
                <a:ea typeface="Source Sans Pro"/>
              </a:rPr>
              <a:t>“By 2011 there were 2,000. This was the largest number of brewers in business at one time in the U.S. since the late 19th century -- and all but 50 of them were defined as craft beer brewers by the Brewers Association.”</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a:p>
            <a:pPr>
              <a:lnSpc>
                <a:spcPct val="100000"/>
              </a:lnSpc>
            </a:pPr>
            <a:r>
              <a:rPr lang="en-US" sz="2000" b="0" strike="noStrike" spc="-1">
                <a:solidFill>
                  <a:srgbClr val="191B0E"/>
                </a:solidFill>
                <a:uFill>
                  <a:solidFill>
                    <a:srgbClr val="FFFFFF"/>
                  </a:solidFill>
                </a:uFill>
                <a:latin typeface="Source Sans Pro"/>
                <a:ea typeface="Source Sans Pro"/>
              </a:rPr>
              <a:t>“Overall U.S. beer volume sales were down 1% in 2017, whereas craft brewer sales continued to grow at a rate of 5% by volume, reaching 12.7% of the U.S. beer market by volume. Craft production grew the most for microbreweries.”</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371600" y="685800"/>
            <a:ext cx="9600840" cy="1485720"/>
          </a:xfrm>
          <a:prstGeom prst="rect">
            <a:avLst/>
          </a:prstGeom>
          <a:noFill/>
          <a:ln>
            <a:noFill/>
          </a:ln>
        </p:spPr>
        <p:txBody>
          <a:bodyPr tIns="91440" bIns="91440"/>
          <a:lstStyle/>
          <a:p>
            <a:pPr>
              <a:lnSpc>
                <a:spcPct val="100000"/>
              </a:lnSpc>
            </a:pPr>
            <a:r>
              <a:rPr lang="en-US" sz="4400" b="0" strike="noStrike" spc="-1">
                <a:solidFill>
                  <a:srgbClr val="191B0E"/>
                </a:solidFill>
                <a:uFill>
                  <a:solidFill>
                    <a:srgbClr val="FFFFFF"/>
                  </a:solidFill>
                </a:uFill>
                <a:latin typeface="Source Sans Pro"/>
                <a:ea typeface="Source Sans Pro"/>
              </a:rPr>
              <a:t>Why a Brewery?</a:t>
            </a:r>
            <a:endParaRPr lang="en-US" sz="1400" b="0" strike="noStrike" spc="-1">
              <a:solidFill>
                <a:srgbClr val="000000"/>
              </a:solidFill>
              <a:uFill>
                <a:solidFill>
                  <a:srgbClr val="FFFFFF"/>
                </a:solidFill>
              </a:uFill>
              <a:latin typeface="Arial"/>
            </a:endParaRPr>
          </a:p>
        </p:txBody>
      </p:sp>
      <p:sp>
        <p:nvSpPr>
          <p:cNvPr id="104" name="TextShape 2"/>
          <p:cNvSpPr txBox="1"/>
          <p:nvPr/>
        </p:nvSpPr>
        <p:spPr>
          <a:xfrm>
            <a:off x="1371600" y="2286000"/>
            <a:ext cx="9600840" cy="3580920"/>
          </a:xfrm>
          <a:prstGeom prst="rect">
            <a:avLst/>
          </a:prstGeom>
          <a:noFill/>
          <a:ln>
            <a:noFill/>
          </a:ln>
        </p:spPr>
        <p:txBody>
          <a:bodyPr tIns="91440" bIns="91440"/>
          <a:lstStyle/>
          <a:p>
            <a:pPr>
              <a:lnSpc>
                <a:spcPct val="100000"/>
              </a:lnSpc>
            </a:pPr>
            <a:r>
              <a:rPr lang="en-US" sz="2000" b="0" strike="noStrike" spc="-1">
                <a:solidFill>
                  <a:srgbClr val="191B0E"/>
                </a:solidFill>
                <a:uFill>
                  <a:solidFill>
                    <a:srgbClr val="FFFFFF"/>
                  </a:solidFill>
                </a:uFill>
                <a:latin typeface="Source Sans Pro"/>
                <a:ea typeface="Source Sans Pro"/>
              </a:rPr>
              <a:t>“Even though microbrews and other craft beers can cost much more than mass-produced beers, many customers have been willing to pay the extra money for a better product. Having a pint of fine Belgian-style Tripel over dinner at a restaurant is a completely different drinking experience from popping the top on a can from the refrigerator, so the price of the two products cannot be realistically compared directly. A $5 to $7 pint is still much less expensive than many cocktails and wines, so customers don't necessarily perceive microbrews as an expensive product in context.”</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a:p>
            <a:pPr>
              <a:lnSpc>
                <a:spcPct val="100000"/>
              </a:lnSpc>
            </a:pPr>
            <a:r>
              <a:rPr lang="en-US" sz="2000" b="0" strike="noStrike" spc="-1">
                <a:solidFill>
                  <a:srgbClr val="191B0E"/>
                </a:solidFill>
                <a:uFill>
                  <a:solidFill>
                    <a:srgbClr val="FFFFFF"/>
                  </a:solidFill>
                </a:uFill>
                <a:latin typeface="Source Sans Pro"/>
                <a:ea typeface="Source Sans Pro"/>
              </a:rPr>
              <a:t>“Retail dollar sales of craft increased 8%, up to $26.0 billion, and now account for more than 23% of the $111.4 billion U.S. beer market.”</a:t>
            </a:r>
            <a:endParaRPr lang="en-US" sz="1400" b="0" strike="noStrike" spc="-1">
              <a:solidFill>
                <a:srgbClr val="000000"/>
              </a:solidFill>
              <a:uFill>
                <a:solidFill>
                  <a:srgbClr val="FFFFFF"/>
                </a:solidFill>
              </a:uFill>
              <a:latin typeface="Arial"/>
            </a:endParaRPr>
          </a:p>
          <a:p>
            <a:pPr>
              <a:lnSpc>
                <a:spcPct val="100000"/>
              </a:lnSpc>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842</Words>
  <Application>Microsoft Macintosh PowerPoint</Application>
  <PresentationFormat>Widescreen</PresentationFormat>
  <Paragraphs>90</Paragraphs>
  <Slides>28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DejaVu Sans</vt:lpstr>
      <vt:lpstr>Source Sans Pro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HOPS</dc:title>
  <dc:subject/>
  <dc:creator/>
  <dc:description/>
  <cp:lastModifiedBy>aaron holder</cp:lastModifiedBy>
  <cp:revision>7</cp:revision>
  <cp:lastPrinted>2018-05-05T13:29:25Z</cp:lastPrinted>
  <dcterms:modified xsi:type="dcterms:W3CDTF">2018-05-05T14:34:39Z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