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67" r:id="rId7"/>
    <p:sldId id="269" r:id="rId8"/>
    <p:sldId id="270" r:id="rId9"/>
    <p:sldId id="259" r:id="rId10"/>
    <p:sldId id="261"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p:cViewPr varScale="1">
        <p:scale>
          <a:sx n="89" d="100"/>
          <a:sy n="89" d="100"/>
        </p:scale>
        <p:origin x="120" y="12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2/18/2019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2/18/2019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2/18/2019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2/18/2019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2/18/2019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2/18/2019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a:t>
            </a:r>
          </a:p>
        </p:txBody>
      </p:sp>
      <p:sp>
        <p:nvSpPr>
          <p:cNvPr id="5" name="Subtitle 4"/>
          <p:cNvSpPr>
            <a:spLocks noGrp="1"/>
          </p:cNvSpPr>
          <p:nvPr>
            <p:ph type="subTitle" idx="1"/>
          </p:nvPr>
        </p:nvSpPr>
        <p:spPr>
          <a:xfrm>
            <a:off x="1625176" y="2616200"/>
            <a:ext cx="8735325" cy="584200"/>
          </a:xfrm>
        </p:spPr>
        <p:txBody>
          <a:bodyPr/>
          <a:lstStyle/>
          <a:p>
            <a:r>
              <a:rPr lang="en-US" dirty="0"/>
              <a:t>The Battle of Neighborhoods</a:t>
            </a:r>
          </a:p>
        </p:txBody>
      </p:sp>
      <p:sp>
        <p:nvSpPr>
          <p:cNvPr id="3" name="TextBox 2"/>
          <p:cNvSpPr txBox="1"/>
          <p:nvPr/>
        </p:nvSpPr>
        <p:spPr>
          <a:xfrm>
            <a:off x="7160101" y="4648200"/>
            <a:ext cx="3200400" cy="523220"/>
          </a:xfrm>
          <a:prstGeom prst="rect">
            <a:avLst/>
          </a:prstGeom>
          <a:noFill/>
        </p:spPr>
        <p:txBody>
          <a:bodyPr wrap="square" rtlCol="0">
            <a:spAutoFit/>
          </a:bodyPr>
          <a:lstStyle/>
          <a:p>
            <a:r>
              <a:rPr lang="en-US" sz="2800" dirty="0" smtClean="0">
                <a:ln w="0"/>
                <a:gradFill>
                  <a:gsLst>
                    <a:gs pos="21000">
                      <a:srgbClr val="53575C"/>
                    </a:gs>
                    <a:gs pos="88000">
                      <a:srgbClr val="C5C7CA"/>
                    </a:gs>
                  </a:gsLst>
                  <a:lin ang="5400000"/>
                </a:gradFill>
              </a:rPr>
              <a:t>Abhishek Pradhan</a:t>
            </a:r>
            <a:endParaRPr lang="en-US" sz="2800"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solidFill>
                  <a:schemeClr val="accent1">
                    <a:lumMod val="75000"/>
                  </a:schemeClr>
                </a:solidFill>
              </a:rPr>
              <a:t>Introduction</a:t>
            </a:r>
            <a:endParaRPr lang="en-US" dirty="0">
              <a:solidFill>
                <a:schemeClr val="accent1">
                  <a:lumMod val="75000"/>
                </a:schemeClr>
              </a:solidFill>
            </a:endParaRPr>
          </a:p>
        </p:txBody>
      </p:sp>
      <p:sp>
        <p:nvSpPr>
          <p:cNvPr id="14" name="Content Placeholder 13"/>
          <p:cNvSpPr>
            <a:spLocks noGrp="1"/>
          </p:cNvSpPr>
          <p:nvPr>
            <p:ph idx="1"/>
          </p:nvPr>
        </p:nvSpPr>
        <p:spPr/>
        <p:txBody>
          <a:bodyPr/>
          <a:lstStyle/>
          <a:p>
            <a:r>
              <a:rPr lang="en-US" dirty="0"/>
              <a:t>Sacramento is the farm-to-fork capital of the country. The restaurant scene in Sacramento is maturing every day. </a:t>
            </a:r>
          </a:p>
          <a:p>
            <a:r>
              <a:rPr lang="en-US" dirty="0"/>
              <a:t>In this project, we will explore Sacramento neighborhoods and fetch data such as venues, its ratings, etc. for each neighborhood. The data analysis application will perform for comparative analysis of the venues in each neighborhood and recommend a location to the business owner to open a restaurant in Sacramento area.</a:t>
            </a:r>
          </a:p>
          <a:p>
            <a:pPr marL="0" indent="0">
              <a:buNone/>
            </a:pP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02951" y="304800"/>
            <a:ext cx="10360501" cy="812800"/>
          </a:xfrm>
        </p:spPr>
        <p:txBody>
          <a:bodyPr/>
          <a:lstStyle/>
          <a:p>
            <a:r>
              <a:rPr lang="en-US" b="1" dirty="0">
                <a:solidFill>
                  <a:schemeClr val="accent1">
                    <a:lumMod val="75000"/>
                  </a:schemeClr>
                </a:solidFill>
              </a:rPr>
              <a:t>Data Collection &amp; Python Libraries:</a:t>
            </a:r>
          </a:p>
        </p:txBody>
      </p:sp>
      <p:sp>
        <p:nvSpPr>
          <p:cNvPr id="2" name="Content Placeholder 1"/>
          <p:cNvSpPr>
            <a:spLocks noGrp="1"/>
          </p:cNvSpPr>
          <p:nvPr>
            <p:ph idx="1"/>
          </p:nvPr>
        </p:nvSpPr>
        <p:spPr>
          <a:xfrm>
            <a:off x="1218883" y="1219200"/>
            <a:ext cx="10360501" cy="4944869"/>
          </a:xfrm>
        </p:spPr>
        <p:txBody>
          <a:bodyPr>
            <a:normAutofit fontScale="25000" lnSpcReduction="20000"/>
          </a:bodyPr>
          <a:lstStyle/>
          <a:p>
            <a:pPr marL="0" indent="0">
              <a:buNone/>
            </a:pPr>
            <a:r>
              <a:rPr lang="en-US" sz="4300" dirty="0"/>
              <a:t>Data Section</a:t>
            </a:r>
          </a:p>
          <a:p>
            <a:pPr lvl="1"/>
            <a:r>
              <a:rPr lang="en-US" sz="3400" dirty="0"/>
              <a:t>Sacramento Neighborhood Names and Co-ordinates collected from Google.</a:t>
            </a:r>
          </a:p>
          <a:p>
            <a:pPr lvl="1"/>
            <a:r>
              <a:rPr lang="en-US" sz="3400" dirty="0"/>
              <a:t>It has 50 neighborhoods. </a:t>
            </a:r>
          </a:p>
          <a:p>
            <a:pPr marL="0" indent="0">
              <a:buNone/>
            </a:pPr>
            <a:r>
              <a:rPr lang="en-US" sz="5600" dirty="0"/>
              <a:t>Foursquare API:</a:t>
            </a:r>
          </a:p>
          <a:p>
            <a:pPr lvl="1"/>
            <a:r>
              <a:rPr lang="en-US" sz="4400" dirty="0"/>
              <a:t>It has a database of more than 105 million places. Foursquare API is used as the prime data-gathering source.</a:t>
            </a:r>
          </a:p>
          <a:p>
            <a:pPr marL="0" indent="0">
              <a:buNone/>
            </a:pPr>
            <a:r>
              <a:rPr lang="en-US" dirty="0"/>
              <a:t> </a:t>
            </a:r>
            <a:r>
              <a:rPr lang="en-US" sz="5600" dirty="0" smtClean="0"/>
              <a:t>Python </a:t>
            </a:r>
            <a:r>
              <a:rPr lang="en-US" sz="5600" dirty="0"/>
              <a:t>Library Files:</a:t>
            </a:r>
          </a:p>
          <a:p>
            <a:r>
              <a:rPr lang="en-US" sz="4400" dirty="0" smtClean="0"/>
              <a:t> </a:t>
            </a:r>
            <a:r>
              <a:rPr lang="en-US" sz="4400" dirty="0"/>
              <a:t>Pandas - Library for Data Analysis </a:t>
            </a:r>
          </a:p>
          <a:p>
            <a:r>
              <a:rPr lang="en-US" sz="4400" dirty="0" smtClean="0"/>
              <a:t> </a:t>
            </a:r>
            <a:r>
              <a:rPr lang="en-US" sz="4400" dirty="0" err="1"/>
              <a:t>NumPy</a:t>
            </a:r>
            <a:r>
              <a:rPr lang="en-US" sz="4400" dirty="0"/>
              <a:t> – Library to numeric functions</a:t>
            </a:r>
          </a:p>
          <a:p>
            <a:r>
              <a:rPr lang="en-US" sz="4400" dirty="0" smtClean="0"/>
              <a:t> </a:t>
            </a:r>
            <a:r>
              <a:rPr lang="en-US" sz="4400" dirty="0"/>
              <a:t>JSON – Library to handle JSON files </a:t>
            </a:r>
          </a:p>
          <a:p>
            <a:r>
              <a:rPr lang="en-US" sz="4400" dirty="0" smtClean="0"/>
              <a:t> </a:t>
            </a:r>
            <a:r>
              <a:rPr lang="en-US" sz="4400" dirty="0"/>
              <a:t>Folium – Map rendering Library</a:t>
            </a:r>
          </a:p>
          <a:p>
            <a:r>
              <a:rPr lang="en-US" sz="4400" dirty="0" smtClean="0"/>
              <a:t> </a:t>
            </a:r>
            <a:r>
              <a:rPr lang="en-US" sz="4400" dirty="0" err="1"/>
              <a:t>Matplotlib</a:t>
            </a:r>
            <a:r>
              <a:rPr lang="en-US" sz="4400" dirty="0"/>
              <a:t> – Python Plotting Module </a:t>
            </a:r>
          </a:p>
          <a:p>
            <a:r>
              <a:rPr lang="en-US" sz="4400" dirty="0" smtClean="0"/>
              <a:t> </a:t>
            </a:r>
            <a:r>
              <a:rPr lang="en-US" sz="4400" dirty="0" err="1"/>
              <a:t>Geopy</a:t>
            </a:r>
            <a:r>
              <a:rPr lang="en-US" sz="4400" dirty="0"/>
              <a:t> – To retrieve Location Data </a:t>
            </a:r>
          </a:p>
          <a:p>
            <a:r>
              <a:rPr lang="en-US" sz="4400" dirty="0" smtClean="0"/>
              <a:t> </a:t>
            </a:r>
            <a:r>
              <a:rPr lang="en-US" sz="4400" dirty="0"/>
              <a:t>Requests – Library to handle http requests</a:t>
            </a:r>
          </a:p>
          <a:p>
            <a:r>
              <a:rPr lang="en-US" sz="4400" dirty="0" smtClean="0"/>
              <a:t> </a:t>
            </a:r>
            <a:r>
              <a:rPr lang="en-US" sz="4400" dirty="0" err="1"/>
              <a:t>Sklearn</a:t>
            </a:r>
            <a:r>
              <a:rPr lang="en-US" sz="4400" dirty="0"/>
              <a:t> – Python machine learning Library </a:t>
            </a:r>
          </a:p>
          <a:p>
            <a:pPr marL="0" indent="0">
              <a:buNone/>
            </a:pPr>
            <a:r>
              <a:rPr lang="en-US" sz="5600" dirty="0"/>
              <a:t>Folium:</a:t>
            </a:r>
          </a:p>
          <a:p>
            <a:r>
              <a:rPr lang="en-US" sz="4400" dirty="0"/>
              <a:t>Python visualization library is be used to visualize the neighborhoods cluster distribution of Sacramento city over an interactive leaflet map. </a:t>
            </a:r>
          </a:p>
          <a:p>
            <a:pPr marL="0" indent="0">
              <a:buNone/>
            </a:pPr>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868363"/>
          </a:xfrm>
        </p:spPr>
        <p:txBody>
          <a:bodyPr/>
          <a:lstStyle/>
          <a:p>
            <a:r>
              <a:rPr lang="en-US" b="1" dirty="0">
                <a:solidFill>
                  <a:schemeClr val="accent1">
                    <a:lumMod val="75000"/>
                  </a:schemeClr>
                </a:solidFill>
              </a:rPr>
              <a:t>Methodology</a:t>
            </a:r>
            <a:endParaRPr lang="en-US" dirty="0">
              <a:solidFill>
                <a:schemeClr val="accent1">
                  <a:lumMod val="75000"/>
                </a:schemeClr>
              </a:solidFill>
            </a:endParaRPr>
          </a:p>
        </p:txBody>
      </p:sp>
      <p:sp>
        <p:nvSpPr>
          <p:cNvPr id="3" name="Content Placeholder 2"/>
          <p:cNvSpPr>
            <a:spLocks noGrp="1"/>
          </p:cNvSpPr>
          <p:nvPr>
            <p:ph sz="half" idx="1"/>
          </p:nvPr>
        </p:nvSpPr>
        <p:spPr>
          <a:xfrm>
            <a:off x="1218883" y="1447800"/>
            <a:ext cx="10514329" cy="4465320"/>
          </a:xfrm>
        </p:spPr>
        <p:txBody>
          <a:bodyPr>
            <a:normAutofit/>
          </a:bodyPr>
          <a:lstStyle/>
          <a:p>
            <a:r>
              <a:rPr lang="en-US" dirty="0"/>
              <a:t>Once the </a:t>
            </a:r>
            <a:r>
              <a:rPr lang="en-US" dirty="0" smtClean="0"/>
              <a:t>neighborhood data </a:t>
            </a:r>
            <a:r>
              <a:rPr lang="en-US" dirty="0"/>
              <a:t>has been acquired for any given city the foursquare API call can be used to acquire the 10 most common ‘Trending’ venues around each </a:t>
            </a:r>
            <a:r>
              <a:rPr lang="en-US" dirty="0" smtClean="0"/>
              <a:t>neighborhood. </a:t>
            </a:r>
            <a:r>
              <a:rPr lang="en-US" dirty="0"/>
              <a:t>The radius was set to 500m with a limit of 100 venues to be returned. </a:t>
            </a:r>
          </a:p>
          <a:p>
            <a:r>
              <a:rPr lang="en-US" dirty="0"/>
              <a:t>The returned venues are then grouped using a hot encoding method to display for top </a:t>
            </a:r>
            <a:r>
              <a:rPr lang="en-US" dirty="0" smtClean="0"/>
              <a:t>10 </a:t>
            </a:r>
            <a:r>
              <a:rPr lang="en-US" dirty="0"/>
              <a:t>venues for each neighborhood. </a:t>
            </a:r>
          </a:p>
          <a:p>
            <a:r>
              <a:rPr lang="en-US" b="1" dirty="0"/>
              <a:t> Unsupervised machine learning algorithm:</a:t>
            </a:r>
          </a:p>
          <a:p>
            <a:pPr lvl="1"/>
            <a:r>
              <a:rPr lang="en-US" dirty="0"/>
              <a:t>K-mean clustering </a:t>
            </a:r>
            <a:r>
              <a:rPr lang="en-US" dirty="0" smtClean="0"/>
              <a:t>is </a:t>
            </a:r>
            <a:r>
              <a:rPr lang="en-US" dirty="0"/>
              <a:t>be applied to form the clusters of different categories of places in and around the neighborhoods. Each of them would be analyzed individually and comparatively to derive the best location.</a:t>
            </a:r>
          </a:p>
          <a:p>
            <a:pPr marL="0" indent="0">
              <a:buNone/>
            </a:pP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Results</a:t>
            </a:r>
            <a:endParaRPr lang="en-US" dirty="0">
              <a:solidFill>
                <a:schemeClr val="accent1">
                  <a:lumMod val="75000"/>
                </a:schemeClr>
              </a:solidFill>
            </a:endParaRPr>
          </a:p>
        </p:txBody>
      </p:sp>
      <p:sp>
        <p:nvSpPr>
          <p:cNvPr id="3" name="Content Placeholder 2"/>
          <p:cNvSpPr>
            <a:spLocks noGrp="1"/>
          </p:cNvSpPr>
          <p:nvPr>
            <p:ph sz="half" idx="1"/>
          </p:nvPr>
        </p:nvSpPr>
        <p:spPr>
          <a:xfrm>
            <a:off x="1218883" y="1706880"/>
            <a:ext cx="10057129" cy="1950720"/>
          </a:xfrm>
        </p:spPr>
        <p:txBody>
          <a:bodyPr/>
          <a:lstStyle/>
          <a:p>
            <a:r>
              <a:rPr lang="en-US" dirty="0"/>
              <a:t>The most </a:t>
            </a:r>
            <a:r>
              <a:rPr lang="en-US" dirty="0" smtClean="0"/>
              <a:t>visited </a:t>
            </a:r>
            <a:r>
              <a:rPr lang="en-US" dirty="0"/>
              <a:t>venue is the best location for opening new </a:t>
            </a:r>
            <a:r>
              <a:rPr lang="en-US" dirty="0" smtClean="0"/>
              <a:t>restaurant. </a:t>
            </a:r>
            <a:r>
              <a:rPr lang="en-US" dirty="0"/>
              <a:t>This model </a:t>
            </a:r>
            <a:r>
              <a:rPr lang="en-US"/>
              <a:t>identified </a:t>
            </a:r>
            <a:r>
              <a:rPr lang="en-US" smtClean="0"/>
              <a:t>5 </a:t>
            </a:r>
            <a:r>
              <a:rPr lang="en-US" dirty="0"/>
              <a:t>best locations to open a new </a:t>
            </a:r>
            <a:r>
              <a:rPr lang="en-US" dirty="0" smtClean="0"/>
              <a:t>restaurant in Sacramento area.</a:t>
            </a:r>
          </a:p>
          <a:p>
            <a:pPr marL="0" indent="0">
              <a:buNone/>
            </a:pPr>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3"/>
          <a:stretch>
            <a:fillRect/>
          </a:stretch>
        </p:blipFill>
        <p:spPr>
          <a:xfrm>
            <a:off x="1903411" y="3200400"/>
            <a:ext cx="9105239" cy="2438400"/>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457201"/>
            <a:ext cx="8938472" cy="914400"/>
          </a:xfrm>
        </p:spPr>
        <p:txBody>
          <a:bodyPr/>
          <a:lstStyle/>
          <a:p>
            <a:r>
              <a:rPr lang="en-US" sz="3600" dirty="0" smtClean="0">
                <a:solidFill>
                  <a:schemeClr val="accent1">
                    <a:lumMod val="75000"/>
                  </a:schemeClr>
                </a:solidFill>
              </a:rPr>
              <a:t>Discussion</a:t>
            </a:r>
            <a:endParaRPr lang="en-US" sz="3600" dirty="0">
              <a:solidFill>
                <a:schemeClr val="accent1">
                  <a:lumMod val="75000"/>
                </a:schemeClr>
              </a:solidFill>
            </a:endParaRPr>
          </a:p>
        </p:txBody>
      </p:sp>
      <p:sp>
        <p:nvSpPr>
          <p:cNvPr id="3" name="TextBox 2"/>
          <p:cNvSpPr txBox="1"/>
          <p:nvPr/>
        </p:nvSpPr>
        <p:spPr>
          <a:xfrm>
            <a:off x="1653172" y="1600200"/>
            <a:ext cx="878464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This model can be used to suggest the best location to open a new restaurant in any city.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This model is built on information provided by Foursquare, which could lead to bias. Other features such as population of the city, demographics can be used to improve the results.</a:t>
            </a:r>
            <a:endParaRPr lang="en-US" sz="28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1">
                    <a:lumMod val="75000"/>
                  </a:schemeClr>
                </a:solidFill>
              </a:rPr>
              <a:t>Conclusion</a:t>
            </a:r>
            <a:endParaRPr lang="en-US" dirty="0">
              <a:solidFill>
                <a:schemeClr val="accent1">
                  <a:lumMod val="75000"/>
                </a:schemeClr>
              </a:solidFill>
            </a:endParaRPr>
          </a:p>
        </p:txBody>
      </p:sp>
      <p:sp>
        <p:nvSpPr>
          <p:cNvPr id="10" name="Content Placeholder 9"/>
          <p:cNvSpPr>
            <a:spLocks noGrp="1"/>
          </p:cNvSpPr>
          <p:nvPr>
            <p:ph sz="half" idx="2"/>
          </p:nvPr>
        </p:nvSpPr>
        <p:spPr>
          <a:xfrm>
            <a:off x="1446212" y="1752600"/>
            <a:ext cx="9220200" cy="3657600"/>
          </a:xfrm>
        </p:spPr>
        <p:txBody>
          <a:bodyPr/>
          <a:lstStyle/>
          <a:p>
            <a:r>
              <a:rPr lang="en-US" dirty="0"/>
              <a:t>This model can be applied to any city where </a:t>
            </a:r>
            <a:r>
              <a:rPr lang="en-US" dirty="0" smtClean="0"/>
              <a:t>neighborhoods </a:t>
            </a:r>
            <a:r>
              <a:rPr lang="en-US" dirty="0"/>
              <a:t>are known</a:t>
            </a:r>
            <a:r>
              <a:rPr lang="en-US" dirty="0" smtClean="0"/>
              <a:t>.</a:t>
            </a:r>
          </a:p>
          <a:p>
            <a:r>
              <a:rPr lang="en-US" dirty="0" smtClean="0"/>
              <a:t>This model segments the data into top 5 categories.</a:t>
            </a:r>
          </a:p>
          <a:p>
            <a:r>
              <a:rPr lang="en-US" dirty="0" smtClean="0"/>
              <a:t>This model reduces manual work in gathering and analyzing venues information.</a:t>
            </a:r>
          </a:p>
          <a:p>
            <a:r>
              <a:rPr lang="en-US" dirty="0" smtClean="0"/>
              <a:t>Businessmen can choose the location for opening a new restaurant much faster. </a:t>
            </a:r>
            <a:endParaRPr lang="en-US" dirty="0"/>
          </a:p>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4873beb7-5857-4685-be1f-d57550cc96cc"/>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44</TotalTime>
  <Words>318</Words>
  <Application>Microsoft Office PowerPoint</Application>
  <PresentationFormat>Custom</PresentationFormat>
  <Paragraphs>42</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Tech 16x9</vt:lpstr>
      <vt:lpstr>Capstone Project</vt:lpstr>
      <vt:lpstr>Introduction</vt:lpstr>
      <vt:lpstr>Data Collection &amp; Python Libraries:</vt:lpstr>
      <vt:lpstr>Methodology</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Abhishek Pradhan</dc:creator>
  <cp:lastModifiedBy>Abhishek Pradhan</cp:lastModifiedBy>
  <cp:revision>5</cp:revision>
  <dcterms:created xsi:type="dcterms:W3CDTF">2019-02-18T22:35:09Z</dcterms:created>
  <dcterms:modified xsi:type="dcterms:W3CDTF">2019-02-19T00:07:06Z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