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58" r:id="rId5"/>
    <p:sldId id="259" r:id="rId6"/>
    <p:sldId id="262" r:id="rId7"/>
    <p:sldId id="260" r:id="rId8"/>
    <p:sldId id="261" r:id="rId9"/>
    <p:sldId id="266" r:id="rId10"/>
    <p:sldId id="273" r:id="rId11"/>
    <p:sldId id="274" r:id="rId12"/>
    <p:sldId id="283" r:id="rId13"/>
    <p:sldId id="263" r:id="rId14"/>
    <p:sldId id="267" r:id="rId15"/>
    <p:sldId id="268" r:id="rId16"/>
    <p:sldId id="269" r:id="rId17"/>
    <p:sldId id="270" r:id="rId18"/>
    <p:sldId id="272" r:id="rId19"/>
    <p:sldId id="280" r:id="rId20"/>
    <p:sldId id="281" r:id="rId21"/>
    <p:sldId id="276" r:id="rId22"/>
    <p:sldId id="277" r:id="rId23"/>
    <p:sldId id="278" r:id="rId24"/>
    <p:sldId id="275" r:id="rId25"/>
    <p:sldId id="279"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660"/>
  </p:normalViewPr>
  <p:slideViewPr>
    <p:cSldViewPr snapToGrid="0">
      <p:cViewPr>
        <p:scale>
          <a:sx n="83" d="100"/>
          <a:sy n="83" d="100"/>
        </p:scale>
        <p:origin x="-3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73182"/>
            <a:ext cx="8915399" cy="2262781"/>
          </a:xfrm>
        </p:spPr>
        <p:txBody>
          <a:bodyPr/>
          <a:lstStyle/>
          <a:p>
            <a:r>
              <a:rPr lang="en-IN" dirty="0"/>
              <a:t>Legal Chat Advisory</a:t>
            </a:r>
          </a:p>
        </p:txBody>
      </p:sp>
      <p:sp>
        <p:nvSpPr>
          <p:cNvPr id="3" name="Subtitle 2"/>
          <p:cNvSpPr>
            <a:spLocks noGrp="1"/>
          </p:cNvSpPr>
          <p:nvPr>
            <p:ph type="subTitle" idx="1"/>
          </p:nvPr>
        </p:nvSpPr>
        <p:spPr>
          <a:xfrm>
            <a:off x="8556171" y="3487783"/>
            <a:ext cx="2948441" cy="2415879"/>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Presented By</a:t>
            </a:r>
          </a:p>
          <a:p>
            <a:pPr marL="285750" indent="-285750" algn="just">
              <a:buFontTx/>
              <a:buChar char="-"/>
            </a:pPr>
            <a:r>
              <a:rPr lang="en-IN" sz="2000" dirty="0" smtClean="0">
                <a:latin typeface="Times New Roman" panose="02020603050405020304" pitchFamily="18" charset="0"/>
                <a:cs typeface="Times New Roman" panose="02020603050405020304" pitchFamily="18" charset="0"/>
              </a:rPr>
              <a:t>Abhishek S Patil</a:t>
            </a:r>
          </a:p>
          <a:p>
            <a:pPr marL="285750" indent="-285750" algn="just">
              <a:buFontTx/>
              <a:buChar char="-"/>
            </a:pPr>
            <a:r>
              <a:rPr lang="en-IN" sz="2000" dirty="0">
                <a:latin typeface="Times New Roman" panose="02020603050405020304" pitchFamily="18" charset="0"/>
                <a:cs typeface="Times New Roman" panose="02020603050405020304" pitchFamily="18" charset="0"/>
              </a:rPr>
              <a:t>Anagha </a:t>
            </a:r>
            <a:r>
              <a:rPr lang="en-IN" sz="2000" dirty="0" smtClean="0">
                <a:latin typeface="Times New Roman" panose="02020603050405020304" pitchFamily="18" charset="0"/>
                <a:cs typeface="Times New Roman" panose="02020603050405020304" pitchFamily="18" charset="0"/>
              </a:rPr>
              <a:t>Bhupalam</a:t>
            </a:r>
          </a:p>
          <a:p>
            <a:pPr marL="285750" indent="-285750" algn="just">
              <a:buFontTx/>
              <a:buChar char="-"/>
            </a:pPr>
            <a:r>
              <a:rPr lang="en-IN" sz="2000" dirty="0">
                <a:latin typeface="Times New Roman" panose="02020603050405020304" pitchFamily="18" charset="0"/>
                <a:cs typeface="Times New Roman" panose="02020603050405020304" pitchFamily="18" charset="0"/>
              </a:rPr>
              <a:t>Ananya N. </a:t>
            </a:r>
            <a:r>
              <a:rPr lang="en-IN" sz="2000" dirty="0" smtClean="0">
                <a:latin typeface="Times New Roman" panose="02020603050405020304" pitchFamily="18" charset="0"/>
                <a:cs typeface="Times New Roman" panose="02020603050405020304" pitchFamily="18" charset="0"/>
              </a:rPr>
              <a:t>Ambli</a:t>
            </a:r>
          </a:p>
          <a:p>
            <a:pPr marL="285750" indent="-285750" algn="just">
              <a:buFontTx/>
              <a:buChar char="-"/>
            </a:pPr>
            <a:r>
              <a:rPr lang="en-IN" sz="2000" dirty="0" smtClean="0">
                <a:latin typeface="Times New Roman" panose="02020603050405020304" pitchFamily="18" charset="0"/>
                <a:cs typeface="Times New Roman" panose="02020603050405020304" pitchFamily="18" charset="0"/>
              </a:rPr>
              <a:t>Anirudh B M</a:t>
            </a:r>
          </a:p>
          <a:p>
            <a:pPr marL="285750" indent="-285750">
              <a:buFontTx/>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974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WORKING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577340"/>
            <a:ext cx="8915400" cy="4333882"/>
          </a:xfrm>
        </p:spPr>
        <p:txBody>
          <a:bodyPr>
            <a:normAutofit/>
          </a:bodyPr>
          <a:lstStyle/>
          <a:p>
            <a:pPr algn="just"/>
            <a:r>
              <a:rPr lang="en-US" sz="2000" dirty="0">
                <a:latin typeface="Times New Roman" pitchFamily="18" charset="0"/>
                <a:cs typeface="Times New Roman" pitchFamily="18" charset="0"/>
              </a:rPr>
              <a:t>Text Pre-Processing</a:t>
            </a:r>
          </a:p>
          <a:p>
            <a:pPr lvl="1" algn="just"/>
            <a:r>
              <a:rPr lang="en-US" sz="2000" dirty="0">
                <a:latin typeface="Times New Roman" pitchFamily="18" charset="0"/>
                <a:cs typeface="Times New Roman" pitchFamily="18" charset="0"/>
              </a:rPr>
              <a:t>All the sentences have to undergo text-preprocessing which includes converting the sentences into lower case, removing the </a:t>
            </a:r>
            <a:r>
              <a:rPr lang="en-US" sz="2000" dirty="0" err="1">
                <a:latin typeface="Times New Roman" pitchFamily="18" charset="0"/>
                <a:cs typeface="Times New Roman" pitchFamily="18" charset="0"/>
              </a:rPr>
              <a:t>stopwords</a:t>
            </a:r>
            <a:r>
              <a:rPr lang="en-US" sz="2000" dirty="0">
                <a:latin typeface="Times New Roman" pitchFamily="18" charset="0"/>
                <a:cs typeface="Times New Roman" pitchFamily="18" charset="0"/>
              </a:rPr>
              <a:t>, removing all kinds of punctuations, HTML tags(if any) and lemmatizing all the words in the sentences.</a:t>
            </a:r>
          </a:p>
          <a:p>
            <a:pPr lvl="1" algn="just"/>
            <a:r>
              <a:rPr lang="en-US" sz="2000" dirty="0">
                <a:latin typeface="Times New Roman" pitchFamily="18" charset="0"/>
                <a:cs typeface="Times New Roman" pitchFamily="18" charset="0"/>
              </a:rPr>
              <a:t>Lemmatization is the process of grouping together the different inflected forms of a word so they can be </a:t>
            </a:r>
            <a:r>
              <a:rPr lang="en-US" sz="2000" dirty="0" err="1">
                <a:latin typeface="Times New Roman" pitchFamily="18" charset="0"/>
                <a:cs typeface="Times New Roman" pitchFamily="18" charset="0"/>
              </a:rPr>
              <a:t>analysed</a:t>
            </a:r>
            <a:r>
              <a:rPr lang="en-US" sz="2000" dirty="0">
                <a:latin typeface="Times New Roman" pitchFamily="18" charset="0"/>
                <a:cs typeface="Times New Roman" pitchFamily="18" charset="0"/>
              </a:rPr>
              <a:t> as a single item. Lemmatization is similar to stemming but it brings context to the words. So it links words with similar meaning to one word. </a:t>
            </a:r>
          </a:p>
          <a:p>
            <a:pPr algn="just"/>
            <a:endParaRPr lang="en-US" sz="2000" dirty="0">
              <a:latin typeface="Times New Roman" pitchFamily="18" charset="0"/>
              <a:cs typeface="Times New Roman" pitchFamily="18" charset="0"/>
            </a:endParaRPr>
          </a:p>
        </p:txBody>
      </p:sp>
      <p:pic>
        <p:nvPicPr>
          <p:cNvPr id="4" name="Picture 3">
            <a:extLst>
              <a:ext uri="{FF2B5EF4-FFF2-40B4-BE49-F238E27FC236}">
                <a16:creationId xmlns:lc="http://schemas.openxmlformats.org/drawingml/2006/lockedCanvas" xmlns:a16="http://schemas.microsoft.com/office/drawing/2014/main" xmlns="" id="{D54E04C4-2EDD-4F79-948A-DA1F26264E76}"/>
              </a:ext>
            </a:extLst>
          </p:cNvPr>
          <p:cNvPicPr/>
          <p:nvPr/>
        </p:nvPicPr>
        <p:blipFill>
          <a:blip r:embed="rId2"/>
          <a:stretch>
            <a:fillRect/>
          </a:stretch>
        </p:blipFill>
        <p:spPr>
          <a:xfrm>
            <a:off x="4965859" y="4742180"/>
            <a:ext cx="3791902" cy="1761490"/>
          </a:xfrm>
          <a:prstGeom prst="rect">
            <a:avLst/>
          </a:prstGeom>
        </p:spPr>
      </p:pic>
    </p:spTree>
    <p:extLst>
      <p:ext uri="{BB962C8B-B14F-4D97-AF65-F5344CB8AC3E}">
        <p14:creationId xmlns:p14="http://schemas.microsoft.com/office/powerpoint/2010/main" val="3334133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77240"/>
            <a:ext cx="8915400" cy="5133982"/>
          </a:xfrm>
        </p:spPr>
        <p:txBody>
          <a:bodyPr>
            <a:normAutofit/>
          </a:bodyPr>
          <a:lstStyle/>
          <a:p>
            <a:pPr algn="just"/>
            <a:r>
              <a:rPr lang="en-US" sz="2000" dirty="0">
                <a:latin typeface="Times New Roman" pitchFamily="18" charset="0"/>
                <a:cs typeface="Times New Roman" pitchFamily="18" charset="0"/>
              </a:rPr>
              <a:t>There are multiple policies used by RASA to determine the next action to be taken in a conversation. </a:t>
            </a:r>
          </a:p>
          <a:p>
            <a:pPr algn="just"/>
            <a:r>
              <a:rPr lang="en-US" sz="2000" dirty="0">
                <a:latin typeface="Times New Roman" pitchFamily="18" charset="0"/>
                <a:cs typeface="Times New Roman" pitchFamily="18" charset="0"/>
              </a:rPr>
              <a:t>Responding to simple intents</a:t>
            </a:r>
          </a:p>
          <a:p>
            <a:pPr lvl="1" algn="just"/>
            <a:r>
              <a:rPr lang="en-US" sz="2000" dirty="0">
                <a:latin typeface="Times New Roman" pitchFamily="18" charset="0"/>
                <a:cs typeface="Times New Roman" pitchFamily="18" charset="0"/>
              </a:rPr>
              <a:t>Simple intents include contents like greeting a user, thanking the user or responding to the exit of the user. This is done by </a:t>
            </a:r>
            <a:r>
              <a:rPr lang="en-US" sz="2000" dirty="0" err="1">
                <a:latin typeface="Times New Roman" pitchFamily="18" charset="0"/>
                <a:cs typeface="Times New Roman" pitchFamily="18" charset="0"/>
              </a:rPr>
              <a:t>Memoization</a:t>
            </a:r>
            <a:r>
              <a:rPr lang="en-US" sz="2000" dirty="0">
                <a:latin typeface="Times New Roman" pitchFamily="18" charset="0"/>
                <a:cs typeface="Times New Roman" pitchFamily="18" charset="0"/>
              </a:rPr>
              <a:t> Policy inbuilt in RASA.</a:t>
            </a:r>
          </a:p>
          <a:p>
            <a:pPr algn="just"/>
            <a:r>
              <a:rPr lang="en-US" sz="2000" dirty="0">
                <a:latin typeface="Times New Roman" pitchFamily="18" charset="0"/>
                <a:cs typeface="Times New Roman" pitchFamily="18" charset="0"/>
              </a:rPr>
              <a:t>Responding to more complex intents</a:t>
            </a:r>
          </a:p>
          <a:p>
            <a:pPr lvl="1" algn="just"/>
            <a:r>
              <a:rPr lang="en-US" sz="2000" dirty="0">
                <a:latin typeface="Times New Roman" pitchFamily="18" charset="0"/>
                <a:cs typeface="Times New Roman" pitchFamily="18" charset="0"/>
              </a:rPr>
              <a:t>If a rule based policy is able to make a prediction, that prediction will always have a higher priority and predict the next action. The ML based policies give your assistant the chance not to fail</a:t>
            </a:r>
          </a:p>
          <a:p>
            <a:pPr lvl="1" algn="just"/>
            <a:r>
              <a:rPr lang="en-US" sz="2000" dirty="0">
                <a:latin typeface="Times New Roman" pitchFamily="18" charset="0"/>
                <a:cs typeface="Times New Roman" pitchFamily="18" charset="0"/>
              </a:rPr>
              <a:t>This type of user behavior is handled by TED Policy.</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45081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565" y="521081"/>
            <a:ext cx="8911687" cy="1280890"/>
          </a:xfrm>
        </p:spPr>
        <p:txBody>
          <a:bodyPr/>
          <a:lstStyle/>
          <a:p>
            <a:pPr algn="ctr"/>
            <a:r>
              <a:rPr lang="en-US" dirty="0" smtClean="0">
                <a:latin typeface="Times New Roman" pitchFamily="18" charset="0"/>
                <a:cs typeface="Times New Roman" pitchFamily="18" charset="0"/>
              </a:rPr>
              <a:t>TED POLICY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94802" y="2053431"/>
            <a:ext cx="9275128" cy="3777622"/>
          </a:xfrm>
        </p:spPr>
        <p:txBody>
          <a:bodyPr>
            <a:noAutofit/>
          </a:bodyPr>
          <a:lstStyle/>
          <a:p>
            <a:pPr algn="just"/>
            <a:r>
              <a:rPr lang="en-US" sz="1900" dirty="0">
                <a:latin typeface="Times New Roman" pitchFamily="18" charset="0"/>
                <a:cs typeface="Times New Roman" pitchFamily="18" charset="0"/>
              </a:rPr>
              <a:t>TED policy takes three pieces of information as input: the user’s message, the previous system action that was predicted, and any values saved to the assistant’s memory as slots. Each of these is </a:t>
            </a:r>
            <a:r>
              <a:rPr lang="en-US" sz="1900" dirty="0" err="1">
                <a:latin typeface="Times New Roman" pitchFamily="18" charset="0"/>
                <a:cs typeface="Times New Roman" pitchFamily="18" charset="0"/>
              </a:rPr>
              <a:t>featurized</a:t>
            </a:r>
            <a:r>
              <a:rPr lang="en-US" sz="1900" dirty="0">
                <a:latin typeface="Times New Roman" pitchFamily="18" charset="0"/>
                <a:cs typeface="Times New Roman" pitchFamily="18" charset="0"/>
              </a:rPr>
              <a:t> and concatenated before being fed into the transformer.</a:t>
            </a:r>
          </a:p>
          <a:p>
            <a:pPr algn="just"/>
            <a:r>
              <a:rPr lang="en-US" sz="1900" dirty="0">
                <a:latin typeface="Times New Roman" pitchFamily="18" charset="0"/>
                <a:cs typeface="Times New Roman" pitchFamily="18" charset="0"/>
              </a:rPr>
              <a:t>The transformer accesses different parts of the dialogue history dynamically.</a:t>
            </a:r>
          </a:p>
          <a:p>
            <a:pPr algn="just"/>
            <a:r>
              <a:rPr lang="en-US" sz="1900" dirty="0">
                <a:latin typeface="Times New Roman" pitchFamily="18" charset="0"/>
                <a:cs typeface="Times New Roman" pitchFamily="18" charset="0"/>
              </a:rPr>
              <a:t>Next, a dense layer is applied to the transformer’s output to get </a:t>
            </a:r>
            <a:r>
              <a:rPr lang="en-US" sz="1900" dirty="0" err="1">
                <a:latin typeface="Times New Roman" pitchFamily="18" charset="0"/>
                <a:cs typeface="Times New Roman" pitchFamily="18" charset="0"/>
              </a:rPr>
              <a:t>embeddings</a:t>
            </a:r>
            <a:r>
              <a:rPr lang="en-US" sz="1900" dirty="0">
                <a:latin typeface="Times New Roman" pitchFamily="18" charset="0"/>
                <a:cs typeface="Times New Roman" pitchFamily="18" charset="0"/>
              </a:rPr>
              <a:t>—numeric features  used to approximate the meaning of text</a:t>
            </a:r>
          </a:p>
          <a:p>
            <a:pPr algn="just"/>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1828388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65" y="635540"/>
            <a:ext cx="8911687" cy="1280890"/>
          </a:xfrm>
        </p:spPr>
        <p:txBody>
          <a:bodyPr/>
          <a:lstStyle/>
          <a:p>
            <a:pPr algn="ctr"/>
            <a:r>
              <a:rPr lang="en-IN" dirty="0" smtClean="0"/>
              <a:t>BLOCK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0" y="1771650"/>
            <a:ext cx="10652760" cy="4733652"/>
          </a:xfrm>
          <a:prstGeom prst="rect">
            <a:avLst/>
          </a:prstGeom>
        </p:spPr>
      </p:pic>
    </p:spTree>
    <p:extLst>
      <p:ext uri="{BB962C8B-B14F-4D97-AF65-F5344CB8AC3E}">
        <p14:creationId xmlns:p14="http://schemas.microsoft.com/office/powerpoint/2010/main" val="380336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155" y="624110"/>
            <a:ext cx="8911687" cy="1280890"/>
          </a:xfrm>
        </p:spPr>
        <p:txBody>
          <a:bodyPr/>
          <a:lstStyle/>
          <a:p>
            <a:pPr algn="ctr"/>
            <a:r>
              <a:rPr lang="en" dirty="0">
                <a:latin typeface="Times New Roman" pitchFamily="18" charset="0"/>
                <a:cs typeface="Times New Roman" pitchFamily="18" charset="0"/>
              </a:rPr>
              <a:t>Design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66302" y="2145978"/>
            <a:ext cx="8915400" cy="3777622"/>
          </a:xfrm>
        </p:spPr>
        <p:txBody>
          <a:bodyPr>
            <a:normAutofit/>
          </a:bodyPr>
          <a:lstStyle/>
          <a:p>
            <a:pPr lvl="0" algn="just"/>
            <a:r>
              <a:rPr lang="en-US" sz="2000" dirty="0">
                <a:solidFill>
                  <a:schemeClr val="dk1"/>
                </a:solidFill>
                <a:latin typeface="Times New Roman" pitchFamily="18" charset="0"/>
                <a:cs typeface="Times New Roman" pitchFamily="18" charset="0"/>
              </a:rPr>
              <a:t>Database Design</a:t>
            </a:r>
          </a:p>
          <a:p>
            <a:pPr lvl="1" algn="just"/>
            <a:r>
              <a:rPr lang="en-US" sz="2000" dirty="0">
                <a:solidFill>
                  <a:schemeClr val="dk1"/>
                </a:solidFill>
                <a:latin typeface="Times New Roman" pitchFamily="18" charset="0"/>
                <a:cs typeface="Times New Roman" pitchFamily="18" charset="0"/>
              </a:rPr>
              <a:t>Database used </a:t>
            </a:r>
            <a:r>
              <a:rPr lang="en-US" sz="2000" dirty="0" err="1">
                <a:solidFill>
                  <a:schemeClr val="dk1"/>
                </a:solidFill>
                <a:latin typeface="Times New Roman" pitchFamily="18" charset="0"/>
                <a:cs typeface="Times New Roman" pitchFamily="18" charset="0"/>
              </a:rPr>
              <a:t>Mysql</a:t>
            </a:r>
            <a:r>
              <a:rPr lang="en-US" sz="2000" dirty="0">
                <a:solidFill>
                  <a:schemeClr val="dk1"/>
                </a:solidFill>
                <a:latin typeface="Times New Roman" pitchFamily="18" charset="0"/>
                <a:cs typeface="Times New Roman" pitchFamily="18" charset="0"/>
              </a:rPr>
              <a:t>, </a:t>
            </a:r>
            <a:r>
              <a:rPr lang="en-US" sz="2000" dirty="0" err="1">
                <a:solidFill>
                  <a:schemeClr val="dk1"/>
                </a:solidFill>
                <a:latin typeface="Times New Roman" pitchFamily="18" charset="0"/>
                <a:cs typeface="Times New Roman" pitchFamily="18" charset="0"/>
              </a:rPr>
              <a:t>NoSql</a:t>
            </a:r>
            <a:endParaRPr lang="en-US" sz="2000" dirty="0">
              <a:solidFill>
                <a:schemeClr val="dk1"/>
              </a:solidFill>
              <a:latin typeface="Times New Roman" pitchFamily="18" charset="0"/>
              <a:cs typeface="Times New Roman" pitchFamily="18" charset="0"/>
            </a:endParaRPr>
          </a:p>
          <a:p>
            <a:pPr lvl="1" algn="just"/>
            <a:r>
              <a:rPr lang="en-US" sz="2000" dirty="0">
                <a:solidFill>
                  <a:schemeClr val="dk1"/>
                </a:solidFill>
                <a:latin typeface="Times New Roman" pitchFamily="18" charset="0"/>
                <a:cs typeface="Times New Roman" pitchFamily="18" charset="0"/>
              </a:rPr>
              <a:t>ORM Based tool</a:t>
            </a:r>
          </a:p>
          <a:p>
            <a:pPr lvl="1" algn="just"/>
            <a:r>
              <a:rPr lang="en" sz="2000" dirty="0">
                <a:solidFill>
                  <a:schemeClr val="dk1"/>
                </a:solidFill>
                <a:latin typeface="Times New Roman" pitchFamily="18" charset="0"/>
                <a:cs typeface="Times New Roman" pitchFamily="18" charset="0"/>
              </a:rPr>
              <a:t>Tables are Article, </a:t>
            </a:r>
            <a:r>
              <a:rPr lang="en" sz="2000" dirty="0" smtClean="0">
                <a:solidFill>
                  <a:schemeClr val="dk1"/>
                </a:solidFill>
                <a:latin typeface="Times New Roman" pitchFamily="18" charset="0"/>
                <a:cs typeface="Times New Roman" pitchFamily="18" charset="0"/>
              </a:rPr>
              <a:t>Keywords, </a:t>
            </a:r>
          </a:p>
          <a:p>
            <a:pPr marL="457200" lvl="1" indent="0" algn="just">
              <a:buNone/>
            </a:pPr>
            <a:r>
              <a:rPr lang="en" sz="2000" dirty="0">
                <a:solidFill>
                  <a:schemeClr val="dk1"/>
                </a:solidFill>
                <a:latin typeface="Times New Roman" pitchFamily="18" charset="0"/>
                <a:cs typeface="Times New Roman" pitchFamily="18" charset="0"/>
              </a:rPr>
              <a:t> </a:t>
            </a:r>
            <a:r>
              <a:rPr lang="en" sz="2000" dirty="0" smtClean="0">
                <a:solidFill>
                  <a:schemeClr val="dk1"/>
                </a:solidFill>
                <a:latin typeface="Times New Roman" pitchFamily="18" charset="0"/>
                <a:cs typeface="Times New Roman" pitchFamily="18" charset="0"/>
              </a:rPr>
              <a:t>     </a:t>
            </a:r>
            <a:r>
              <a:rPr lang="en-US" sz="2000" dirty="0" smtClean="0">
                <a:solidFill>
                  <a:schemeClr val="dk1"/>
                </a:solidFill>
                <a:latin typeface="Times New Roman" pitchFamily="18" charset="0"/>
                <a:cs typeface="Times New Roman" pitchFamily="18" charset="0"/>
              </a:rPr>
              <a:t>Description</a:t>
            </a:r>
            <a:r>
              <a:rPr lang="en-US" sz="2000" dirty="0">
                <a:solidFill>
                  <a:schemeClr val="dk1"/>
                </a:solidFill>
                <a:latin typeface="Times New Roman" pitchFamily="18" charset="0"/>
                <a:cs typeface="Times New Roman" pitchFamily="18" charset="0"/>
              </a:rPr>
              <a:t>, Links</a:t>
            </a:r>
          </a:p>
          <a:p>
            <a:pPr lvl="1" algn="just"/>
            <a:r>
              <a:rPr lang="en-US" sz="2000" dirty="0">
                <a:solidFill>
                  <a:schemeClr val="dk1"/>
                </a:solidFill>
                <a:latin typeface="Times New Roman" pitchFamily="18" charset="0"/>
                <a:cs typeface="Times New Roman" pitchFamily="18" charset="0"/>
              </a:rPr>
              <a:t>Hosted on AWS EC2 Instance</a:t>
            </a:r>
          </a:p>
          <a:p>
            <a:pPr lvl="1" algn="just"/>
            <a:endParaRPr lang="en-US" sz="2000" dirty="0">
              <a:latin typeface="Times New Roman" pitchFamily="18" charset="0"/>
              <a:cs typeface="Times New Roman" pitchFamily="18" charset="0"/>
            </a:endParaRPr>
          </a:p>
        </p:txBody>
      </p:sp>
      <p:pic>
        <p:nvPicPr>
          <p:cNvPr id="4" name="Google Shape;56;p13"/>
          <p:cNvPicPr preferRelativeResize="0"/>
          <p:nvPr/>
        </p:nvPicPr>
        <p:blipFill>
          <a:blip r:embed="rId2">
            <a:alphaModFix/>
          </a:blip>
          <a:stretch>
            <a:fillRect/>
          </a:stretch>
        </p:blipFill>
        <p:spPr>
          <a:xfrm>
            <a:off x="6515888" y="2465827"/>
            <a:ext cx="5332424" cy="3137925"/>
          </a:xfrm>
          <a:prstGeom prst="rect">
            <a:avLst/>
          </a:prstGeom>
          <a:noFill/>
          <a:ln>
            <a:noFill/>
          </a:ln>
        </p:spPr>
      </p:pic>
    </p:spTree>
    <p:extLst>
      <p:ext uri="{BB962C8B-B14F-4D97-AF65-F5344CB8AC3E}">
        <p14:creationId xmlns:p14="http://schemas.microsoft.com/office/powerpoint/2010/main" val="3247754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37260"/>
            <a:ext cx="8915400" cy="4973962"/>
          </a:xfrm>
        </p:spPr>
        <p:txBody>
          <a:bodyPr>
            <a:normAutofit fontScale="85000" lnSpcReduction="20000"/>
          </a:bodyPr>
          <a:lstStyle/>
          <a:p>
            <a:pPr lvl="0"/>
            <a:r>
              <a:rPr lang="en-US" sz="2100" dirty="0">
                <a:latin typeface="Times New Roman" pitchFamily="18" charset="0"/>
                <a:cs typeface="Times New Roman" pitchFamily="18" charset="0"/>
              </a:rPr>
              <a:t>ML Model </a:t>
            </a:r>
            <a:r>
              <a:rPr lang="en-US" sz="2100" dirty="0" smtClean="0">
                <a:latin typeface="Times New Roman" pitchFamily="18" charset="0"/>
                <a:cs typeface="Times New Roman" pitchFamily="18" charset="0"/>
              </a:rPr>
              <a:t>Design</a:t>
            </a:r>
          </a:p>
          <a:p>
            <a:pPr lvl="1"/>
            <a:r>
              <a:rPr lang="en-US" sz="1900" dirty="0">
                <a:latin typeface="Times New Roman" pitchFamily="18" charset="0"/>
                <a:cs typeface="Times New Roman" pitchFamily="18" charset="0"/>
              </a:rPr>
              <a:t>Rasa Open-Source Conversational                                                                                                               AI Framework </a:t>
            </a:r>
            <a:r>
              <a:rPr lang="en-US" sz="1900" dirty="0">
                <a:solidFill>
                  <a:schemeClr val="dk1"/>
                </a:solidFill>
                <a:latin typeface="Times New Roman" pitchFamily="18" charset="0"/>
                <a:cs typeface="Times New Roman" pitchFamily="18" charset="0"/>
              </a:rPr>
              <a:t> </a:t>
            </a:r>
            <a:endParaRPr lang="en-US"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NLP, NLU based algorithm</a:t>
            </a:r>
          </a:p>
          <a:p>
            <a:pPr lvl="1"/>
            <a:r>
              <a:rPr lang="en-US" sz="1900" dirty="0">
                <a:latin typeface="Times New Roman" pitchFamily="18" charset="0"/>
                <a:cs typeface="Times New Roman" pitchFamily="18" charset="0"/>
              </a:rPr>
              <a:t>3 phases Training, Testing,</a:t>
            </a:r>
          </a:p>
          <a:p>
            <a:pPr marL="914400" lvl="2" indent="0">
              <a:buNone/>
            </a:pPr>
            <a:r>
              <a:rPr lang="en-US" sz="1900" dirty="0">
                <a:latin typeface="Times New Roman" pitchFamily="18" charset="0"/>
                <a:cs typeface="Times New Roman" pitchFamily="18" charset="0"/>
              </a:rPr>
              <a:t> Deployment</a:t>
            </a:r>
          </a:p>
          <a:p>
            <a:pPr lvl="1"/>
            <a:r>
              <a:rPr lang="en-US" sz="1900" dirty="0">
                <a:latin typeface="Times New Roman" pitchFamily="18" charset="0"/>
                <a:cs typeface="Times New Roman" pitchFamily="18" charset="0"/>
              </a:rPr>
              <a:t>Deployment is on </a:t>
            </a:r>
            <a:r>
              <a:rPr lang="en-US" sz="1900" dirty="0" smtClean="0">
                <a:latin typeface="Times New Roman" pitchFamily="18" charset="0"/>
                <a:cs typeface="Times New Roman" pitchFamily="18" charset="0"/>
              </a:rPr>
              <a:t>AWS</a:t>
            </a:r>
            <a:endParaRPr lang="en-US" sz="1900" dirty="0" smtClean="0">
              <a:latin typeface="Times New Roman" pitchFamily="18" charset="0"/>
              <a:cs typeface="Times New Roman" pitchFamily="18" charset="0"/>
            </a:endParaRPr>
          </a:p>
          <a:p>
            <a:pPr lvl="0"/>
            <a:r>
              <a:rPr lang="en-US" sz="2100" dirty="0" smtClean="0">
                <a:latin typeface="Times New Roman" pitchFamily="18" charset="0"/>
                <a:cs typeface="Times New Roman" pitchFamily="18" charset="0"/>
              </a:rPr>
              <a:t>Steps in training</a:t>
            </a:r>
            <a:endParaRPr lang="en-US" sz="2100" dirty="0" smtClean="0">
              <a:latin typeface="Times New Roman" pitchFamily="18" charset="0"/>
              <a:cs typeface="Times New Roman" pitchFamily="18" charset="0"/>
            </a:endParaRPr>
          </a:p>
          <a:p>
            <a:pPr lvl="1"/>
            <a:r>
              <a:rPr lang="en" sz="1900" dirty="0">
                <a:latin typeface="Times New Roman" pitchFamily="18" charset="0"/>
                <a:cs typeface="Times New Roman" pitchFamily="18" charset="0"/>
              </a:rPr>
              <a:t>The message is received and passed to an Interpreter, which converts it into a dictionary including the original text, the intent, and any entities that were found. This part is handled by NLU.</a:t>
            </a:r>
          </a:p>
          <a:p>
            <a:pPr lvl="1"/>
            <a:r>
              <a:rPr lang="en-US" sz="1900" dirty="0">
                <a:latin typeface="Times New Roman" pitchFamily="18" charset="0"/>
                <a:cs typeface="Times New Roman" pitchFamily="18" charset="0"/>
              </a:rPr>
              <a:t>The Tracker is the object which keeps track of conversation state. It receives the info that a new message has come in. </a:t>
            </a:r>
          </a:p>
          <a:p>
            <a:pPr lvl="1"/>
            <a:r>
              <a:rPr lang="en-US" sz="1900" dirty="0">
                <a:latin typeface="Times New Roman" pitchFamily="18" charset="0"/>
                <a:cs typeface="Times New Roman" pitchFamily="18" charset="0"/>
              </a:rPr>
              <a:t>The policy receives the current state of the tracker. </a:t>
            </a:r>
          </a:p>
          <a:p>
            <a:pPr lvl="1"/>
            <a:r>
              <a:rPr lang="en-US" sz="1900" dirty="0">
                <a:latin typeface="Times New Roman" pitchFamily="18" charset="0"/>
                <a:cs typeface="Times New Roman" pitchFamily="18" charset="0"/>
              </a:rPr>
              <a:t>The policy chooses which action to take next.</a:t>
            </a:r>
          </a:p>
          <a:p>
            <a:pPr lvl="1"/>
            <a:r>
              <a:rPr lang="en-US" sz="1900" dirty="0">
                <a:latin typeface="Times New Roman" pitchFamily="18" charset="0"/>
                <a:cs typeface="Times New Roman" pitchFamily="18" charset="0"/>
              </a:rPr>
              <a:t>The chosen action is logged by the tracker. A response is sent to the </a:t>
            </a:r>
            <a:r>
              <a:rPr lang="en-US" sz="1900" dirty="0" smtClean="0">
                <a:latin typeface="Times New Roman" pitchFamily="18" charset="0"/>
                <a:cs typeface="Times New Roman" pitchFamily="18" charset="0"/>
              </a:rPr>
              <a:t>user.</a:t>
            </a:r>
            <a:endParaRPr lang="en-US" sz="1900" dirty="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p:txBody>
      </p:sp>
      <p:pic>
        <p:nvPicPr>
          <p:cNvPr id="4" name="Google Shape;62;p14"/>
          <p:cNvPicPr preferRelativeResize="0"/>
          <p:nvPr/>
        </p:nvPicPr>
        <p:blipFill>
          <a:blip r:embed="rId2">
            <a:alphaModFix/>
          </a:blip>
          <a:stretch>
            <a:fillRect/>
          </a:stretch>
        </p:blipFill>
        <p:spPr>
          <a:xfrm>
            <a:off x="6682571" y="905825"/>
            <a:ext cx="4450249" cy="2283145"/>
          </a:xfrm>
          <a:prstGeom prst="rect">
            <a:avLst/>
          </a:prstGeom>
          <a:noFill/>
          <a:ln>
            <a:noFill/>
          </a:ln>
        </p:spPr>
      </p:pic>
    </p:spTree>
    <p:extLst>
      <p:ext uri="{BB962C8B-B14F-4D97-AF65-F5344CB8AC3E}">
        <p14:creationId xmlns:p14="http://schemas.microsoft.com/office/powerpoint/2010/main" val="2892027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We have implemented our project using the Software requirements mentioned earlier.</a:t>
            </a:r>
          </a:p>
          <a:p>
            <a:pPr algn="just"/>
            <a:r>
              <a:rPr lang="en-US" sz="2000" dirty="0">
                <a:latin typeface="Times New Roman" pitchFamily="18" charset="0"/>
                <a:cs typeface="Times New Roman" pitchFamily="18" charset="0"/>
              </a:rPr>
              <a:t>The flow goes something like,</a:t>
            </a:r>
          </a:p>
          <a:p>
            <a:pPr lvl="1" algn="just"/>
            <a:r>
              <a:rPr lang="en-US" sz="2000" dirty="0">
                <a:latin typeface="Times New Roman" pitchFamily="18" charset="0"/>
                <a:cs typeface="Times New Roman" pitchFamily="18" charset="0"/>
              </a:rPr>
              <a:t>User enters the query</a:t>
            </a:r>
          </a:p>
          <a:p>
            <a:pPr lvl="1" algn="just"/>
            <a:r>
              <a:rPr lang="en-US" sz="2000" dirty="0">
                <a:latin typeface="Times New Roman" pitchFamily="18" charset="0"/>
                <a:cs typeface="Times New Roman" pitchFamily="18" charset="0"/>
              </a:rPr>
              <a:t>It is collected by html file which makes a call to backend </a:t>
            </a:r>
            <a:r>
              <a:rPr lang="en-US" sz="2000" dirty="0" err="1">
                <a:latin typeface="Times New Roman" pitchFamily="18" charset="0"/>
                <a:cs typeface="Times New Roman" pitchFamily="18" charset="0"/>
              </a:rPr>
              <a:t>url</a:t>
            </a:r>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The query is than parsed and keywords are extracted.</a:t>
            </a:r>
          </a:p>
          <a:p>
            <a:pPr lvl="1" algn="just"/>
            <a:r>
              <a:rPr lang="en-US" sz="2000" dirty="0">
                <a:latin typeface="Times New Roman" pitchFamily="18" charset="0"/>
                <a:cs typeface="Times New Roman" pitchFamily="18" charset="0"/>
              </a:rPr>
              <a:t>Particular actions are triggered based on the keywords extracted.</a:t>
            </a:r>
          </a:p>
          <a:p>
            <a:pPr lvl="1" algn="just"/>
            <a:r>
              <a:rPr lang="en-US" sz="2000" dirty="0">
                <a:latin typeface="Times New Roman" pitchFamily="18" charset="0"/>
                <a:cs typeface="Times New Roman" pitchFamily="18" charset="0"/>
              </a:rPr>
              <a:t>Accordingly the data is fetched from the data store.</a:t>
            </a:r>
          </a:p>
          <a:p>
            <a:pPr lvl="1" algn="just"/>
            <a:r>
              <a:rPr lang="en-US" sz="2000" dirty="0">
                <a:latin typeface="Times New Roman" pitchFamily="18" charset="0"/>
                <a:cs typeface="Times New Roman" pitchFamily="18" charset="0"/>
              </a:rPr>
              <a:t>And the response is sent back to html file which displays it to the user.</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35836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dirty="0" smtClean="0">
                <a:latin typeface="Times New Roman" pitchFamily="18" charset="0"/>
                <a:cs typeface="Times New Roman" pitchFamily="18" charset="0"/>
              </a:rPr>
              <a:t>DEPLOYMENT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Web APP Deployment</a:t>
            </a:r>
          </a:p>
          <a:p>
            <a:pPr marL="0" indent="0" algn="just">
              <a:buNone/>
            </a:pPr>
            <a:r>
              <a:rPr lang="en-US" sz="2000" dirty="0" smtClean="0">
                <a:latin typeface="Times New Roman" pitchFamily="18" charset="0"/>
                <a:cs typeface="Times New Roman" pitchFamily="18" charset="0"/>
              </a:rPr>
              <a:t>	Tools </a:t>
            </a:r>
            <a:r>
              <a:rPr lang="en-US" sz="2000" dirty="0">
                <a:latin typeface="Times New Roman" pitchFamily="18" charset="0"/>
                <a:cs typeface="Times New Roman" pitchFamily="18" charset="0"/>
              </a:rPr>
              <a:t>Used are AWS EC2, MYSQL, API GATEWAY</a:t>
            </a:r>
          </a:p>
          <a:p>
            <a:pPr algn="just"/>
            <a:endParaRPr lang="en-US" sz="2000" dirty="0">
              <a:latin typeface="Times New Roman" pitchFamily="18" charset="0"/>
              <a:cs typeface="Times New Roman" pitchFamily="18" charset="0"/>
            </a:endParaRPr>
          </a:p>
        </p:txBody>
      </p:sp>
      <p:pic>
        <p:nvPicPr>
          <p:cNvPr id="4" name="Google Shape;75;p16"/>
          <p:cNvPicPr preferRelativeResize="0"/>
          <p:nvPr/>
        </p:nvPicPr>
        <p:blipFill>
          <a:blip r:embed="rId2">
            <a:alphaModFix/>
          </a:blip>
          <a:stretch>
            <a:fillRect/>
          </a:stretch>
        </p:blipFill>
        <p:spPr>
          <a:xfrm>
            <a:off x="2916592" y="3085547"/>
            <a:ext cx="6838875" cy="2904325"/>
          </a:xfrm>
          <a:prstGeom prst="rect">
            <a:avLst/>
          </a:prstGeom>
          <a:noFill/>
          <a:ln>
            <a:noFill/>
          </a:ln>
        </p:spPr>
      </p:pic>
    </p:spTree>
    <p:extLst>
      <p:ext uri="{BB962C8B-B14F-4D97-AF65-F5344CB8AC3E}">
        <p14:creationId xmlns:p14="http://schemas.microsoft.com/office/powerpoint/2010/main" val="2110247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37260"/>
            <a:ext cx="8915400" cy="4973962"/>
          </a:xfrm>
        </p:spPr>
        <p:txBody>
          <a:bodyPr>
            <a:normAutofit/>
          </a:bodyPr>
          <a:lstStyle/>
          <a:p>
            <a:pPr algn="just"/>
            <a:r>
              <a:rPr lang="en-US" sz="2000" dirty="0">
                <a:latin typeface="Times New Roman" pitchFamily="18" charset="0"/>
                <a:cs typeface="Times New Roman" pitchFamily="18" charset="0"/>
              </a:rPr>
              <a:t>ML Model Deployment</a:t>
            </a:r>
          </a:p>
          <a:p>
            <a:pPr marL="0" indent="0" algn="just">
              <a:buNone/>
            </a:pPr>
            <a:r>
              <a:rPr lang="en-US" sz="2000" dirty="0" smtClean="0">
                <a:latin typeface="Times New Roman" pitchFamily="18" charset="0"/>
                <a:cs typeface="Times New Roman" pitchFamily="18" charset="0"/>
              </a:rPr>
              <a:t>		Tools </a:t>
            </a:r>
            <a:r>
              <a:rPr lang="en-US" sz="2000" dirty="0">
                <a:latin typeface="Times New Roman" pitchFamily="18" charset="0"/>
                <a:cs typeface="Times New Roman" pitchFamily="18" charset="0"/>
              </a:rPr>
              <a:t>Used are AWS EC2, MYSQL, API GATEWAY</a:t>
            </a:r>
          </a:p>
          <a:p>
            <a:pPr algn="just"/>
            <a:endParaRPr lang="en-US" sz="2000" dirty="0">
              <a:latin typeface="Times New Roman" pitchFamily="18" charset="0"/>
              <a:cs typeface="Times New Roman" pitchFamily="18" charset="0"/>
            </a:endParaRPr>
          </a:p>
        </p:txBody>
      </p:sp>
      <p:pic>
        <p:nvPicPr>
          <p:cNvPr id="4" name="Google Shape;81;p17"/>
          <p:cNvPicPr preferRelativeResize="0"/>
          <p:nvPr/>
        </p:nvPicPr>
        <p:blipFill>
          <a:blip r:embed="rId2">
            <a:alphaModFix/>
          </a:blip>
          <a:stretch>
            <a:fillRect/>
          </a:stretch>
        </p:blipFill>
        <p:spPr>
          <a:xfrm>
            <a:off x="3273072" y="2444480"/>
            <a:ext cx="6148775" cy="3134900"/>
          </a:xfrm>
          <a:prstGeom prst="rect">
            <a:avLst/>
          </a:prstGeom>
          <a:noFill/>
          <a:ln>
            <a:noFill/>
          </a:ln>
        </p:spPr>
      </p:pic>
    </p:spTree>
    <p:extLst>
      <p:ext uri="{BB962C8B-B14F-4D97-AF65-F5344CB8AC3E}">
        <p14:creationId xmlns:p14="http://schemas.microsoft.com/office/powerpoint/2010/main" val="1961305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7430" y="1840230"/>
            <a:ext cx="8755380" cy="4549140"/>
          </a:xfrm>
        </p:spPr>
      </p:pic>
    </p:spTree>
    <p:extLst>
      <p:ext uri="{BB962C8B-B14F-4D97-AF65-F5344CB8AC3E}">
        <p14:creationId xmlns:p14="http://schemas.microsoft.com/office/powerpoint/2010/main" val="220715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1790"/>
          </a:xfrm>
        </p:spPr>
        <p:txBody>
          <a:bodyPr>
            <a:normAutofit/>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532062" y="1847850"/>
            <a:ext cx="8915400" cy="3777622"/>
          </a:xfrm>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Today, lawyers face the problem of routine and unbilled tasks. Their workdays mainly consist of administrative, financial and advertising task</a:t>
            </a:r>
            <a:r>
              <a:rPr lang="en-IN"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chatbot is a software system that can interact or “chat” with a human user in natural and understandable language. </a:t>
            </a:r>
          </a:p>
          <a:p>
            <a:pPr algn="jus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Legal </a:t>
            </a:r>
            <a:r>
              <a:rPr lang="en-IN" sz="2000" dirty="0">
                <a:latin typeface="Times New Roman" panose="02020603050405020304" pitchFamily="18" charset="0"/>
                <a:cs typeface="Times New Roman" panose="02020603050405020304" pitchFamily="18" charset="0"/>
              </a:rPr>
              <a:t>chatbots are great way of optimizing a work process to save lawyer’s time. The chatbot works 24/7 to provide customers with legal help whenever they need it. Chatbots generate and analyse legal documents, perform due diligence and provide legal information to the clients as well as the law firms.</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564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510" y="670799"/>
            <a:ext cx="9201150" cy="5318521"/>
          </a:xfrm>
          <a:prstGeom prst="rect">
            <a:avLst/>
          </a:prstGeom>
        </p:spPr>
      </p:pic>
    </p:spTree>
    <p:extLst>
      <p:ext uri="{BB962C8B-B14F-4D97-AF65-F5344CB8AC3E}">
        <p14:creationId xmlns:p14="http://schemas.microsoft.com/office/powerpoint/2010/main" val="2712032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ADVANTAGES</a:t>
            </a:r>
            <a:r>
              <a:rPr lang="en-US" dirty="0"/>
              <a:t/>
            </a:r>
            <a:br>
              <a:rPr lang="en-US" dirty="0"/>
            </a:br>
            <a:endParaRPr lang="en-US" dirty="0"/>
          </a:p>
        </p:txBody>
      </p:sp>
      <p:sp>
        <p:nvSpPr>
          <p:cNvPr id="3" name="Content Placeholder 2"/>
          <p:cNvSpPr>
            <a:spLocks noGrp="1"/>
          </p:cNvSpPr>
          <p:nvPr>
            <p:ph idx="1"/>
          </p:nvPr>
        </p:nvSpPr>
        <p:spPr>
          <a:xfrm>
            <a:off x="2589212" y="1394460"/>
            <a:ext cx="8915400" cy="4516762"/>
          </a:xfrm>
        </p:spPr>
        <p:txBody>
          <a:bodyPr>
            <a:noAutofit/>
          </a:bodyPr>
          <a:lstStyle/>
          <a:p>
            <a:pPr algn="just"/>
            <a:r>
              <a:rPr lang="en-US" dirty="0">
                <a:latin typeface="Times New Roman" pitchFamily="18" charset="0"/>
                <a:cs typeface="Times New Roman" pitchFamily="18" charset="0"/>
              </a:rPr>
              <a:t>Our </a:t>
            </a:r>
            <a:r>
              <a:rPr lang="en-US" dirty="0" err="1">
                <a:latin typeface="Times New Roman" pitchFamily="18" charset="0"/>
                <a:cs typeface="Times New Roman" pitchFamily="18" charset="0"/>
              </a:rPr>
              <a:t>chatbot</a:t>
            </a:r>
            <a:r>
              <a:rPr lang="en-US" dirty="0">
                <a:latin typeface="Times New Roman" pitchFamily="18" charset="0"/>
                <a:cs typeface="Times New Roman" pitchFamily="18" charset="0"/>
              </a:rPr>
              <a:t> is made interactive and very user friendly so that any type of person having any level of knowledge will be able to comfortably use the application to get response to any of his queries.</a:t>
            </a:r>
          </a:p>
          <a:p>
            <a:pPr algn="just"/>
            <a:r>
              <a:rPr lang="en-US" dirty="0">
                <a:latin typeface="Times New Roman" pitchFamily="18" charset="0"/>
                <a:cs typeface="Times New Roman" pitchFamily="18" charset="0"/>
              </a:rPr>
              <a:t>User need not waste lot of his time in researching about his issue and looking up into multiple links.</a:t>
            </a:r>
          </a:p>
          <a:p>
            <a:pPr algn="just"/>
            <a:r>
              <a:rPr lang="en-US" dirty="0">
                <a:latin typeface="Times New Roman" pitchFamily="18" charset="0"/>
                <a:cs typeface="Times New Roman" pitchFamily="18" charset="0"/>
              </a:rPr>
              <a:t>Since the website is hosted in AWS EC2 instance, it can be accessed from anywhere using just the </a:t>
            </a:r>
            <a:r>
              <a:rPr lang="en-US" dirty="0" smtClean="0">
                <a:latin typeface="Times New Roman" pitchFamily="18" charset="0"/>
                <a:cs typeface="Times New Roman" pitchFamily="18" charset="0"/>
              </a:rPr>
              <a:t>domain name.</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users need not spend their huge amount of money in going to a lawyer and asking for a solution, whereas same amount of information is provided in our website.</a:t>
            </a:r>
          </a:p>
          <a:p>
            <a:pPr algn="just"/>
            <a:r>
              <a:rPr lang="en-US" dirty="0">
                <a:latin typeface="Times New Roman" pitchFamily="18" charset="0"/>
                <a:cs typeface="Times New Roman" pitchFamily="18" charset="0"/>
              </a:rPr>
              <a:t>The users can learn from previous cases which are related to their case and can take necessary actions in tackling their issue.</a:t>
            </a:r>
          </a:p>
          <a:p>
            <a:pPr algn="just"/>
            <a:r>
              <a:rPr lang="en-US" dirty="0">
                <a:latin typeface="Times New Roman" pitchFamily="18" charset="0"/>
                <a:cs typeface="Times New Roman" pitchFamily="18" charset="0"/>
              </a:rPr>
              <a:t>Our website helps in providing concise information related to the users and in a way which is easily understood by them.</a:t>
            </a:r>
          </a:p>
          <a:p>
            <a:pPr algn="just"/>
            <a:r>
              <a:rPr lang="en-US" dirty="0">
                <a:latin typeface="Times New Roman" pitchFamily="18" charset="0"/>
                <a:cs typeface="Times New Roman" pitchFamily="18" charset="0"/>
              </a:rPr>
              <a:t>The response time of the application is very quick and smooth.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32444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DRAWBACKS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The current implemented app is limited to a few articles which can be later expanded to a bigger domain.</a:t>
            </a:r>
          </a:p>
          <a:p>
            <a:pPr algn="just"/>
            <a:r>
              <a:rPr lang="en-US" sz="2000" dirty="0">
                <a:latin typeface="Times New Roman" pitchFamily="18" charset="0"/>
                <a:cs typeface="Times New Roman" pitchFamily="18" charset="0"/>
              </a:rPr>
              <a:t>This application is country specific, where the implementation of this app in different countries requires adhering to their constitution rules and regulations.</a:t>
            </a:r>
          </a:p>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will not be able to answer questions other than legal case issues.</a:t>
            </a:r>
          </a:p>
          <a:p>
            <a:pPr algn="just"/>
            <a:r>
              <a:rPr lang="en-US" sz="2000" dirty="0">
                <a:latin typeface="Times New Roman" pitchFamily="18" charset="0"/>
                <a:cs typeface="Times New Roman" pitchFamily="18" charset="0"/>
              </a:rPr>
              <a:t>If the entered user text is either not with a clear explanation or involves with lot of jargon, the issue may not be mapped to the actual article sometimes. </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74706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APPLICATIONS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Specific content delivery</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Resolving </a:t>
            </a:r>
            <a:r>
              <a:rPr lang="en-US" sz="2000" dirty="0">
                <a:latin typeface="Times New Roman" pitchFamily="18" charset="0"/>
                <a:cs typeface="Times New Roman" pitchFamily="18" charset="0"/>
              </a:rPr>
              <a:t>complaint or problems.</a:t>
            </a:r>
          </a:p>
          <a:p>
            <a:pPr algn="just"/>
            <a:r>
              <a:rPr lang="en-US" sz="2000" dirty="0" smtClean="0">
                <a:latin typeface="Times New Roman" pitchFamily="18" charset="0"/>
                <a:cs typeface="Times New Roman" pitchFamily="18" charset="0"/>
              </a:rPr>
              <a:t>Automated </a:t>
            </a:r>
            <a:r>
              <a:rPr lang="en-US" sz="2000" dirty="0">
                <a:latin typeface="Times New Roman" pitchFamily="18" charset="0"/>
                <a:cs typeface="Times New Roman" pitchFamily="18" charset="0"/>
              </a:rPr>
              <a:t>customer support for similar queries.</a:t>
            </a:r>
          </a:p>
          <a:p>
            <a:pPr algn="just"/>
            <a:r>
              <a:rPr lang="en-US" sz="2000" dirty="0">
                <a:latin typeface="Times New Roman" pitchFamily="18" charset="0"/>
                <a:cs typeface="Times New Roman" pitchFamily="18" charset="0"/>
              </a:rPr>
              <a:t>Restaurant applications, Flight and Bus ticket booking, Content delivery, Market and Research analysis, Health care, E-Commerce and Legal information.</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32909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The user can chat with the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if he wishes for some time and can start asking his legal related issues. The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picks up important phrases from the text and is made sure that the query of the user is tagged to the related article and providing him with a brief description about the article, previous related similar cases and also important links pertaining to that article. </a:t>
            </a:r>
          </a:p>
          <a:p>
            <a:pPr algn="just"/>
            <a:r>
              <a:rPr lang="en-US" sz="2000" dirty="0">
                <a:latin typeface="Times New Roman" pitchFamily="18" charset="0"/>
                <a:cs typeface="Times New Roman" pitchFamily="18" charset="0"/>
              </a:rPr>
              <a:t>With the help of previous cases, the user can link his issue with the one already happened and can take necessary actions required to his problem. The machine learning algorithm in the backend makes sure that the articles are properly mapped to the user queries.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196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FUTURE ENHANCEMENTS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508760"/>
            <a:ext cx="8915400" cy="4402462"/>
          </a:xfrm>
        </p:spPr>
        <p:txBody>
          <a:bodyPr>
            <a:noAutofit/>
          </a:bodyPr>
          <a:lstStyle/>
          <a:p>
            <a:pPr algn="just"/>
            <a:r>
              <a:rPr lang="en-US" sz="2000" dirty="0">
                <a:latin typeface="Times New Roman" pitchFamily="18" charset="0"/>
                <a:cs typeface="Times New Roman" pitchFamily="18" charset="0"/>
              </a:rPr>
              <a:t>The currently developed website can be made as an Android or IOS app so that it will be more accessible and convenient for the user to interact.</a:t>
            </a:r>
          </a:p>
          <a:p>
            <a:pPr algn="just"/>
            <a:r>
              <a:rPr lang="en-US" sz="2000" dirty="0">
                <a:latin typeface="Times New Roman" pitchFamily="18" charset="0"/>
                <a:cs typeface="Times New Roman" pitchFamily="18" charset="0"/>
              </a:rPr>
              <a:t>The mobile app can be made such that, the user can interact with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to get his basic queries cleared (like getting to know the article number or general interactions etc.) without connecting to the internet.</a:t>
            </a:r>
          </a:p>
          <a:p>
            <a:pPr algn="just"/>
            <a:r>
              <a:rPr lang="en-US" sz="2000" dirty="0">
                <a:latin typeface="Times New Roman" pitchFamily="18" charset="0"/>
                <a:cs typeface="Times New Roman" pitchFamily="18" charset="0"/>
              </a:rPr>
              <a:t>The machine learning model can be further developed using the feedback from users so that the model becomes much more accurate in predicting.</a:t>
            </a:r>
          </a:p>
          <a:p>
            <a:pPr algn="just"/>
            <a:r>
              <a:rPr lang="en-US" sz="2000" dirty="0">
                <a:latin typeface="Times New Roman" pitchFamily="18" charset="0"/>
                <a:cs typeface="Times New Roman" pitchFamily="18" charset="0"/>
              </a:rPr>
              <a:t>Multiple access level can be given to the users so that the common people will not be having access to sensitive information which only lawyers can see.</a:t>
            </a:r>
          </a:p>
          <a:p>
            <a:pPr algn="just"/>
            <a:r>
              <a:rPr lang="en-US" sz="2000" dirty="0">
                <a:latin typeface="Times New Roman" pitchFamily="18" charset="0"/>
                <a:cs typeface="Times New Roman" pitchFamily="18" charset="0"/>
              </a:rPr>
              <a:t>Can create a community where the people with similar issues can have a conversation with each other to resolve their legal case issues much faster. </a:t>
            </a:r>
          </a:p>
          <a:p>
            <a:pPr algn="just"/>
            <a:r>
              <a:rPr lang="en-US" sz="2000" dirty="0">
                <a:latin typeface="Times New Roman" pitchFamily="18" charset="0"/>
                <a:cs typeface="Times New Roman" pitchFamily="18" charset="0"/>
              </a:rPr>
              <a:t>Our application can be tied with some professional lawyers so that the lawyers can quickly take up the case in case of urgency from the user. </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43976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4660" y="2594610"/>
            <a:ext cx="7052310" cy="1200329"/>
          </a:xfrm>
          <a:prstGeom prst="rect">
            <a:avLst/>
          </a:prstGeom>
          <a:noFill/>
        </p:spPr>
        <p:txBody>
          <a:bodyPr wrap="square" rtlCol="0">
            <a:spAutoFit/>
          </a:bodyPr>
          <a:lstStyle/>
          <a:p>
            <a:r>
              <a:rPr lang="en-US" sz="7200" dirty="0" smtClean="0">
                <a:solidFill>
                  <a:schemeClr val="accent2"/>
                </a:solidFill>
                <a:latin typeface="Times New Roman" pitchFamily="18" charset="0"/>
                <a:cs typeface="Times New Roman" pitchFamily="18" charset="0"/>
              </a:rPr>
              <a:t>Thank You</a:t>
            </a:r>
            <a:endParaRPr lang="en-US" sz="7200" dirty="0">
              <a:solidFill>
                <a:schemeClr val="accent2"/>
              </a:solidFill>
              <a:latin typeface="Times New Roman" pitchFamily="18" charset="0"/>
              <a:cs typeface="Times New Roman" pitchFamily="18" charset="0"/>
            </a:endParaRPr>
          </a:p>
        </p:txBody>
      </p:sp>
    </p:spTree>
    <p:extLst>
      <p:ext uri="{BB962C8B-B14F-4D97-AF65-F5344CB8AC3E}">
        <p14:creationId xmlns:p14="http://schemas.microsoft.com/office/powerpoint/2010/main" val="2633242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000" dirty="0">
                <a:latin typeface="Times New Roman" pitchFamily="18" charset="0"/>
                <a:cs typeface="Times New Roman" pitchFamily="18" charset="0"/>
              </a:rPr>
              <a:t>Today, lawyers face the problem of routine and unbilled tasks. Their workdays mainly consist of administrative, financial and advertising task</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However, they still have clients that need advice or legal documents created. In a hunt to increase revenue and raise client’s satisfaction, most lawyer’s work more than they were planning</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One of the solutions to reduce this is the </a:t>
            </a:r>
            <a:r>
              <a:rPr lang="en-US" sz="2000" dirty="0" err="1" smtClean="0">
                <a:latin typeface="Times New Roman" pitchFamily="18" charset="0"/>
                <a:cs typeface="Times New Roman" pitchFamily="18" charset="0"/>
              </a:rPr>
              <a:t>chatbot</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Legal </a:t>
            </a:r>
            <a:r>
              <a:rPr lang="en-US" sz="2000" dirty="0" err="1">
                <a:latin typeface="Times New Roman" pitchFamily="18" charset="0"/>
                <a:cs typeface="Times New Roman" pitchFamily="18" charset="0"/>
              </a:rPr>
              <a:t>chatbots</a:t>
            </a:r>
            <a:r>
              <a:rPr lang="en-US" sz="2000" dirty="0">
                <a:latin typeface="Times New Roman" pitchFamily="18" charset="0"/>
                <a:cs typeface="Times New Roman" pitchFamily="18" charset="0"/>
              </a:rPr>
              <a:t> are great way of optimizing a work process to save lawyer’s time. The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works 24/7 to provide customers with legal help whenever they need it. </a:t>
            </a:r>
            <a:endParaRPr lang="en-US" sz="2000" dirty="0" smtClean="0">
              <a:latin typeface="Times New Roman" pitchFamily="18" charset="0"/>
              <a:cs typeface="Times New Roman" pitchFamily="18" charset="0"/>
            </a:endParaRPr>
          </a:p>
          <a:p>
            <a:pPr algn="just"/>
            <a:r>
              <a:rPr lang="en-US" sz="2000" dirty="0" err="1">
                <a:latin typeface="Times New Roman" pitchFamily="18" charset="0"/>
                <a:cs typeface="Times New Roman" pitchFamily="18" charset="0"/>
              </a:rPr>
              <a:t>Chatbots</a:t>
            </a:r>
            <a:r>
              <a:rPr lang="en-US" sz="2000" dirty="0">
                <a:latin typeface="Times New Roman" pitchFamily="18" charset="0"/>
                <a:cs typeface="Times New Roman" pitchFamily="18" charset="0"/>
              </a:rPr>
              <a:t> generate and </a:t>
            </a:r>
            <a:r>
              <a:rPr lang="en-US" sz="2000" dirty="0" err="1">
                <a:latin typeface="Times New Roman" pitchFamily="18" charset="0"/>
                <a:cs typeface="Times New Roman" pitchFamily="18" charset="0"/>
              </a:rPr>
              <a:t>analyse</a:t>
            </a:r>
            <a:r>
              <a:rPr lang="en-US" sz="2000" dirty="0">
                <a:latin typeface="Times New Roman" pitchFamily="18" charset="0"/>
                <a:cs typeface="Times New Roman" pitchFamily="18" charset="0"/>
              </a:rPr>
              <a:t> legal documents, perform due diligence and provide legal information to the clients as well as the law firms. </a:t>
            </a:r>
          </a:p>
        </p:txBody>
      </p:sp>
    </p:spTree>
    <p:extLst>
      <p:ext uri="{BB962C8B-B14F-4D97-AF65-F5344CB8AC3E}">
        <p14:creationId xmlns:p14="http://schemas.microsoft.com/office/powerpoint/2010/main" val="2363540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legal law firms  are constantly seeking to expand their technologies, both to improve client service and increase efficiency and revenue through the advancements in technology. A domain specific chatbot will be implemented to assist users with the basic rules and regulations of law and also the IPC sections under the constitution. The chatbot will allow users to feel confident and comfortable when using this service regardless of the user’s computer literacy due to the natural language used in messages. </a:t>
            </a:r>
          </a:p>
          <a:p>
            <a:pPr algn="just"/>
            <a:endParaRPr lang="en-IN" sz="2000" dirty="0"/>
          </a:p>
        </p:txBody>
      </p:sp>
    </p:spTree>
    <p:extLst>
      <p:ext uri="{BB962C8B-B14F-4D97-AF65-F5344CB8AC3E}">
        <p14:creationId xmlns:p14="http://schemas.microsoft.com/office/powerpoint/2010/main" val="1773021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r>
              <a:rPr lang="en-US" sz="2000" dirty="0">
                <a:latin typeface="Times New Roman" panose="02020603050405020304" pitchFamily="18" charset="0"/>
                <a:cs typeface="Times New Roman" panose="02020603050405020304" pitchFamily="18" charset="0"/>
              </a:rPr>
              <a:t>As searching information about particular article is time consuming, a system </a:t>
            </a:r>
            <a:r>
              <a:rPr lang="en-US" sz="2000" dirty="0" smtClean="0">
                <a:latin typeface="Times New Roman" panose="02020603050405020304" pitchFamily="18" charset="0"/>
                <a:cs typeface="Times New Roman" panose="02020603050405020304" pitchFamily="18" charset="0"/>
              </a:rPr>
              <a:t>is</a:t>
            </a:r>
            <a:r>
              <a:rPr lang="en-US" sz="2000" dirty="0" smtClean="0">
                <a:latin typeface="Times New Roman" panose="02020603050405020304" pitchFamily="18" charset="0"/>
                <a:cs typeface="Times New Roman" panose="02020603050405020304" pitchFamily="18" charset="0"/>
              </a:rPr>
              <a:t> designed </a:t>
            </a:r>
            <a:r>
              <a:rPr lang="en-US" sz="2000" dirty="0">
                <a:latin typeface="Times New Roman" panose="02020603050405020304" pitchFamily="18" charset="0"/>
                <a:cs typeface="Times New Roman" panose="02020603050405020304" pitchFamily="18" charset="0"/>
              </a:rPr>
              <a:t>to provide concise information about the article by</a:t>
            </a:r>
          </a:p>
          <a:p>
            <a:pPr lvl="1" algn="just"/>
            <a:r>
              <a:rPr lang="en-US" sz="2000" dirty="0">
                <a:latin typeface="Times New Roman" panose="02020603050405020304" pitchFamily="18" charset="0"/>
                <a:cs typeface="Times New Roman" panose="02020603050405020304" pitchFamily="18" charset="0"/>
              </a:rPr>
              <a:t>Constructing a database.</a:t>
            </a:r>
          </a:p>
          <a:p>
            <a:pPr lvl="1" algn="just"/>
            <a:r>
              <a:rPr lang="en-US" sz="2000" dirty="0">
                <a:latin typeface="Times New Roman" panose="02020603050405020304" pitchFamily="18" charset="0"/>
                <a:cs typeface="Times New Roman" panose="02020603050405020304" pitchFamily="18" charset="0"/>
              </a:rPr>
              <a:t>Training the system using NLP and ML algorithms.</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Lawyer’s time will be utilized efficiently as they can now  concentrate on a particular case.</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The end user can get the information about an article with ease.</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876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Integrated legal information retrieval</a:t>
            </a: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Ross Intelligence</a:t>
            </a:r>
          </a:p>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LISA </a:t>
            </a:r>
          </a:p>
          <a:p>
            <a:pPr algn="just">
              <a:buFont typeface="Wingdings" panose="05000000000000000000" pitchFamily="2" charset="2"/>
              <a:buChar char="Ø"/>
            </a:pPr>
            <a:r>
              <a:rPr lang="en-IN" sz="2000" dirty="0" err="1" smtClean="0">
                <a:solidFill>
                  <a:schemeClr val="tx1"/>
                </a:solidFill>
                <a:latin typeface="Times New Roman" panose="02020603050405020304" pitchFamily="18" charset="0"/>
                <a:cs typeface="Times New Roman" panose="02020603050405020304" pitchFamily="18" charset="0"/>
              </a:rPr>
              <a:t>DoNotPay</a:t>
            </a: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Billy Bot</a:t>
            </a: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p>
        </p:txBody>
      </p:sp>
    </p:spTree>
    <p:extLst>
      <p:ext uri="{BB962C8B-B14F-4D97-AF65-F5344CB8AC3E}">
        <p14:creationId xmlns:p14="http://schemas.microsoft.com/office/powerpoint/2010/main" val="2877226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PROJECT OUTCOMES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0"/>
            <a:ext cx="8915400" cy="4006222"/>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Designed an </a:t>
            </a:r>
            <a:r>
              <a:rPr lang="en-US" sz="2000" dirty="0">
                <a:latin typeface="Times New Roman" panose="02020603050405020304" pitchFamily="18" charset="0"/>
                <a:cs typeface="Times New Roman" panose="02020603050405020304" pitchFamily="18" charset="0"/>
              </a:rPr>
              <a:t>interactive chat bot for Providing Legal Information.</a:t>
            </a:r>
            <a:endParaRPr lang="en-IN"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Provides </a:t>
            </a:r>
            <a:r>
              <a:rPr lang="en-US" sz="2000" dirty="0">
                <a:latin typeface="Times New Roman" panose="02020603050405020304" pitchFamily="18" charset="0"/>
                <a:cs typeface="Times New Roman" panose="02020603050405020304" pitchFamily="18" charset="0"/>
              </a:rPr>
              <a:t>concise and pithy information about the article.</a:t>
            </a:r>
          </a:p>
          <a:p>
            <a:pPr algn="just"/>
            <a:r>
              <a:rPr lang="en-US" sz="2000" dirty="0" smtClean="0">
                <a:latin typeface="Times New Roman" panose="02020603050405020304" pitchFamily="18" charset="0"/>
                <a:cs typeface="Times New Roman" panose="02020603050405020304" pitchFamily="18" charset="0"/>
              </a:rPr>
              <a:t>Provides </a:t>
            </a:r>
            <a:r>
              <a:rPr lang="en-US" sz="2000" dirty="0">
                <a:latin typeface="Times New Roman" panose="02020603050405020304" pitchFamily="18" charset="0"/>
                <a:cs typeface="Times New Roman" panose="02020603050405020304" pitchFamily="18" charset="0"/>
              </a:rPr>
              <a:t>information about previous similar cases pertaining to that article (e.g. Blogs of lawyers).</a:t>
            </a:r>
          </a:p>
          <a:p>
            <a:pPr algn="just"/>
            <a:r>
              <a:rPr lang="en-US" sz="2000" dirty="0">
                <a:latin typeface="Times New Roman" panose="02020603050405020304" pitchFamily="18" charset="0"/>
                <a:cs typeface="Times New Roman" panose="02020603050405020304" pitchFamily="18" charset="0"/>
              </a:rPr>
              <a:t>Fetches related information about that case or article (link to the actual article).</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advisory is able to retrieve information in fast and efficient manner</a:t>
            </a:r>
            <a:r>
              <a:rPr lang="en-IN" sz="2000" dirty="0">
                <a:latin typeface="Times New Roman" panose="02020603050405020304" pitchFamily="18" charset="0"/>
                <a:cs typeface="Times New Roman" panose="02020603050405020304" pitchFamily="18" charset="0"/>
              </a:rPr>
              <a:t> while simultaneously providing a higher</a:t>
            </a:r>
            <a:r>
              <a:rPr lang="en-US" sz="2000" dirty="0">
                <a:latin typeface="Times New Roman" panose="02020603050405020304" pitchFamily="18" charset="0"/>
                <a:cs typeface="Times New Roman" panose="02020603050405020304" pitchFamily="18" charset="0"/>
              </a:rPr>
              <a:t> response rate.</a:t>
            </a:r>
            <a:endParaRPr lang="en-IN" sz="2000" dirty="0">
              <a:latin typeface="Times New Roman" panose="02020603050405020304" pitchFamily="18" charset="0"/>
              <a:cs typeface="Times New Roman" panose="02020603050405020304" pitchFamily="18" charset="0"/>
            </a:endParaRPr>
          </a:p>
          <a:p>
            <a:pPr lvl="0" algn="just"/>
            <a:endParaRPr lang="en-IN" sz="2000" dirty="0">
              <a:latin typeface="Times New Roman" panose="02020603050405020304" pitchFamily="18" charset="0"/>
              <a:cs typeface="Times New Roman" panose="02020603050405020304" pitchFamily="18" charset="0"/>
            </a:endParaRPr>
          </a:p>
          <a:p>
            <a:pPr lvl="0" algn="just"/>
            <a:endParaRPr lang="en-IN" sz="2000" dirty="0">
              <a:latin typeface="Times New Roman" panose="02020603050405020304" pitchFamily="18" charset="0"/>
              <a:cs typeface="Times New Roman" panose="02020603050405020304" pitchFamily="18" charset="0"/>
            </a:endParaRPr>
          </a:p>
          <a:p>
            <a:pPr lvl="0" algn="just"/>
            <a:endParaRPr lang="en-IN" sz="2000" dirty="0">
              <a:latin typeface="Times New Roman" panose="02020603050405020304" pitchFamily="18" charset="0"/>
              <a:cs typeface="Times New Roman" panose="02020603050405020304" pitchFamily="18" charset="0"/>
            </a:endParaRPr>
          </a:p>
          <a:p>
            <a:pPr lvl="0"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90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2458" y="1650274"/>
            <a:ext cx="8915400" cy="3777622"/>
          </a:xfrm>
        </p:spPr>
        <p:txBody>
          <a:bodyPr>
            <a:normAutofit/>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Provides </a:t>
            </a:r>
            <a:r>
              <a:rPr lang="en-US" sz="2000" dirty="0">
                <a:latin typeface="Times New Roman" panose="02020603050405020304" pitchFamily="18" charset="0"/>
                <a:cs typeface="Times New Roman" panose="02020603050405020304" pitchFamily="18" charset="0"/>
              </a:rPr>
              <a:t>information about previous similar cases pertaining to that article (e.g. Blogs of lawyers).</a:t>
            </a:r>
          </a:p>
          <a:p>
            <a:pPr lvl="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Fetches </a:t>
            </a:r>
            <a:r>
              <a:rPr lang="en-US" sz="2000" dirty="0">
                <a:latin typeface="Times New Roman" panose="02020603050405020304" pitchFamily="18" charset="0"/>
                <a:cs typeface="Times New Roman" panose="02020603050405020304" pitchFamily="18" charset="0"/>
              </a:rPr>
              <a:t>related information about that case or article (link to the actual article).</a:t>
            </a:r>
            <a:endParaRPr lang="en-IN" sz="20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advisory </a:t>
            </a:r>
            <a:r>
              <a:rPr lang="en-US" sz="2000" dirty="0" smtClean="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able </a:t>
            </a:r>
            <a:r>
              <a:rPr lang="en-US" sz="2000" dirty="0">
                <a:latin typeface="Times New Roman" panose="02020603050405020304" pitchFamily="18" charset="0"/>
                <a:cs typeface="Times New Roman" panose="02020603050405020304" pitchFamily="18" charset="0"/>
              </a:rPr>
              <a:t>to retrieve information in fast and efficient manner</a:t>
            </a:r>
            <a:r>
              <a:rPr lang="en-IN" sz="2000" dirty="0">
                <a:latin typeface="Times New Roman" panose="02020603050405020304" pitchFamily="18" charset="0"/>
                <a:cs typeface="Times New Roman" panose="02020603050405020304" pitchFamily="18" charset="0"/>
              </a:rPr>
              <a:t> while simultaneously providing a higher</a:t>
            </a:r>
            <a:r>
              <a:rPr lang="en-US" sz="2000" dirty="0">
                <a:latin typeface="Times New Roman" panose="02020603050405020304" pitchFamily="18" charset="0"/>
                <a:cs typeface="Times New Roman" panose="02020603050405020304" pitchFamily="18" charset="0"/>
              </a:rPr>
              <a:t> response rate.</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p>
          <a:p>
            <a:pPr algn="just">
              <a:buFont typeface="Wingdings" panose="05000000000000000000" pitchFamily="2" charset="2"/>
              <a:buChar char="Ø"/>
            </a:pPr>
            <a:endParaRPr lang="en-IN" sz="2000" dirty="0"/>
          </a:p>
        </p:txBody>
      </p:sp>
    </p:spTree>
    <p:extLst>
      <p:ext uri="{BB962C8B-B14F-4D97-AF65-F5344CB8AC3E}">
        <p14:creationId xmlns:p14="http://schemas.microsoft.com/office/powerpoint/2010/main" val="1933969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TECHNOLOGY</a:t>
            </a:r>
            <a:r>
              <a:rPr lang="en-US" dirty="0" smtClean="0"/>
              <a:t> STACK</a:t>
            </a:r>
            <a:endParaRPr lang="en-US" dirty="0"/>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Python</a:t>
            </a:r>
          </a:p>
          <a:p>
            <a:pPr algn="just"/>
            <a:r>
              <a:rPr lang="en-US" sz="2000" dirty="0" err="1">
                <a:latin typeface="Times New Roman" pitchFamily="18" charset="0"/>
                <a:cs typeface="Times New Roman" pitchFamily="18" charset="0"/>
              </a:rPr>
              <a:t>Django</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JSON</a:t>
            </a:r>
          </a:p>
          <a:p>
            <a:pPr algn="just"/>
            <a:r>
              <a:rPr lang="en-US" sz="2000" dirty="0">
                <a:latin typeface="Times New Roman" pitchFamily="18" charset="0"/>
                <a:cs typeface="Times New Roman" pitchFamily="18" charset="0"/>
              </a:rPr>
              <a:t>Rest API</a:t>
            </a:r>
          </a:p>
          <a:p>
            <a:pPr algn="just"/>
            <a:r>
              <a:rPr lang="en-US" sz="2000" dirty="0">
                <a:latin typeface="Times New Roman" pitchFamily="18" charset="0"/>
                <a:cs typeface="Times New Roman" pitchFamily="18" charset="0"/>
              </a:rPr>
              <a:t>AWS S3, EC2, cloud </a:t>
            </a:r>
            <a:r>
              <a:rPr lang="en-US" sz="2000" dirty="0" smtClean="0">
                <a:latin typeface="Times New Roman" pitchFamily="18" charset="0"/>
                <a:cs typeface="Times New Roman" pitchFamily="18" charset="0"/>
              </a:rPr>
              <a:t>9, API Gateway</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MySQL</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RASA</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11750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2790</TotalTime>
  <Words>1672</Words>
  <Application>Microsoft Office PowerPoint</Application>
  <PresentationFormat>Custom</PresentationFormat>
  <Paragraphs>130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Legal Chat Advisory</vt:lpstr>
      <vt:lpstr>INTRODUCTION</vt:lpstr>
      <vt:lpstr>MOTIVATION</vt:lpstr>
      <vt:lpstr>PROBLEM STATEMENT</vt:lpstr>
      <vt:lpstr>OBJECTIVES</vt:lpstr>
      <vt:lpstr>LITERATURE SURVEY</vt:lpstr>
      <vt:lpstr>PROJECT OUTCOMES</vt:lpstr>
      <vt:lpstr>PowerPoint Presentation</vt:lpstr>
      <vt:lpstr>TECHNOLOGY STACK</vt:lpstr>
      <vt:lpstr>WORKING</vt:lpstr>
      <vt:lpstr>PowerPoint Presentation</vt:lpstr>
      <vt:lpstr>TED POLICY</vt:lpstr>
      <vt:lpstr>BLOCK DIAGRAM</vt:lpstr>
      <vt:lpstr>Design</vt:lpstr>
      <vt:lpstr>PowerPoint Presentation</vt:lpstr>
      <vt:lpstr>IMPLEMENTATION</vt:lpstr>
      <vt:lpstr>DEPLOYMENT</vt:lpstr>
      <vt:lpstr>PowerPoint Presentation</vt:lpstr>
      <vt:lpstr>RESULTS</vt:lpstr>
      <vt:lpstr>PowerPoint Presentation</vt:lpstr>
      <vt:lpstr>ADVANTAGES </vt:lpstr>
      <vt:lpstr>DRAWBACKS</vt:lpstr>
      <vt:lpstr>APPLICATIONS</vt:lpstr>
      <vt:lpstr>CONCLUSION</vt:lpstr>
      <vt:lpstr>FUTURE ENHANCEMENTS </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Patil</dc:creator>
  <cp:lastModifiedBy>Nayana Computers</cp:lastModifiedBy>
  <cp:revision>31</cp:revision>
  <dcterms:created xsi:type="dcterms:W3CDTF">2019-10-24T07:10:52Z</dcterms:created>
  <dcterms:modified xsi:type="dcterms:W3CDTF">2020-05-13T04:30:43Z</dcterms:modified>
</cp:coreProperties>
</file>