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Anek Devanagari"/>
      <p:regular r:id="rId50"/>
      <p:bold r:id="rId51"/>
    </p:embeddedFont>
    <p:embeddedFont>
      <p:font typeface="Roboto"/>
      <p:regular r:id="rId52"/>
      <p:bold r:id="rId53"/>
      <p:italic r:id="rId54"/>
      <p:boldItalic r:id="rId55"/>
    </p:embeddedFont>
    <p:embeddedFont>
      <p:font typeface="Bebas Neue"/>
      <p:regular r:id="rId56"/>
    </p:embeddedFont>
    <p:embeddedFont>
      <p:font typeface="Lexend Black"/>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E4366D-0701-4D04-B963-0EC144122AFE}">
  <a:tblStyle styleId="{A7E4366D-0701-4D04-B963-0EC144122AF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nekDevanagari-bold.fntdata"/><Relationship Id="rId50" Type="http://schemas.openxmlformats.org/officeDocument/2006/relationships/font" Target="fonts/AnekDevanagari-regular.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57" Type="http://schemas.openxmlformats.org/officeDocument/2006/relationships/font" Target="fonts/LexendBlack-bold.fntdata"/><Relationship Id="rId12" Type="http://schemas.openxmlformats.org/officeDocument/2006/relationships/slide" Target="slides/slide7.xml"/><Relationship Id="rId56" Type="http://schemas.openxmlformats.org/officeDocument/2006/relationships/font" Target="fonts/BebasNeue-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db3400e90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db3400e90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Char char="●"/>
            </a:pPr>
            <a:r>
              <a:rPr lang="en" sz="1000">
                <a:solidFill>
                  <a:schemeClr val="dk1"/>
                </a:solidFill>
              </a:rPr>
              <a:t>A significant number of individuals without hypertension have not experienced a stroke, as depicted by the large orange bar. This suggests a lower incidence of stroke among those without hypertension.</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Conversely, among those with hypertension, a smaller count has experienced a stroke (small blue bar on the right), but the count is visibly higher compared to those without hypertension. This may imply a potential correlation between hypertension and increased stroke risk.</a:t>
            </a:r>
            <a:endParaRPr sz="1000">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db3400e90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db3400e90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db3400e90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db3400e90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Char char="●"/>
            </a:pPr>
            <a:r>
              <a:rPr lang="en" sz="1000">
                <a:solidFill>
                  <a:schemeClr val="dk1"/>
                </a:solidFill>
              </a:rPr>
              <a:t>This graph is a density plot illustrating the distribution of Body Mass Index (BMI) values for individuals grouped by their stroke status.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Right skewed, mean&gt;median</a:t>
            </a:r>
            <a:endParaRPr sz="1000">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db3400e90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db3400e90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Right skewed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db3400e90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db3400e90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db3400e90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db3400e90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db3400e90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db3400e90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db3400e90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db3400e90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db3400e90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db3400e9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We've leveraged scatter plots, to explore relationships between key variables, that includes age, average glucose levels, and BMI—factors known to be significant in stroke risk assessment.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db3400e90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db3400e90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b3400e9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b3400e9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db3400e90e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db3400e90e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db3400e90e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db3400e90e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pivot from our individual analysis of age, glucose levels, and BMI to a broader view with our correlation matrix. This overview will help us see how all the factors we're studying interconnect, not just one-on-one but within the entire dataset.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db3400e90e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db3400e90e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db3400e90e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db3400e90e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rgbClr val="333333"/>
                </a:solidFill>
                <a:highlight>
                  <a:srgbClr val="FFFFFF"/>
                </a:highlight>
                <a:latin typeface="Times New Roman"/>
                <a:ea typeface="Times New Roman"/>
                <a:cs typeface="Times New Roman"/>
                <a:sym typeface="Times New Roman"/>
              </a:rPr>
              <a:t>A Chi-square test is a hypothesis testing method for checking if observed frequencies in one or more categories match expected frequencies. It is used to analyze categorical data and assess the independence or association between variables.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db3400e90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db3400e90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db3400e90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db3400e90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db3400e90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db3400e90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db3400e90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db3400e90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db06cfd468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db06cfd468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7735540203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7735540203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75947c64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75947c64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db06cfd468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db06cfd468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7735540203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7735540203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db06cfd468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db06cfd468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db06cfd468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db06cfd468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db3400e90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db3400e90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db3400e90e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db3400e90e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db3400e90e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db3400e90e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db3400e90e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db3400e90e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db3400e90e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db3400e90e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db3400e90e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db3400e90e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b3400e90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b3400e90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db3400e90e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db3400e90e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7735540203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7735540203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db3400e90e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db3400e90e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db3400e90e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db3400e90e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db3400e90e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db3400e90e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af8fc64c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af8fc64c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73554020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773554020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af8fc64c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daf8fc64c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db3400e90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db3400e90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db3400e90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db3400e90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020950" y="1396600"/>
            <a:ext cx="5102100" cy="24060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5200"/>
              <a:buNone/>
              <a:defRPr sz="5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2020950" y="3802875"/>
            <a:ext cx="5102100" cy="40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 name="Google Shape;11;p2"/>
          <p:cNvSpPr/>
          <p:nvPr/>
        </p:nvSpPr>
        <p:spPr>
          <a:xfrm>
            <a:off x="0" y="-11775"/>
            <a:ext cx="0" cy="1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3" name="Shape 83"/>
        <p:cNvGrpSpPr/>
        <p:nvPr/>
      </p:nvGrpSpPr>
      <p:grpSpPr>
        <a:xfrm>
          <a:off x="0" y="0"/>
          <a:ext cx="0" cy="0"/>
          <a:chOff x="0" y="0"/>
          <a:chExt cx="0" cy="0"/>
        </a:xfrm>
      </p:grpSpPr>
      <p:sp>
        <p:nvSpPr>
          <p:cNvPr id="84" name="Google Shape;84;p11"/>
          <p:cNvSpPr txBox="1"/>
          <p:nvPr>
            <p:ph hasCustomPrompt="1" type="title"/>
          </p:nvPr>
        </p:nvSpPr>
        <p:spPr>
          <a:xfrm>
            <a:off x="1703850" y="1617725"/>
            <a:ext cx="5736300" cy="151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12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85" name="Google Shape;85;p11"/>
          <p:cNvSpPr txBox="1"/>
          <p:nvPr>
            <p:ph idx="1" type="subTitle"/>
          </p:nvPr>
        </p:nvSpPr>
        <p:spPr>
          <a:xfrm>
            <a:off x="1703850" y="3128875"/>
            <a:ext cx="5736300" cy="396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3"/>
        </a:solidFill>
      </p:bgPr>
    </p:bg>
    <p:spTree>
      <p:nvGrpSpPr>
        <p:cNvPr id="86" name="Shape 8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4040475" y="2437650"/>
            <a:ext cx="4360200" cy="63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 name="Google Shape;14;p3"/>
          <p:cNvSpPr txBox="1"/>
          <p:nvPr>
            <p:ph hasCustomPrompt="1" idx="2" type="title"/>
          </p:nvPr>
        </p:nvSpPr>
        <p:spPr>
          <a:xfrm>
            <a:off x="4040475" y="1615500"/>
            <a:ext cx="4360200" cy="76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 name="Google Shape;15;p3"/>
          <p:cNvSpPr txBox="1"/>
          <p:nvPr>
            <p:ph idx="1" type="subTitle"/>
          </p:nvPr>
        </p:nvSpPr>
        <p:spPr>
          <a:xfrm>
            <a:off x="4040475" y="3111000"/>
            <a:ext cx="4360200" cy="41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6" name="Google Shape;16;p3"/>
          <p:cNvGrpSpPr/>
          <p:nvPr/>
        </p:nvGrpSpPr>
        <p:grpSpPr>
          <a:xfrm>
            <a:off x="3020488" y="110125"/>
            <a:ext cx="750900" cy="750900"/>
            <a:chOff x="3020488" y="110125"/>
            <a:chExt cx="750900" cy="750900"/>
          </a:xfrm>
        </p:grpSpPr>
        <p:sp>
          <p:nvSpPr>
            <p:cNvPr id="17" name="Google Shape;17;p3"/>
            <p:cNvSpPr/>
            <p:nvPr/>
          </p:nvSpPr>
          <p:spPr>
            <a:xfrm>
              <a:off x="3020488" y="110125"/>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3"/>
            <p:cNvGrpSpPr/>
            <p:nvPr/>
          </p:nvGrpSpPr>
          <p:grpSpPr>
            <a:xfrm>
              <a:off x="3203443" y="293091"/>
              <a:ext cx="384977" cy="384977"/>
              <a:chOff x="2708775" y="1589925"/>
              <a:chExt cx="966550" cy="966550"/>
            </a:xfrm>
          </p:grpSpPr>
          <p:sp>
            <p:nvSpPr>
              <p:cNvPr id="19" name="Google Shape;19;p3"/>
              <p:cNvSpPr/>
              <p:nvPr/>
            </p:nvSpPr>
            <p:spPr>
              <a:xfrm>
                <a:off x="2708775" y="1589925"/>
                <a:ext cx="966550" cy="966550"/>
              </a:xfrm>
              <a:custGeom>
                <a:rect b="b" l="l" r="r" t="t"/>
                <a:pathLst>
                  <a:path extrusionOk="0" h="38662" w="38662">
                    <a:moveTo>
                      <a:pt x="19348" y="6471"/>
                    </a:moveTo>
                    <a:cubicBezTo>
                      <a:pt x="26486" y="6471"/>
                      <a:pt x="32257" y="12242"/>
                      <a:pt x="32257" y="19347"/>
                    </a:cubicBezTo>
                    <a:cubicBezTo>
                      <a:pt x="32257" y="26486"/>
                      <a:pt x="26453" y="32256"/>
                      <a:pt x="19348" y="32256"/>
                    </a:cubicBezTo>
                    <a:cubicBezTo>
                      <a:pt x="12242" y="32256"/>
                      <a:pt x="6472" y="26486"/>
                      <a:pt x="6472" y="19347"/>
                    </a:cubicBezTo>
                    <a:cubicBezTo>
                      <a:pt x="6472" y="12242"/>
                      <a:pt x="12242" y="6471"/>
                      <a:pt x="19348" y="6471"/>
                    </a:cubicBezTo>
                    <a:close/>
                    <a:moveTo>
                      <a:pt x="14911" y="0"/>
                    </a:moveTo>
                    <a:lnTo>
                      <a:pt x="14911" y="3369"/>
                    </a:lnTo>
                    <a:cubicBezTo>
                      <a:pt x="13610" y="3769"/>
                      <a:pt x="12343" y="4270"/>
                      <a:pt x="11175" y="4937"/>
                    </a:cubicBezTo>
                    <a:lnTo>
                      <a:pt x="8807" y="2535"/>
                    </a:lnTo>
                    <a:lnTo>
                      <a:pt x="2569" y="8806"/>
                    </a:lnTo>
                    <a:lnTo>
                      <a:pt x="4937" y="11175"/>
                    </a:lnTo>
                    <a:cubicBezTo>
                      <a:pt x="4270" y="12342"/>
                      <a:pt x="3770" y="13543"/>
                      <a:pt x="3403" y="14877"/>
                    </a:cubicBezTo>
                    <a:lnTo>
                      <a:pt x="0" y="14877"/>
                    </a:lnTo>
                    <a:lnTo>
                      <a:pt x="0" y="23784"/>
                    </a:lnTo>
                    <a:lnTo>
                      <a:pt x="3403" y="23784"/>
                    </a:lnTo>
                    <a:cubicBezTo>
                      <a:pt x="3770" y="25085"/>
                      <a:pt x="4270" y="26319"/>
                      <a:pt x="4937" y="27486"/>
                    </a:cubicBezTo>
                    <a:lnTo>
                      <a:pt x="2569" y="29855"/>
                    </a:lnTo>
                    <a:lnTo>
                      <a:pt x="8807" y="36126"/>
                    </a:lnTo>
                    <a:lnTo>
                      <a:pt x="11175" y="33758"/>
                    </a:lnTo>
                    <a:cubicBezTo>
                      <a:pt x="12343" y="34425"/>
                      <a:pt x="13577" y="34925"/>
                      <a:pt x="14911" y="35292"/>
                    </a:cubicBezTo>
                    <a:lnTo>
                      <a:pt x="14911" y="38661"/>
                    </a:lnTo>
                    <a:lnTo>
                      <a:pt x="23784" y="38661"/>
                    </a:lnTo>
                    <a:lnTo>
                      <a:pt x="23784" y="35292"/>
                    </a:lnTo>
                    <a:cubicBezTo>
                      <a:pt x="25085" y="34892"/>
                      <a:pt x="26319" y="34425"/>
                      <a:pt x="27487" y="33758"/>
                    </a:cubicBezTo>
                    <a:lnTo>
                      <a:pt x="29855" y="36126"/>
                    </a:lnTo>
                    <a:lnTo>
                      <a:pt x="36126" y="29855"/>
                    </a:lnTo>
                    <a:lnTo>
                      <a:pt x="33758" y="27486"/>
                    </a:lnTo>
                    <a:cubicBezTo>
                      <a:pt x="34425" y="26319"/>
                      <a:pt x="34925" y="25118"/>
                      <a:pt x="35292" y="23784"/>
                    </a:cubicBezTo>
                    <a:lnTo>
                      <a:pt x="38661" y="23784"/>
                    </a:lnTo>
                    <a:lnTo>
                      <a:pt x="38661" y="14877"/>
                    </a:lnTo>
                    <a:lnTo>
                      <a:pt x="35292" y="14877"/>
                    </a:lnTo>
                    <a:cubicBezTo>
                      <a:pt x="34925" y="13610"/>
                      <a:pt x="34425" y="12342"/>
                      <a:pt x="33758" y="11175"/>
                    </a:cubicBezTo>
                    <a:lnTo>
                      <a:pt x="36126" y="8806"/>
                    </a:lnTo>
                    <a:lnTo>
                      <a:pt x="29855" y="2535"/>
                    </a:lnTo>
                    <a:lnTo>
                      <a:pt x="27487" y="4937"/>
                    </a:lnTo>
                    <a:cubicBezTo>
                      <a:pt x="26319" y="4270"/>
                      <a:pt x="25118" y="3769"/>
                      <a:pt x="23784" y="3369"/>
                    </a:cubicBezTo>
                    <a:lnTo>
                      <a:pt x="237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2991475" y="1872625"/>
                <a:ext cx="402800" cy="402800"/>
              </a:xfrm>
              <a:custGeom>
                <a:rect b="b" l="l" r="r" t="t"/>
                <a:pathLst>
                  <a:path extrusionOk="0" h="16112" w="16112">
                    <a:moveTo>
                      <a:pt x="8040" y="0"/>
                    </a:moveTo>
                    <a:cubicBezTo>
                      <a:pt x="3603" y="0"/>
                      <a:pt x="0" y="3603"/>
                      <a:pt x="0" y="8039"/>
                    </a:cubicBezTo>
                    <a:cubicBezTo>
                      <a:pt x="0" y="12476"/>
                      <a:pt x="3603" y="16112"/>
                      <a:pt x="8040" y="16112"/>
                    </a:cubicBezTo>
                    <a:cubicBezTo>
                      <a:pt x="12476" y="16112"/>
                      <a:pt x="16112" y="12476"/>
                      <a:pt x="16112" y="8039"/>
                    </a:cubicBezTo>
                    <a:cubicBezTo>
                      <a:pt x="16112" y="3603"/>
                      <a:pt x="12476" y="0"/>
                      <a:pt x="80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445025"/>
            <a:ext cx="7704000" cy="574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 name="Google Shape;23;p4"/>
          <p:cNvSpPr txBox="1"/>
          <p:nvPr>
            <p:ph idx="1" type="body"/>
          </p:nvPr>
        </p:nvSpPr>
        <p:spPr>
          <a:xfrm>
            <a:off x="720000" y="1586700"/>
            <a:ext cx="5854500" cy="2570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F4E07"/>
              </a:buClr>
              <a:buSzPts val="1400"/>
              <a:buChar char="●"/>
              <a:defRPr sz="1400">
                <a:solidFill>
                  <a:srgbClr val="434343"/>
                </a:solidFill>
              </a:defRPr>
            </a:lvl1pPr>
            <a:lvl2pPr indent="-330200" lvl="1" marL="914400" rtl="0">
              <a:lnSpc>
                <a:spcPct val="115000"/>
              </a:lnSpc>
              <a:spcBef>
                <a:spcPts val="0"/>
              </a:spcBef>
              <a:spcAft>
                <a:spcPts val="0"/>
              </a:spcAft>
              <a:buClr>
                <a:srgbClr val="2C0604"/>
              </a:buClr>
              <a:buSzPts val="1600"/>
              <a:buFont typeface="Krub Medium"/>
              <a:buChar char="○"/>
              <a:defRPr>
                <a:solidFill>
                  <a:srgbClr val="434343"/>
                </a:solidFill>
              </a:defRPr>
            </a:lvl2pPr>
            <a:lvl3pPr indent="-330200" lvl="2" marL="1371600" rtl="0">
              <a:lnSpc>
                <a:spcPct val="115000"/>
              </a:lnSpc>
              <a:spcBef>
                <a:spcPts val="0"/>
              </a:spcBef>
              <a:spcAft>
                <a:spcPts val="0"/>
              </a:spcAft>
              <a:buClr>
                <a:srgbClr val="2C0604"/>
              </a:buClr>
              <a:buSzPts val="1600"/>
              <a:buFont typeface="Krub Medium"/>
              <a:buChar char="■"/>
              <a:defRPr>
                <a:solidFill>
                  <a:srgbClr val="434343"/>
                </a:solidFill>
              </a:defRPr>
            </a:lvl3pPr>
            <a:lvl4pPr indent="-330200" lvl="3" marL="1828800" rtl="0">
              <a:lnSpc>
                <a:spcPct val="115000"/>
              </a:lnSpc>
              <a:spcBef>
                <a:spcPts val="0"/>
              </a:spcBef>
              <a:spcAft>
                <a:spcPts val="0"/>
              </a:spcAft>
              <a:buClr>
                <a:srgbClr val="2C0604"/>
              </a:buClr>
              <a:buSzPts val="1600"/>
              <a:buFont typeface="Krub Medium"/>
              <a:buChar char="●"/>
              <a:defRPr>
                <a:solidFill>
                  <a:srgbClr val="434343"/>
                </a:solidFill>
              </a:defRPr>
            </a:lvl4pPr>
            <a:lvl5pPr indent="-330200" lvl="4" marL="2286000" rtl="0">
              <a:lnSpc>
                <a:spcPct val="115000"/>
              </a:lnSpc>
              <a:spcBef>
                <a:spcPts val="0"/>
              </a:spcBef>
              <a:spcAft>
                <a:spcPts val="0"/>
              </a:spcAft>
              <a:buClr>
                <a:srgbClr val="2C0604"/>
              </a:buClr>
              <a:buSzPts val="1600"/>
              <a:buFont typeface="Krub Medium"/>
              <a:buChar char="○"/>
              <a:defRPr>
                <a:solidFill>
                  <a:srgbClr val="434343"/>
                </a:solidFill>
              </a:defRPr>
            </a:lvl5pPr>
            <a:lvl6pPr indent="-330200" lvl="5" marL="2743200" rtl="0">
              <a:lnSpc>
                <a:spcPct val="115000"/>
              </a:lnSpc>
              <a:spcBef>
                <a:spcPts val="0"/>
              </a:spcBef>
              <a:spcAft>
                <a:spcPts val="0"/>
              </a:spcAft>
              <a:buClr>
                <a:srgbClr val="2C0604"/>
              </a:buClr>
              <a:buSzPts val="1600"/>
              <a:buFont typeface="Krub Medium"/>
              <a:buChar char="■"/>
              <a:defRPr>
                <a:solidFill>
                  <a:srgbClr val="434343"/>
                </a:solidFill>
              </a:defRPr>
            </a:lvl6pPr>
            <a:lvl7pPr indent="-330200" lvl="6" marL="3200400" rtl="0">
              <a:lnSpc>
                <a:spcPct val="115000"/>
              </a:lnSpc>
              <a:spcBef>
                <a:spcPts val="0"/>
              </a:spcBef>
              <a:spcAft>
                <a:spcPts val="0"/>
              </a:spcAft>
              <a:buClr>
                <a:srgbClr val="2C0604"/>
              </a:buClr>
              <a:buSzPts val="1600"/>
              <a:buFont typeface="Krub Medium"/>
              <a:buChar char="●"/>
              <a:defRPr>
                <a:solidFill>
                  <a:srgbClr val="434343"/>
                </a:solidFill>
              </a:defRPr>
            </a:lvl7pPr>
            <a:lvl8pPr indent="-330200" lvl="7" marL="3657600" rtl="0">
              <a:lnSpc>
                <a:spcPct val="115000"/>
              </a:lnSpc>
              <a:spcBef>
                <a:spcPts val="0"/>
              </a:spcBef>
              <a:spcAft>
                <a:spcPts val="0"/>
              </a:spcAft>
              <a:buClr>
                <a:srgbClr val="2C0604"/>
              </a:buClr>
              <a:buSzPts val="1600"/>
              <a:buFont typeface="Krub Medium"/>
              <a:buChar char="○"/>
              <a:defRPr>
                <a:solidFill>
                  <a:srgbClr val="434343"/>
                </a:solidFill>
              </a:defRPr>
            </a:lvl8pPr>
            <a:lvl9pPr indent="-330200" lvl="8" marL="4114800" rtl="0">
              <a:lnSpc>
                <a:spcPct val="115000"/>
              </a:lnSpc>
              <a:spcBef>
                <a:spcPts val="0"/>
              </a:spcBef>
              <a:spcAft>
                <a:spcPts val="0"/>
              </a:spcAft>
              <a:buClr>
                <a:srgbClr val="2C0604"/>
              </a:buClr>
              <a:buSzPts val="1600"/>
              <a:buFont typeface="Krub Medium"/>
              <a:buChar char="■"/>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idx="1" type="subTitle"/>
          </p:nvPr>
        </p:nvSpPr>
        <p:spPr>
          <a:xfrm>
            <a:off x="1624775" y="2977550"/>
            <a:ext cx="2573700" cy="400200"/>
          </a:xfrm>
          <a:prstGeom prst="rect">
            <a:avLst/>
          </a:prstGeom>
          <a:solidFill>
            <a:schemeClr val="l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3"/>
                </a:solidFill>
                <a:latin typeface="Anek Devanagari"/>
                <a:ea typeface="Anek Devanagari"/>
                <a:cs typeface="Anek Devanagari"/>
                <a:sym typeface="Anek Devanagari"/>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6" name="Google Shape;26;p5"/>
          <p:cNvSpPr txBox="1"/>
          <p:nvPr>
            <p:ph idx="2" type="subTitle"/>
          </p:nvPr>
        </p:nvSpPr>
        <p:spPr>
          <a:xfrm>
            <a:off x="4945525" y="2977550"/>
            <a:ext cx="2573700" cy="400200"/>
          </a:xfrm>
          <a:prstGeom prst="rect">
            <a:avLst/>
          </a:prstGeom>
          <a:solidFill>
            <a:schemeClr val="l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3"/>
                </a:solidFill>
                <a:latin typeface="Anek Devanagari"/>
                <a:ea typeface="Anek Devanagari"/>
                <a:cs typeface="Anek Devanagari"/>
                <a:sym typeface="Anek Devanagari"/>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7" name="Google Shape;27;p5"/>
          <p:cNvSpPr txBox="1"/>
          <p:nvPr>
            <p:ph idx="3" type="subTitle"/>
          </p:nvPr>
        </p:nvSpPr>
        <p:spPr>
          <a:xfrm>
            <a:off x="1624775" y="3529475"/>
            <a:ext cx="2573700" cy="42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 name="Google Shape;28;p5"/>
          <p:cNvSpPr txBox="1"/>
          <p:nvPr>
            <p:ph idx="4" type="subTitle"/>
          </p:nvPr>
        </p:nvSpPr>
        <p:spPr>
          <a:xfrm>
            <a:off x="4945525" y="3529475"/>
            <a:ext cx="2573700" cy="42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 name="Google Shape;29;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0" name="Google Shape;30;p5"/>
          <p:cNvGrpSpPr/>
          <p:nvPr/>
        </p:nvGrpSpPr>
        <p:grpSpPr>
          <a:xfrm>
            <a:off x="2213025" y="4301713"/>
            <a:ext cx="750900" cy="750900"/>
            <a:chOff x="974075" y="4101488"/>
            <a:chExt cx="750900" cy="750900"/>
          </a:xfrm>
        </p:grpSpPr>
        <p:sp>
          <p:nvSpPr>
            <p:cNvPr id="31" name="Google Shape;31;p5"/>
            <p:cNvSpPr/>
            <p:nvPr/>
          </p:nvSpPr>
          <p:spPr>
            <a:xfrm>
              <a:off x="974075" y="4101488"/>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1146521" y="4307575"/>
              <a:ext cx="406012" cy="389122"/>
            </a:xfrm>
            <a:custGeom>
              <a:rect b="b" l="l" r="r" t="t"/>
              <a:pathLst>
                <a:path extrusionOk="0" h="26887" w="28054">
                  <a:moveTo>
                    <a:pt x="13677" y="1"/>
                  </a:moveTo>
                  <a:cubicBezTo>
                    <a:pt x="12109" y="1"/>
                    <a:pt x="10775" y="1302"/>
                    <a:pt x="10775" y="2903"/>
                  </a:cubicBezTo>
                  <a:cubicBezTo>
                    <a:pt x="10775" y="4504"/>
                    <a:pt x="12042" y="5838"/>
                    <a:pt x="13677" y="5838"/>
                  </a:cubicBezTo>
                  <a:lnTo>
                    <a:pt x="13710" y="5838"/>
                  </a:lnTo>
                  <a:lnTo>
                    <a:pt x="14344" y="8374"/>
                  </a:lnTo>
                  <a:cubicBezTo>
                    <a:pt x="12943" y="8874"/>
                    <a:pt x="11842" y="10041"/>
                    <a:pt x="11442" y="11476"/>
                  </a:cubicBezTo>
                  <a:lnTo>
                    <a:pt x="5838" y="10408"/>
                  </a:lnTo>
                  <a:lnTo>
                    <a:pt x="5838" y="10375"/>
                  </a:lnTo>
                  <a:cubicBezTo>
                    <a:pt x="5838" y="8807"/>
                    <a:pt x="4537" y="7473"/>
                    <a:pt x="2936" y="7473"/>
                  </a:cubicBezTo>
                  <a:cubicBezTo>
                    <a:pt x="1335" y="7473"/>
                    <a:pt x="0" y="8740"/>
                    <a:pt x="0" y="10375"/>
                  </a:cubicBezTo>
                  <a:cubicBezTo>
                    <a:pt x="0" y="11976"/>
                    <a:pt x="1301" y="13310"/>
                    <a:pt x="2936" y="13310"/>
                  </a:cubicBezTo>
                  <a:cubicBezTo>
                    <a:pt x="4170" y="13310"/>
                    <a:pt x="5204" y="12510"/>
                    <a:pt x="5638" y="11409"/>
                  </a:cubicBezTo>
                  <a:lnTo>
                    <a:pt x="11208" y="12477"/>
                  </a:lnTo>
                  <a:lnTo>
                    <a:pt x="11208" y="12843"/>
                  </a:lnTo>
                  <a:cubicBezTo>
                    <a:pt x="11208" y="14778"/>
                    <a:pt x="12343" y="16379"/>
                    <a:pt x="14010" y="17147"/>
                  </a:cubicBezTo>
                  <a:lnTo>
                    <a:pt x="12676" y="21116"/>
                  </a:lnTo>
                  <a:cubicBezTo>
                    <a:pt x="12543" y="21116"/>
                    <a:pt x="12376" y="21049"/>
                    <a:pt x="12276" y="21049"/>
                  </a:cubicBezTo>
                  <a:cubicBezTo>
                    <a:pt x="10675" y="21049"/>
                    <a:pt x="9340" y="22350"/>
                    <a:pt x="9340" y="23985"/>
                  </a:cubicBezTo>
                  <a:cubicBezTo>
                    <a:pt x="9340" y="25553"/>
                    <a:pt x="10641" y="26887"/>
                    <a:pt x="12276" y="26887"/>
                  </a:cubicBezTo>
                  <a:cubicBezTo>
                    <a:pt x="13844" y="26887"/>
                    <a:pt x="15178" y="25619"/>
                    <a:pt x="15178" y="23985"/>
                  </a:cubicBezTo>
                  <a:cubicBezTo>
                    <a:pt x="15178" y="22884"/>
                    <a:pt x="14544" y="21950"/>
                    <a:pt x="13677" y="21450"/>
                  </a:cubicBezTo>
                  <a:lnTo>
                    <a:pt x="15011" y="17480"/>
                  </a:lnTo>
                  <a:cubicBezTo>
                    <a:pt x="15345" y="17547"/>
                    <a:pt x="15678" y="17614"/>
                    <a:pt x="16012" y="17614"/>
                  </a:cubicBezTo>
                  <a:cubicBezTo>
                    <a:pt x="17546" y="17614"/>
                    <a:pt x="18981" y="16846"/>
                    <a:pt x="19815" y="15679"/>
                  </a:cubicBezTo>
                  <a:lnTo>
                    <a:pt x="22383" y="17180"/>
                  </a:lnTo>
                  <a:cubicBezTo>
                    <a:pt x="22283" y="17480"/>
                    <a:pt x="22216" y="17847"/>
                    <a:pt x="22216" y="18181"/>
                  </a:cubicBezTo>
                  <a:cubicBezTo>
                    <a:pt x="22216" y="19782"/>
                    <a:pt x="23517" y="21116"/>
                    <a:pt x="25152" y="21116"/>
                  </a:cubicBezTo>
                  <a:cubicBezTo>
                    <a:pt x="26786" y="21116"/>
                    <a:pt x="28054" y="19815"/>
                    <a:pt x="28054" y="18181"/>
                  </a:cubicBezTo>
                  <a:cubicBezTo>
                    <a:pt x="28054" y="16546"/>
                    <a:pt x="26686" y="15312"/>
                    <a:pt x="25118" y="15312"/>
                  </a:cubicBezTo>
                  <a:cubicBezTo>
                    <a:pt x="24218" y="15312"/>
                    <a:pt x="23451" y="15679"/>
                    <a:pt x="22883" y="16313"/>
                  </a:cubicBezTo>
                  <a:lnTo>
                    <a:pt x="20315" y="14812"/>
                  </a:lnTo>
                  <a:cubicBezTo>
                    <a:pt x="20548" y="14211"/>
                    <a:pt x="20715" y="13544"/>
                    <a:pt x="20715" y="12843"/>
                  </a:cubicBezTo>
                  <a:cubicBezTo>
                    <a:pt x="20715" y="12376"/>
                    <a:pt x="20649" y="11876"/>
                    <a:pt x="20515" y="11476"/>
                  </a:cubicBezTo>
                  <a:lnTo>
                    <a:pt x="22050" y="10809"/>
                  </a:lnTo>
                  <a:cubicBezTo>
                    <a:pt x="22550" y="11609"/>
                    <a:pt x="23484" y="12110"/>
                    <a:pt x="24485" y="12110"/>
                  </a:cubicBezTo>
                  <a:cubicBezTo>
                    <a:pt x="26052" y="12110"/>
                    <a:pt x="27387" y="10809"/>
                    <a:pt x="27387" y="9174"/>
                  </a:cubicBezTo>
                  <a:cubicBezTo>
                    <a:pt x="27387" y="7606"/>
                    <a:pt x="26119" y="6272"/>
                    <a:pt x="24485" y="6272"/>
                  </a:cubicBezTo>
                  <a:cubicBezTo>
                    <a:pt x="22850" y="6272"/>
                    <a:pt x="21549" y="7540"/>
                    <a:pt x="21549" y="9174"/>
                  </a:cubicBezTo>
                  <a:cubicBezTo>
                    <a:pt x="21549" y="9374"/>
                    <a:pt x="21616" y="9641"/>
                    <a:pt x="21649" y="9841"/>
                  </a:cubicBezTo>
                  <a:lnTo>
                    <a:pt x="20115" y="10508"/>
                  </a:lnTo>
                  <a:cubicBezTo>
                    <a:pt x="19281" y="9041"/>
                    <a:pt x="17713" y="8073"/>
                    <a:pt x="15979" y="8073"/>
                  </a:cubicBezTo>
                  <a:cubicBezTo>
                    <a:pt x="15778" y="8073"/>
                    <a:pt x="15545" y="8073"/>
                    <a:pt x="15345" y="8140"/>
                  </a:cubicBezTo>
                  <a:lnTo>
                    <a:pt x="14778" y="5638"/>
                  </a:lnTo>
                  <a:cubicBezTo>
                    <a:pt x="15845" y="5205"/>
                    <a:pt x="16612" y="4171"/>
                    <a:pt x="16612" y="2903"/>
                  </a:cubicBezTo>
                  <a:cubicBezTo>
                    <a:pt x="16612" y="1335"/>
                    <a:pt x="15311" y="1"/>
                    <a:pt x="136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5"/>
          <p:cNvGrpSpPr/>
          <p:nvPr/>
        </p:nvGrpSpPr>
        <p:grpSpPr>
          <a:xfrm>
            <a:off x="8172325" y="611688"/>
            <a:ext cx="750900" cy="750900"/>
            <a:chOff x="8172325" y="611688"/>
            <a:chExt cx="750900" cy="750900"/>
          </a:xfrm>
        </p:grpSpPr>
        <p:sp>
          <p:nvSpPr>
            <p:cNvPr id="34" name="Google Shape;34;p5"/>
            <p:cNvSpPr/>
            <p:nvPr/>
          </p:nvSpPr>
          <p:spPr>
            <a:xfrm>
              <a:off x="8172325" y="611688"/>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5"/>
            <p:cNvGrpSpPr/>
            <p:nvPr/>
          </p:nvGrpSpPr>
          <p:grpSpPr>
            <a:xfrm>
              <a:off x="8319564" y="786443"/>
              <a:ext cx="456421" cy="401406"/>
              <a:chOff x="5414025" y="4582900"/>
              <a:chExt cx="553775" cy="487025"/>
            </a:xfrm>
          </p:grpSpPr>
          <p:sp>
            <p:nvSpPr>
              <p:cNvPr id="36" name="Google Shape;36;p5"/>
              <p:cNvSpPr/>
              <p:nvPr/>
            </p:nvSpPr>
            <p:spPr>
              <a:xfrm>
                <a:off x="5605850" y="4975675"/>
                <a:ext cx="13350" cy="30050"/>
              </a:xfrm>
              <a:custGeom>
                <a:rect b="b" l="l" r="r" t="t"/>
                <a:pathLst>
                  <a:path extrusionOk="0" fill="none" h="1202" w="534">
                    <a:moveTo>
                      <a:pt x="0" y="1201"/>
                    </a:moveTo>
                    <a:lnTo>
                      <a:pt x="534" y="0"/>
                    </a:ln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5"/>
              <p:cNvGrpSpPr/>
              <p:nvPr/>
            </p:nvGrpSpPr>
            <p:grpSpPr>
              <a:xfrm>
                <a:off x="5414025" y="4582900"/>
                <a:ext cx="553775" cy="487025"/>
                <a:chOff x="5414025" y="4582900"/>
                <a:chExt cx="553775" cy="487025"/>
              </a:xfrm>
            </p:grpSpPr>
            <p:sp>
              <p:nvSpPr>
                <p:cNvPr id="38" name="Google Shape;38;p5"/>
                <p:cNvSpPr/>
                <p:nvPr/>
              </p:nvSpPr>
              <p:spPr>
                <a:xfrm>
                  <a:off x="5414025" y="4582900"/>
                  <a:ext cx="553775" cy="487025"/>
                </a:xfrm>
                <a:custGeom>
                  <a:rect b="b" l="l" r="r" t="t"/>
                  <a:pathLst>
                    <a:path extrusionOk="0" h="19481" w="22151">
                      <a:moveTo>
                        <a:pt x="11109" y="1668"/>
                      </a:moveTo>
                      <a:cubicBezTo>
                        <a:pt x="12310" y="1668"/>
                        <a:pt x="13477" y="1935"/>
                        <a:pt x="14545" y="2469"/>
                      </a:cubicBezTo>
                      <a:cubicBezTo>
                        <a:pt x="16513" y="3369"/>
                        <a:pt x="17981" y="5004"/>
                        <a:pt x="18681" y="7038"/>
                      </a:cubicBezTo>
                      <a:cubicBezTo>
                        <a:pt x="19382" y="9107"/>
                        <a:pt x="19315" y="11275"/>
                        <a:pt x="18347" y="13210"/>
                      </a:cubicBezTo>
                      <a:cubicBezTo>
                        <a:pt x="17013" y="16012"/>
                        <a:pt x="14178" y="17813"/>
                        <a:pt x="11109" y="17813"/>
                      </a:cubicBezTo>
                      <a:cubicBezTo>
                        <a:pt x="9875" y="17813"/>
                        <a:pt x="8707" y="17546"/>
                        <a:pt x="7640" y="17012"/>
                      </a:cubicBezTo>
                      <a:cubicBezTo>
                        <a:pt x="5672" y="16112"/>
                        <a:pt x="4204" y="14477"/>
                        <a:pt x="3503" y="12442"/>
                      </a:cubicBezTo>
                      <a:cubicBezTo>
                        <a:pt x="2803" y="10374"/>
                        <a:pt x="2870" y="8206"/>
                        <a:pt x="3837" y="6271"/>
                      </a:cubicBezTo>
                      <a:cubicBezTo>
                        <a:pt x="5171" y="3469"/>
                        <a:pt x="8007" y="1668"/>
                        <a:pt x="11109" y="1668"/>
                      </a:cubicBezTo>
                      <a:close/>
                      <a:moveTo>
                        <a:pt x="11109" y="0"/>
                      </a:moveTo>
                      <a:cubicBezTo>
                        <a:pt x="7473" y="0"/>
                        <a:pt x="3970" y="2035"/>
                        <a:pt x="2303" y="5537"/>
                      </a:cubicBezTo>
                      <a:cubicBezTo>
                        <a:pt x="1" y="10374"/>
                        <a:pt x="2036" y="16178"/>
                        <a:pt x="6873" y="18513"/>
                      </a:cubicBezTo>
                      <a:cubicBezTo>
                        <a:pt x="8207" y="19147"/>
                        <a:pt x="9641" y="19481"/>
                        <a:pt x="11042" y="19481"/>
                      </a:cubicBezTo>
                      <a:cubicBezTo>
                        <a:pt x="14678" y="19481"/>
                        <a:pt x="18181" y="17446"/>
                        <a:pt x="19849" y="13943"/>
                      </a:cubicBezTo>
                      <a:cubicBezTo>
                        <a:pt x="22150" y="9107"/>
                        <a:pt x="20115" y="3302"/>
                        <a:pt x="15279" y="967"/>
                      </a:cubicBezTo>
                      <a:cubicBezTo>
                        <a:pt x="13944" y="300"/>
                        <a:pt x="12510" y="0"/>
                        <a:pt x="111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5672550" y="4810425"/>
                  <a:ext cx="36725" cy="31975"/>
                </a:xfrm>
                <a:custGeom>
                  <a:rect b="b" l="l" r="r" t="t"/>
                  <a:pathLst>
                    <a:path extrusionOk="0" h="1279" w="1469">
                      <a:moveTo>
                        <a:pt x="728" y="1"/>
                      </a:moveTo>
                      <a:cubicBezTo>
                        <a:pt x="504" y="1"/>
                        <a:pt x="286" y="136"/>
                        <a:pt x="167" y="373"/>
                      </a:cubicBezTo>
                      <a:cubicBezTo>
                        <a:pt x="1" y="673"/>
                        <a:pt x="134" y="1040"/>
                        <a:pt x="468" y="1206"/>
                      </a:cubicBezTo>
                      <a:cubicBezTo>
                        <a:pt x="555" y="1255"/>
                        <a:pt x="649" y="1278"/>
                        <a:pt x="741" y="1278"/>
                      </a:cubicBezTo>
                      <a:cubicBezTo>
                        <a:pt x="965" y="1278"/>
                        <a:pt x="1184" y="1142"/>
                        <a:pt x="1302" y="906"/>
                      </a:cubicBezTo>
                      <a:cubicBezTo>
                        <a:pt x="1468" y="573"/>
                        <a:pt x="1335" y="206"/>
                        <a:pt x="1001" y="72"/>
                      </a:cubicBezTo>
                      <a:cubicBezTo>
                        <a:pt x="914" y="24"/>
                        <a:pt x="820"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5685075" y="4771350"/>
                  <a:ext cx="107600" cy="55900"/>
                </a:xfrm>
                <a:custGeom>
                  <a:rect b="b" l="l" r="r" t="t"/>
                  <a:pathLst>
                    <a:path extrusionOk="0" fill="none" h="2236" w="4304">
                      <a:moveTo>
                        <a:pt x="0" y="2236"/>
                      </a:moveTo>
                      <a:lnTo>
                        <a:pt x="4303" y="1"/>
                      </a:ln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5685075" y="4827225"/>
                  <a:ext cx="65900" cy="130125"/>
                </a:xfrm>
                <a:custGeom>
                  <a:rect b="b" l="l" r="r" t="t"/>
                  <a:pathLst>
                    <a:path extrusionOk="0" fill="none" h="5205" w="2636">
                      <a:moveTo>
                        <a:pt x="0" y="1"/>
                      </a:moveTo>
                      <a:lnTo>
                        <a:pt x="2635" y="5204"/>
                      </a:ln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5762625" y="4645425"/>
                  <a:ext cx="14200" cy="30050"/>
                </a:xfrm>
                <a:custGeom>
                  <a:rect b="b" l="l" r="r" t="t"/>
                  <a:pathLst>
                    <a:path extrusionOk="0" fill="none" h="1202" w="568">
                      <a:moveTo>
                        <a:pt x="0" y="1202"/>
                      </a:moveTo>
                      <a:lnTo>
                        <a:pt x="567" y="1"/>
                      </a:ln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5510775" y="4740500"/>
                  <a:ext cx="30050" cy="14200"/>
                </a:xfrm>
                <a:custGeom>
                  <a:rect b="b" l="l" r="r" t="t"/>
                  <a:pathLst>
                    <a:path extrusionOk="0" fill="none" h="568" w="1202">
                      <a:moveTo>
                        <a:pt x="0" y="1"/>
                      </a:moveTo>
                      <a:lnTo>
                        <a:pt x="1201" y="568"/>
                      </a:ln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5841850" y="4898125"/>
                  <a:ext cx="30050" cy="13350"/>
                </a:xfrm>
                <a:custGeom>
                  <a:rect b="b" l="l" r="r" t="t"/>
                  <a:pathLst>
                    <a:path extrusionOk="0" fill="none" h="534" w="1202">
                      <a:moveTo>
                        <a:pt x="0" y="0"/>
                      </a:moveTo>
                      <a:lnTo>
                        <a:pt x="1201" y="534"/>
                      </a:ln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6"/>
          <p:cNvSpPr txBox="1"/>
          <p:nvPr>
            <p:ph type="title"/>
          </p:nvPr>
        </p:nvSpPr>
        <p:spPr>
          <a:xfrm>
            <a:off x="720000" y="445025"/>
            <a:ext cx="7704000" cy="574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txBox="1"/>
          <p:nvPr>
            <p:ph idx="1" type="subTitle"/>
          </p:nvPr>
        </p:nvSpPr>
        <p:spPr>
          <a:xfrm>
            <a:off x="4064200" y="1988562"/>
            <a:ext cx="4364700" cy="191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4"/>
              </a:buClr>
              <a:buSzPts val="1600"/>
              <a:buFont typeface="Poppins"/>
              <a:buChar char="●"/>
              <a:defRPr/>
            </a:lvl1pPr>
            <a:lvl2pPr lvl="1" rtl="0">
              <a:lnSpc>
                <a:spcPct val="100000"/>
              </a:lnSpc>
              <a:spcBef>
                <a:spcPts val="0"/>
              </a:spcBef>
              <a:spcAft>
                <a:spcPts val="0"/>
              </a:spcAft>
              <a:buClr>
                <a:schemeClr val="accent4"/>
              </a:buClr>
              <a:buSzPts val="1600"/>
              <a:buFont typeface="Poppins"/>
              <a:buChar char="○"/>
              <a:defRPr/>
            </a:lvl2pPr>
            <a:lvl3pPr lvl="2" rtl="0">
              <a:lnSpc>
                <a:spcPct val="100000"/>
              </a:lnSpc>
              <a:spcBef>
                <a:spcPts val="0"/>
              </a:spcBef>
              <a:spcAft>
                <a:spcPts val="0"/>
              </a:spcAft>
              <a:buClr>
                <a:schemeClr val="accent4"/>
              </a:buClr>
              <a:buSzPts val="1600"/>
              <a:buFont typeface="Poppins"/>
              <a:buChar char="■"/>
              <a:defRPr/>
            </a:lvl3pPr>
            <a:lvl4pPr lvl="3" rtl="0">
              <a:lnSpc>
                <a:spcPct val="100000"/>
              </a:lnSpc>
              <a:spcBef>
                <a:spcPts val="0"/>
              </a:spcBef>
              <a:spcAft>
                <a:spcPts val="0"/>
              </a:spcAft>
              <a:buClr>
                <a:schemeClr val="accent4"/>
              </a:buClr>
              <a:buSzPts val="1600"/>
              <a:buFont typeface="Poppins"/>
              <a:buChar char="●"/>
              <a:defRPr/>
            </a:lvl4pPr>
            <a:lvl5pPr lvl="4" rtl="0">
              <a:lnSpc>
                <a:spcPct val="100000"/>
              </a:lnSpc>
              <a:spcBef>
                <a:spcPts val="0"/>
              </a:spcBef>
              <a:spcAft>
                <a:spcPts val="0"/>
              </a:spcAft>
              <a:buClr>
                <a:schemeClr val="accent4"/>
              </a:buClr>
              <a:buSzPts val="1600"/>
              <a:buFont typeface="Poppins"/>
              <a:buChar char="○"/>
              <a:defRPr/>
            </a:lvl5pPr>
            <a:lvl6pPr lvl="5" rtl="0">
              <a:lnSpc>
                <a:spcPct val="100000"/>
              </a:lnSpc>
              <a:spcBef>
                <a:spcPts val="0"/>
              </a:spcBef>
              <a:spcAft>
                <a:spcPts val="0"/>
              </a:spcAft>
              <a:buClr>
                <a:schemeClr val="accent4"/>
              </a:buClr>
              <a:buSzPts val="1600"/>
              <a:buFont typeface="Poppins"/>
              <a:buChar char="■"/>
              <a:defRPr/>
            </a:lvl6pPr>
            <a:lvl7pPr lvl="6" rtl="0">
              <a:lnSpc>
                <a:spcPct val="100000"/>
              </a:lnSpc>
              <a:spcBef>
                <a:spcPts val="0"/>
              </a:spcBef>
              <a:spcAft>
                <a:spcPts val="0"/>
              </a:spcAft>
              <a:buClr>
                <a:schemeClr val="accent4"/>
              </a:buClr>
              <a:buSzPts val="1600"/>
              <a:buFont typeface="Poppins"/>
              <a:buChar char="●"/>
              <a:defRPr/>
            </a:lvl7pPr>
            <a:lvl8pPr lvl="7" rtl="0">
              <a:lnSpc>
                <a:spcPct val="100000"/>
              </a:lnSpc>
              <a:spcBef>
                <a:spcPts val="0"/>
              </a:spcBef>
              <a:spcAft>
                <a:spcPts val="0"/>
              </a:spcAft>
              <a:buClr>
                <a:schemeClr val="accent4"/>
              </a:buClr>
              <a:buSzPts val="1600"/>
              <a:buFont typeface="Poppins"/>
              <a:buChar char="○"/>
              <a:defRPr/>
            </a:lvl8pPr>
            <a:lvl9pPr lvl="8" rtl="0">
              <a:lnSpc>
                <a:spcPct val="100000"/>
              </a:lnSpc>
              <a:spcBef>
                <a:spcPts val="0"/>
              </a:spcBef>
              <a:spcAft>
                <a:spcPts val="0"/>
              </a:spcAft>
              <a:buClr>
                <a:schemeClr val="accent4"/>
              </a:buClr>
              <a:buSzPts val="1600"/>
              <a:buFont typeface="Poppins"/>
              <a:buChar char="■"/>
              <a:defRPr/>
            </a:lvl9pPr>
          </a:lstStyle>
          <a:p/>
        </p:txBody>
      </p:sp>
      <p:sp>
        <p:nvSpPr>
          <p:cNvPr id="49" name="Google Shape;49;p7"/>
          <p:cNvSpPr txBox="1"/>
          <p:nvPr>
            <p:ph type="title"/>
          </p:nvPr>
        </p:nvSpPr>
        <p:spPr>
          <a:xfrm>
            <a:off x="4064200" y="1237338"/>
            <a:ext cx="43647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3500"/>
              <a:buNone/>
              <a:defRPr/>
            </a:lvl2pPr>
            <a:lvl3pPr lvl="2" rtl="0" algn="l">
              <a:spcBef>
                <a:spcPts val="0"/>
              </a:spcBef>
              <a:spcAft>
                <a:spcPts val="0"/>
              </a:spcAft>
              <a:buSzPts val="3500"/>
              <a:buNone/>
              <a:defRPr/>
            </a:lvl3pPr>
            <a:lvl4pPr lvl="3" rtl="0" algn="l">
              <a:spcBef>
                <a:spcPts val="0"/>
              </a:spcBef>
              <a:spcAft>
                <a:spcPts val="0"/>
              </a:spcAft>
              <a:buSzPts val="3500"/>
              <a:buNone/>
              <a:defRPr/>
            </a:lvl4pPr>
            <a:lvl5pPr lvl="4" rtl="0" algn="l">
              <a:spcBef>
                <a:spcPts val="0"/>
              </a:spcBef>
              <a:spcAft>
                <a:spcPts val="0"/>
              </a:spcAft>
              <a:buSzPts val="3500"/>
              <a:buNone/>
              <a:defRPr/>
            </a:lvl5pPr>
            <a:lvl6pPr lvl="5" rtl="0" algn="l">
              <a:spcBef>
                <a:spcPts val="0"/>
              </a:spcBef>
              <a:spcAft>
                <a:spcPts val="0"/>
              </a:spcAft>
              <a:buSzPts val="3500"/>
              <a:buNone/>
              <a:defRPr/>
            </a:lvl6pPr>
            <a:lvl7pPr lvl="6" rtl="0" algn="l">
              <a:spcBef>
                <a:spcPts val="0"/>
              </a:spcBef>
              <a:spcAft>
                <a:spcPts val="0"/>
              </a:spcAft>
              <a:buSzPts val="3500"/>
              <a:buNone/>
              <a:defRPr/>
            </a:lvl7pPr>
            <a:lvl8pPr lvl="7" rtl="0" algn="l">
              <a:spcBef>
                <a:spcPts val="0"/>
              </a:spcBef>
              <a:spcAft>
                <a:spcPts val="0"/>
              </a:spcAft>
              <a:buSzPts val="3500"/>
              <a:buNone/>
              <a:defRPr/>
            </a:lvl8pPr>
            <a:lvl9pPr lvl="8" rtl="0" algn="l">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8"/>
          <p:cNvSpPr txBox="1"/>
          <p:nvPr>
            <p:ph type="title"/>
          </p:nvPr>
        </p:nvSpPr>
        <p:spPr>
          <a:xfrm>
            <a:off x="1051650" y="1150350"/>
            <a:ext cx="7040700" cy="284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2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52" name="Google Shape;52;p8"/>
          <p:cNvGrpSpPr/>
          <p:nvPr/>
        </p:nvGrpSpPr>
        <p:grpSpPr>
          <a:xfrm>
            <a:off x="7954175" y="369350"/>
            <a:ext cx="750900" cy="750900"/>
            <a:chOff x="7954175" y="369350"/>
            <a:chExt cx="750900" cy="750900"/>
          </a:xfrm>
        </p:grpSpPr>
        <p:sp>
          <p:nvSpPr>
            <p:cNvPr id="53" name="Google Shape;53;p8"/>
            <p:cNvSpPr/>
            <p:nvPr/>
          </p:nvSpPr>
          <p:spPr>
            <a:xfrm>
              <a:off x="7954175" y="369350"/>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8"/>
            <p:cNvGrpSpPr/>
            <p:nvPr/>
          </p:nvGrpSpPr>
          <p:grpSpPr>
            <a:xfrm>
              <a:off x="8101438" y="557395"/>
              <a:ext cx="456372" cy="374806"/>
              <a:chOff x="3188275" y="497475"/>
              <a:chExt cx="900675" cy="739700"/>
            </a:xfrm>
          </p:grpSpPr>
          <p:sp>
            <p:nvSpPr>
              <p:cNvPr id="55" name="Google Shape;55;p8"/>
              <p:cNvSpPr/>
              <p:nvPr/>
            </p:nvSpPr>
            <p:spPr>
              <a:xfrm>
                <a:off x="3188275" y="497475"/>
                <a:ext cx="900675" cy="739700"/>
              </a:xfrm>
              <a:custGeom>
                <a:rect b="b" l="l" r="r" t="t"/>
                <a:pathLst>
                  <a:path extrusionOk="0" h="29588" w="36027">
                    <a:moveTo>
                      <a:pt x="29055" y="0"/>
                    </a:moveTo>
                    <a:lnTo>
                      <a:pt x="1" y="10808"/>
                    </a:lnTo>
                    <a:lnTo>
                      <a:pt x="6972" y="29588"/>
                    </a:lnTo>
                    <a:lnTo>
                      <a:pt x="17780" y="25585"/>
                    </a:lnTo>
                    <a:lnTo>
                      <a:pt x="23484" y="28187"/>
                    </a:lnTo>
                    <a:lnTo>
                      <a:pt x="26119" y="22483"/>
                    </a:lnTo>
                    <a:lnTo>
                      <a:pt x="36026" y="18780"/>
                    </a:lnTo>
                    <a:lnTo>
                      <a:pt x="290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a:off x="3465150" y="900175"/>
                <a:ext cx="85925" cy="76375"/>
              </a:xfrm>
              <a:custGeom>
                <a:rect b="b" l="l" r="r" t="t"/>
                <a:pathLst>
                  <a:path extrusionOk="0" h="3055" w="3437">
                    <a:moveTo>
                      <a:pt x="1684" y="1"/>
                    </a:moveTo>
                    <a:cubicBezTo>
                      <a:pt x="1524" y="1"/>
                      <a:pt x="1361" y="24"/>
                      <a:pt x="1201" y="70"/>
                    </a:cubicBezTo>
                    <a:cubicBezTo>
                      <a:pt x="401" y="371"/>
                      <a:pt x="0" y="1238"/>
                      <a:pt x="267" y="2038"/>
                    </a:cubicBezTo>
                    <a:cubicBezTo>
                      <a:pt x="505" y="2672"/>
                      <a:pt x="1097" y="3055"/>
                      <a:pt x="1731" y="3055"/>
                    </a:cubicBezTo>
                    <a:cubicBezTo>
                      <a:pt x="1898" y="3055"/>
                      <a:pt x="2068" y="3028"/>
                      <a:pt x="2235" y="2972"/>
                    </a:cubicBezTo>
                    <a:cubicBezTo>
                      <a:pt x="3036" y="2672"/>
                      <a:pt x="3436" y="1805"/>
                      <a:pt x="3169" y="1004"/>
                    </a:cubicBezTo>
                    <a:cubicBezTo>
                      <a:pt x="2929" y="364"/>
                      <a:pt x="2326" y="1"/>
                      <a:pt x="16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a:off x="3603575" y="848675"/>
                <a:ext cx="86750" cy="76600"/>
              </a:xfrm>
              <a:custGeom>
                <a:rect b="b" l="l" r="r" t="t"/>
                <a:pathLst>
                  <a:path extrusionOk="0" h="3064" w="3470">
                    <a:moveTo>
                      <a:pt x="1720" y="0"/>
                    </a:moveTo>
                    <a:cubicBezTo>
                      <a:pt x="1549" y="0"/>
                      <a:pt x="1375" y="31"/>
                      <a:pt x="1201" y="96"/>
                    </a:cubicBezTo>
                    <a:cubicBezTo>
                      <a:pt x="401" y="396"/>
                      <a:pt x="1" y="1263"/>
                      <a:pt x="301" y="2064"/>
                    </a:cubicBezTo>
                    <a:cubicBezTo>
                      <a:pt x="508" y="2684"/>
                      <a:pt x="1095" y="3064"/>
                      <a:pt x="1706" y="3064"/>
                    </a:cubicBezTo>
                    <a:cubicBezTo>
                      <a:pt x="1883" y="3064"/>
                      <a:pt x="2063" y="3032"/>
                      <a:pt x="2236" y="2964"/>
                    </a:cubicBezTo>
                    <a:cubicBezTo>
                      <a:pt x="3036" y="2697"/>
                      <a:pt x="3470" y="1797"/>
                      <a:pt x="3170" y="1030"/>
                    </a:cubicBezTo>
                    <a:cubicBezTo>
                      <a:pt x="2908" y="402"/>
                      <a:pt x="2339" y="0"/>
                      <a:pt x="17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a:off x="3741175" y="797775"/>
                <a:ext cx="86750" cy="76550"/>
              </a:xfrm>
              <a:custGeom>
                <a:rect b="b" l="l" r="r" t="t"/>
                <a:pathLst>
                  <a:path extrusionOk="0" h="3062" w="3470">
                    <a:moveTo>
                      <a:pt x="1727" y="1"/>
                    </a:moveTo>
                    <a:cubicBezTo>
                      <a:pt x="1553" y="1"/>
                      <a:pt x="1375" y="31"/>
                      <a:pt x="1201" y="97"/>
                    </a:cubicBezTo>
                    <a:cubicBezTo>
                      <a:pt x="401" y="397"/>
                      <a:pt x="1" y="1264"/>
                      <a:pt x="301" y="2065"/>
                    </a:cubicBezTo>
                    <a:cubicBezTo>
                      <a:pt x="510" y="2665"/>
                      <a:pt x="1107" y="3061"/>
                      <a:pt x="1724" y="3061"/>
                    </a:cubicBezTo>
                    <a:cubicBezTo>
                      <a:pt x="1896" y="3061"/>
                      <a:pt x="2069" y="3031"/>
                      <a:pt x="2235" y="2965"/>
                    </a:cubicBezTo>
                    <a:cubicBezTo>
                      <a:pt x="3036" y="2665"/>
                      <a:pt x="3470" y="1798"/>
                      <a:pt x="3169" y="997"/>
                    </a:cubicBezTo>
                    <a:cubicBezTo>
                      <a:pt x="2935" y="397"/>
                      <a:pt x="2352" y="1"/>
                      <a:pt x="17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9" name="Google Shape;59;p8"/>
          <p:cNvGrpSpPr/>
          <p:nvPr/>
        </p:nvGrpSpPr>
        <p:grpSpPr>
          <a:xfrm>
            <a:off x="8053450" y="4233038"/>
            <a:ext cx="750900" cy="750900"/>
            <a:chOff x="8053450" y="3728013"/>
            <a:chExt cx="750900" cy="750900"/>
          </a:xfrm>
        </p:grpSpPr>
        <p:sp>
          <p:nvSpPr>
            <p:cNvPr id="60" name="Google Shape;60;p8"/>
            <p:cNvSpPr/>
            <p:nvPr/>
          </p:nvSpPr>
          <p:spPr>
            <a:xfrm>
              <a:off x="8053450" y="3728013"/>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8236413" y="3910708"/>
              <a:ext cx="384975" cy="385534"/>
            </a:xfrm>
            <a:custGeom>
              <a:rect b="b" l="l" r="r" t="t"/>
              <a:pathLst>
                <a:path extrusionOk="0" h="23451" w="23417">
                  <a:moveTo>
                    <a:pt x="11709" y="6539"/>
                  </a:moveTo>
                  <a:cubicBezTo>
                    <a:pt x="14544" y="6539"/>
                    <a:pt x="16879" y="8841"/>
                    <a:pt x="16879" y="11709"/>
                  </a:cubicBezTo>
                  <a:cubicBezTo>
                    <a:pt x="16846" y="14545"/>
                    <a:pt x="14544" y="16880"/>
                    <a:pt x="11709" y="16880"/>
                  </a:cubicBezTo>
                  <a:cubicBezTo>
                    <a:pt x="8873" y="16880"/>
                    <a:pt x="6538" y="14611"/>
                    <a:pt x="6538" y="11709"/>
                  </a:cubicBezTo>
                  <a:cubicBezTo>
                    <a:pt x="6538" y="8874"/>
                    <a:pt x="8840" y="6539"/>
                    <a:pt x="11709" y="6539"/>
                  </a:cubicBezTo>
                  <a:close/>
                  <a:moveTo>
                    <a:pt x="9741" y="1"/>
                  </a:moveTo>
                  <a:lnTo>
                    <a:pt x="9741" y="2436"/>
                  </a:lnTo>
                  <a:cubicBezTo>
                    <a:pt x="8573" y="2669"/>
                    <a:pt x="7506" y="3136"/>
                    <a:pt x="6538" y="3770"/>
                  </a:cubicBezTo>
                  <a:lnTo>
                    <a:pt x="4837" y="2036"/>
                  </a:lnTo>
                  <a:lnTo>
                    <a:pt x="2035" y="4838"/>
                  </a:lnTo>
                  <a:lnTo>
                    <a:pt x="3736" y="6539"/>
                  </a:lnTo>
                  <a:cubicBezTo>
                    <a:pt x="3102" y="7506"/>
                    <a:pt x="2669" y="8607"/>
                    <a:pt x="2402" y="9775"/>
                  </a:cubicBezTo>
                  <a:lnTo>
                    <a:pt x="0" y="9775"/>
                  </a:lnTo>
                  <a:lnTo>
                    <a:pt x="0" y="13677"/>
                  </a:lnTo>
                  <a:lnTo>
                    <a:pt x="2402" y="13677"/>
                  </a:lnTo>
                  <a:cubicBezTo>
                    <a:pt x="2669" y="14845"/>
                    <a:pt x="3102" y="15946"/>
                    <a:pt x="3736" y="16880"/>
                  </a:cubicBezTo>
                  <a:lnTo>
                    <a:pt x="2035" y="18614"/>
                  </a:lnTo>
                  <a:lnTo>
                    <a:pt x="4837" y="21383"/>
                  </a:lnTo>
                  <a:lnTo>
                    <a:pt x="6538" y="19682"/>
                  </a:lnTo>
                  <a:cubicBezTo>
                    <a:pt x="7506" y="20315"/>
                    <a:pt x="8573" y="20782"/>
                    <a:pt x="9741" y="21016"/>
                  </a:cubicBezTo>
                  <a:lnTo>
                    <a:pt x="9741" y="23451"/>
                  </a:lnTo>
                  <a:lnTo>
                    <a:pt x="13677" y="23451"/>
                  </a:lnTo>
                  <a:lnTo>
                    <a:pt x="13677" y="21016"/>
                  </a:lnTo>
                  <a:cubicBezTo>
                    <a:pt x="14844" y="20749"/>
                    <a:pt x="15912" y="20315"/>
                    <a:pt x="16879" y="19682"/>
                  </a:cubicBezTo>
                  <a:lnTo>
                    <a:pt x="18580" y="21383"/>
                  </a:lnTo>
                  <a:lnTo>
                    <a:pt x="21382" y="18614"/>
                  </a:lnTo>
                  <a:lnTo>
                    <a:pt x="19681" y="16880"/>
                  </a:lnTo>
                  <a:cubicBezTo>
                    <a:pt x="20315" y="15946"/>
                    <a:pt x="20748" y="14845"/>
                    <a:pt x="21015" y="13677"/>
                  </a:cubicBezTo>
                  <a:lnTo>
                    <a:pt x="23417" y="13677"/>
                  </a:lnTo>
                  <a:lnTo>
                    <a:pt x="23417" y="9775"/>
                  </a:lnTo>
                  <a:lnTo>
                    <a:pt x="21015" y="9775"/>
                  </a:lnTo>
                  <a:cubicBezTo>
                    <a:pt x="20748" y="8607"/>
                    <a:pt x="20315" y="7506"/>
                    <a:pt x="19681" y="6539"/>
                  </a:cubicBezTo>
                  <a:lnTo>
                    <a:pt x="21382" y="4838"/>
                  </a:lnTo>
                  <a:lnTo>
                    <a:pt x="18580" y="2036"/>
                  </a:lnTo>
                  <a:lnTo>
                    <a:pt x="16879" y="3770"/>
                  </a:lnTo>
                  <a:cubicBezTo>
                    <a:pt x="15912" y="3136"/>
                    <a:pt x="14844" y="2669"/>
                    <a:pt x="13677" y="2436"/>
                  </a:cubicBezTo>
                  <a:lnTo>
                    <a:pt x="136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8"/>
          <p:cNvSpPr/>
          <p:nvPr/>
        </p:nvSpPr>
        <p:spPr>
          <a:xfrm>
            <a:off x="219588" y="186375"/>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8"/>
          <p:cNvGrpSpPr/>
          <p:nvPr/>
        </p:nvGrpSpPr>
        <p:grpSpPr>
          <a:xfrm>
            <a:off x="402543" y="369341"/>
            <a:ext cx="384977" cy="384977"/>
            <a:chOff x="2708775" y="1589925"/>
            <a:chExt cx="966550" cy="966550"/>
          </a:xfrm>
        </p:grpSpPr>
        <p:sp>
          <p:nvSpPr>
            <p:cNvPr id="64" name="Google Shape;64;p8"/>
            <p:cNvSpPr/>
            <p:nvPr/>
          </p:nvSpPr>
          <p:spPr>
            <a:xfrm>
              <a:off x="2708775" y="1589925"/>
              <a:ext cx="966550" cy="966550"/>
            </a:xfrm>
            <a:custGeom>
              <a:rect b="b" l="l" r="r" t="t"/>
              <a:pathLst>
                <a:path extrusionOk="0" h="38662" w="38662">
                  <a:moveTo>
                    <a:pt x="19348" y="6471"/>
                  </a:moveTo>
                  <a:cubicBezTo>
                    <a:pt x="26486" y="6471"/>
                    <a:pt x="32257" y="12242"/>
                    <a:pt x="32257" y="19347"/>
                  </a:cubicBezTo>
                  <a:cubicBezTo>
                    <a:pt x="32257" y="26486"/>
                    <a:pt x="26453" y="32256"/>
                    <a:pt x="19348" y="32256"/>
                  </a:cubicBezTo>
                  <a:cubicBezTo>
                    <a:pt x="12242" y="32256"/>
                    <a:pt x="6472" y="26486"/>
                    <a:pt x="6472" y="19347"/>
                  </a:cubicBezTo>
                  <a:cubicBezTo>
                    <a:pt x="6472" y="12242"/>
                    <a:pt x="12242" y="6471"/>
                    <a:pt x="19348" y="6471"/>
                  </a:cubicBezTo>
                  <a:close/>
                  <a:moveTo>
                    <a:pt x="14911" y="0"/>
                  </a:moveTo>
                  <a:lnTo>
                    <a:pt x="14911" y="3369"/>
                  </a:lnTo>
                  <a:cubicBezTo>
                    <a:pt x="13610" y="3769"/>
                    <a:pt x="12343" y="4270"/>
                    <a:pt x="11175" y="4937"/>
                  </a:cubicBezTo>
                  <a:lnTo>
                    <a:pt x="8807" y="2535"/>
                  </a:lnTo>
                  <a:lnTo>
                    <a:pt x="2569" y="8806"/>
                  </a:lnTo>
                  <a:lnTo>
                    <a:pt x="4937" y="11175"/>
                  </a:lnTo>
                  <a:cubicBezTo>
                    <a:pt x="4270" y="12342"/>
                    <a:pt x="3770" y="13543"/>
                    <a:pt x="3403" y="14877"/>
                  </a:cubicBezTo>
                  <a:lnTo>
                    <a:pt x="0" y="14877"/>
                  </a:lnTo>
                  <a:lnTo>
                    <a:pt x="0" y="23784"/>
                  </a:lnTo>
                  <a:lnTo>
                    <a:pt x="3403" y="23784"/>
                  </a:lnTo>
                  <a:cubicBezTo>
                    <a:pt x="3770" y="25085"/>
                    <a:pt x="4270" y="26319"/>
                    <a:pt x="4937" y="27486"/>
                  </a:cubicBezTo>
                  <a:lnTo>
                    <a:pt x="2569" y="29855"/>
                  </a:lnTo>
                  <a:lnTo>
                    <a:pt x="8807" y="36126"/>
                  </a:lnTo>
                  <a:lnTo>
                    <a:pt x="11175" y="33758"/>
                  </a:lnTo>
                  <a:cubicBezTo>
                    <a:pt x="12343" y="34425"/>
                    <a:pt x="13577" y="34925"/>
                    <a:pt x="14911" y="35292"/>
                  </a:cubicBezTo>
                  <a:lnTo>
                    <a:pt x="14911" y="38661"/>
                  </a:lnTo>
                  <a:lnTo>
                    <a:pt x="23784" y="38661"/>
                  </a:lnTo>
                  <a:lnTo>
                    <a:pt x="23784" y="35292"/>
                  </a:lnTo>
                  <a:cubicBezTo>
                    <a:pt x="25085" y="34892"/>
                    <a:pt x="26319" y="34425"/>
                    <a:pt x="27487" y="33758"/>
                  </a:cubicBezTo>
                  <a:lnTo>
                    <a:pt x="29855" y="36126"/>
                  </a:lnTo>
                  <a:lnTo>
                    <a:pt x="36126" y="29855"/>
                  </a:lnTo>
                  <a:lnTo>
                    <a:pt x="33758" y="27486"/>
                  </a:lnTo>
                  <a:cubicBezTo>
                    <a:pt x="34425" y="26319"/>
                    <a:pt x="34925" y="25118"/>
                    <a:pt x="35292" y="23784"/>
                  </a:cubicBezTo>
                  <a:lnTo>
                    <a:pt x="38661" y="23784"/>
                  </a:lnTo>
                  <a:lnTo>
                    <a:pt x="38661" y="14877"/>
                  </a:lnTo>
                  <a:lnTo>
                    <a:pt x="35292" y="14877"/>
                  </a:lnTo>
                  <a:cubicBezTo>
                    <a:pt x="34925" y="13610"/>
                    <a:pt x="34425" y="12342"/>
                    <a:pt x="33758" y="11175"/>
                  </a:cubicBezTo>
                  <a:lnTo>
                    <a:pt x="36126" y="8806"/>
                  </a:lnTo>
                  <a:lnTo>
                    <a:pt x="29855" y="2535"/>
                  </a:lnTo>
                  <a:lnTo>
                    <a:pt x="27487" y="4937"/>
                  </a:lnTo>
                  <a:cubicBezTo>
                    <a:pt x="26319" y="4270"/>
                    <a:pt x="25118" y="3769"/>
                    <a:pt x="23784" y="3369"/>
                  </a:cubicBezTo>
                  <a:lnTo>
                    <a:pt x="23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2991475" y="1872625"/>
              <a:ext cx="402800" cy="402800"/>
            </a:xfrm>
            <a:custGeom>
              <a:rect b="b" l="l" r="r" t="t"/>
              <a:pathLst>
                <a:path extrusionOk="0" h="16112" w="16112">
                  <a:moveTo>
                    <a:pt x="8040" y="0"/>
                  </a:moveTo>
                  <a:cubicBezTo>
                    <a:pt x="3603" y="0"/>
                    <a:pt x="0" y="3603"/>
                    <a:pt x="0" y="8039"/>
                  </a:cubicBezTo>
                  <a:cubicBezTo>
                    <a:pt x="0" y="12476"/>
                    <a:pt x="3603" y="16112"/>
                    <a:pt x="8040" y="16112"/>
                  </a:cubicBezTo>
                  <a:cubicBezTo>
                    <a:pt x="12476" y="16112"/>
                    <a:pt x="16112" y="12476"/>
                    <a:pt x="16112" y="8039"/>
                  </a:cubicBezTo>
                  <a:cubicBezTo>
                    <a:pt x="16112" y="3603"/>
                    <a:pt x="12476" y="0"/>
                    <a:pt x="80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8"/>
          <p:cNvGrpSpPr/>
          <p:nvPr/>
        </p:nvGrpSpPr>
        <p:grpSpPr>
          <a:xfrm>
            <a:off x="6149350" y="58312"/>
            <a:ext cx="750900" cy="750900"/>
            <a:chOff x="6149350" y="58313"/>
            <a:chExt cx="750900" cy="750900"/>
          </a:xfrm>
        </p:grpSpPr>
        <p:sp>
          <p:nvSpPr>
            <p:cNvPr id="67" name="Google Shape;67;p8"/>
            <p:cNvSpPr/>
            <p:nvPr/>
          </p:nvSpPr>
          <p:spPr>
            <a:xfrm>
              <a:off x="6149350" y="58312"/>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8"/>
            <p:cNvGrpSpPr/>
            <p:nvPr/>
          </p:nvGrpSpPr>
          <p:grpSpPr>
            <a:xfrm>
              <a:off x="6356290" y="280349"/>
              <a:ext cx="337024" cy="306780"/>
              <a:chOff x="4917025" y="635075"/>
              <a:chExt cx="521225" cy="474525"/>
            </a:xfrm>
          </p:grpSpPr>
          <p:sp>
            <p:nvSpPr>
              <p:cNvPr id="69" name="Google Shape;69;p8"/>
              <p:cNvSpPr/>
              <p:nvPr/>
            </p:nvSpPr>
            <p:spPr>
              <a:xfrm>
                <a:off x="4917850" y="635075"/>
                <a:ext cx="411150" cy="130950"/>
              </a:xfrm>
              <a:custGeom>
                <a:rect b="b" l="l" r="r" t="t"/>
                <a:pathLst>
                  <a:path extrusionOk="0" h="5238" w="16446">
                    <a:moveTo>
                      <a:pt x="0" y="0"/>
                    </a:moveTo>
                    <a:lnTo>
                      <a:pt x="0" y="5237"/>
                    </a:lnTo>
                    <a:lnTo>
                      <a:pt x="16446" y="5237"/>
                    </a:lnTo>
                    <a:lnTo>
                      <a:pt x="164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4917025" y="977800"/>
                <a:ext cx="521225" cy="131800"/>
              </a:xfrm>
              <a:custGeom>
                <a:rect b="b" l="l" r="r" t="t"/>
                <a:pathLst>
                  <a:path extrusionOk="0" h="5272" w="20849">
                    <a:moveTo>
                      <a:pt x="0" y="1"/>
                    </a:moveTo>
                    <a:lnTo>
                      <a:pt x="0" y="5271"/>
                    </a:lnTo>
                    <a:lnTo>
                      <a:pt x="20848" y="5271"/>
                    </a:lnTo>
                    <a:lnTo>
                      <a:pt x="2084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4917850" y="807675"/>
                <a:ext cx="205175" cy="130975"/>
              </a:xfrm>
              <a:custGeom>
                <a:rect b="b" l="l" r="r" t="t"/>
                <a:pathLst>
                  <a:path extrusionOk="0" h="5239" w="8207">
                    <a:moveTo>
                      <a:pt x="0" y="1"/>
                    </a:moveTo>
                    <a:lnTo>
                      <a:pt x="0" y="5238"/>
                    </a:lnTo>
                    <a:lnTo>
                      <a:pt x="8206" y="5238"/>
                    </a:lnTo>
                    <a:lnTo>
                      <a:pt x="82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grpSp>
        <p:nvGrpSpPr>
          <p:cNvPr id="73" name="Google Shape;73;p9"/>
          <p:cNvGrpSpPr/>
          <p:nvPr/>
        </p:nvGrpSpPr>
        <p:grpSpPr>
          <a:xfrm>
            <a:off x="973725" y="358238"/>
            <a:ext cx="750900" cy="750900"/>
            <a:chOff x="973725" y="358238"/>
            <a:chExt cx="750900" cy="750900"/>
          </a:xfrm>
        </p:grpSpPr>
        <p:sp>
          <p:nvSpPr>
            <p:cNvPr id="74" name="Google Shape;74;p9"/>
            <p:cNvSpPr/>
            <p:nvPr/>
          </p:nvSpPr>
          <p:spPr>
            <a:xfrm>
              <a:off x="973725" y="358238"/>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9"/>
            <p:cNvGrpSpPr/>
            <p:nvPr/>
          </p:nvGrpSpPr>
          <p:grpSpPr>
            <a:xfrm>
              <a:off x="1089541" y="476658"/>
              <a:ext cx="456431" cy="455543"/>
              <a:chOff x="4918675" y="349025"/>
              <a:chExt cx="1284275" cy="1281775"/>
            </a:xfrm>
          </p:grpSpPr>
          <p:sp>
            <p:nvSpPr>
              <p:cNvPr id="76" name="Google Shape;76;p9"/>
              <p:cNvSpPr/>
              <p:nvPr/>
            </p:nvSpPr>
            <p:spPr>
              <a:xfrm>
                <a:off x="5100475" y="527475"/>
                <a:ext cx="1102475" cy="1103325"/>
              </a:xfrm>
              <a:custGeom>
                <a:rect b="b" l="l" r="r" t="t"/>
                <a:pathLst>
                  <a:path extrusionOk="0" h="44133" w="44099">
                    <a:moveTo>
                      <a:pt x="22050" y="1"/>
                    </a:moveTo>
                    <a:cubicBezTo>
                      <a:pt x="9874" y="1"/>
                      <a:pt x="1" y="9908"/>
                      <a:pt x="1" y="22083"/>
                    </a:cubicBezTo>
                    <a:cubicBezTo>
                      <a:pt x="1" y="34259"/>
                      <a:pt x="9874" y="44133"/>
                      <a:pt x="22050" y="44133"/>
                    </a:cubicBezTo>
                    <a:cubicBezTo>
                      <a:pt x="34225" y="44133"/>
                      <a:pt x="44099" y="34259"/>
                      <a:pt x="44099" y="22083"/>
                    </a:cubicBezTo>
                    <a:cubicBezTo>
                      <a:pt x="44099" y="9908"/>
                      <a:pt x="34225" y="1"/>
                      <a:pt x="220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a:off x="5377350" y="805175"/>
                <a:ext cx="548750" cy="547925"/>
              </a:xfrm>
              <a:custGeom>
                <a:rect b="b" l="l" r="r" t="t"/>
                <a:pathLst>
                  <a:path extrusionOk="0" h="21917" w="21950">
                    <a:moveTo>
                      <a:pt x="10975" y="1"/>
                    </a:moveTo>
                    <a:cubicBezTo>
                      <a:pt x="4904" y="1"/>
                      <a:pt x="0" y="4904"/>
                      <a:pt x="0" y="10975"/>
                    </a:cubicBezTo>
                    <a:cubicBezTo>
                      <a:pt x="0" y="17013"/>
                      <a:pt x="4904" y="21917"/>
                      <a:pt x="10975" y="21917"/>
                    </a:cubicBezTo>
                    <a:cubicBezTo>
                      <a:pt x="17046" y="21917"/>
                      <a:pt x="21949" y="17013"/>
                      <a:pt x="21949" y="10975"/>
                    </a:cubicBezTo>
                    <a:cubicBezTo>
                      <a:pt x="21949" y="4904"/>
                      <a:pt x="17046" y="1"/>
                      <a:pt x="10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a:off x="4918675" y="349025"/>
                <a:ext cx="818950" cy="808100"/>
              </a:xfrm>
              <a:custGeom>
                <a:rect b="b" l="l" r="r" t="t"/>
                <a:pathLst>
                  <a:path extrusionOk="0" h="32324" w="32758">
                    <a:moveTo>
                      <a:pt x="12777" y="1"/>
                    </a:moveTo>
                    <a:lnTo>
                      <a:pt x="10975" y="10875"/>
                    </a:lnTo>
                    <a:lnTo>
                      <a:pt x="10909" y="10775"/>
                    </a:lnTo>
                    <a:lnTo>
                      <a:pt x="1" y="12576"/>
                    </a:lnTo>
                    <a:lnTo>
                      <a:pt x="9641" y="22216"/>
                    </a:lnTo>
                    <a:lnTo>
                      <a:pt x="19782" y="20549"/>
                    </a:lnTo>
                    <a:lnTo>
                      <a:pt x="26787" y="27554"/>
                    </a:lnTo>
                    <a:cubicBezTo>
                      <a:pt x="25986" y="28754"/>
                      <a:pt x="26119" y="30389"/>
                      <a:pt x="27154" y="31423"/>
                    </a:cubicBezTo>
                    <a:cubicBezTo>
                      <a:pt x="27754" y="32023"/>
                      <a:pt x="28546" y="32324"/>
                      <a:pt x="29338" y="32324"/>
                    </a:cubicBezTo>
                    <a:cubicBezTo>
                      <a:pt x="30131" y="32324"/>
                      <a:pt x="30923" y="32023"/>
                      <a:pt x="31523" y="31423"/>
                    </a:cubicBezTo>
                    <a:cubicBezTo>
                      <a:pt x="32758" y="30222"/>
                      <a:pt x="32758" y="28254"/>
                      <a:pt x="31523" y="27087"/>
                    </a:cubicBezTo>
                    <a:cubicBezTo>
                      <a:pt x="30936" y="26499"/>
                      <a:pt x="30144" y="26202"/>
                      <a:pt x="29355" y="26202"/>
                    </a:cubicBezTo>
                    <a:cubicBezTo>
                      <a:pt x="28756" y="26202"/>
                      <a:pt x="28158" y="26374"/>
                      <a:pt x="27654" y="26720"/>
                    </a:cubicBezTo>
                    <a:lnTo>
                      <a:pt x="20749" y="19748"/>
                    </a:lnTo>
                    <a:lnTo>
                      <a:pt x="22417" y="9607"/>
                    </a:lnTo>
                    <a:lnTo>
                      <a:pt x="127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9" name="Google Shape;79;p9"/>
          <p:cNvSpPr txBox="1"/>
          <p:nvPr>
            <p:ph type="title"/>
          </p:nvPr>
        </p:nvSpPr>
        <p:spPr>
          <a:xfrm>
            <a:off x="720000" y="1392575"/>
            <a:ext cx="38520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500"/>
            </a:lvl1pPr>
            <a:lvl2pPr lvl="1" rtl="0" algn="l">
              <a:spcBef>
                <a:spcPts val="0"/>
              </a:spcBef>
              <a:spcAft>
                <a:spcPts val="0"/>
              </a:spcAft>
              <a:buSzPts val="3600"/>
              <a:buNone/>
              <a:defRPr sz="3600"/>
            </a:lvl2pPr>
            <a:lvl3pPr lvl="2" rtl="0" algn="l">
              <a:spcBef>
                <a:spcPts val="0"/>
              </a:spcBef>
              <a:spcAft>
                <a:spcPts val="0"/>
              </a:spcAft>
              <a:buSzPts val="3600"/>
              <a:buNone/>
              <a:defRPr sz="3600"/>
            </a:lvl3pPr>
            <a:lvl4pPr lvl="3" rtl="0" algn="l">
              <a:spcBef>
                <a:spcPts val="0"/>
              </a:spcBef>
              <a:spcAft>
                <a:spcPts val="0"/>
              </a:spcAft>
              <a:buSzPts val="3600"/>
              <a:buNone/>
              <a:defRPr sz="3600"/>
            </a:lvl4pPr>
            <a:lvl5pPr lvl="4" rtl="0" algn="l">
              <a:spcBef>
                <a:spcPts val="0"/>
              </a:spcBef>
              <a:spcAft>
                <a:spcPts val="0"/>
              </a:spcAft>
              <a:buSzPts val="3600"/>
              <a:buNone/>
              <a:defRPr sz="3600"/>
            </a:lvl5pPr>
            <a:lvl6pPr lvl="5" rtl="0" algn="l">
              <a:spcBef>
                <a:spcPts val="0"/>
              </a:spcBef>
              <a:spcAft>
                <a:spcPts val="0"/>
              </a:spcAft>
              <a:buSzPts val="3600"/>
              <a:buNone/>
              <a:defRPr sz="3600"/>
            </a:lvl6pPr>
            <a:lvl7pPr lvl="6" rtl="0" algn="l">
              <a:spcBef>
                <a:spcPts val="0"/>
              </a:spcBef>
              <a:spcAft>
                <a:spcPts val="0"/>
              </a:spcAft>
              <a:buSzPts val="3600"/>
              <a:buNone/>
              <a:defRPr sz="3600"/>
            </a:lvl7pPr>
            <a:lvl8pPr lvl="7" rtl="0" algn="l">
              <a:spcBef>
                <a:spcPts val="0"/>
              </a:spcBef>
              <a:spcAft>
                <a:spcPts val="0"/>
              </a:spcAft>
              <a:buSzPts val="3600"/>
              <a:buNone/>
              <a:defRPr sz="3600"/>
            </a:lvl8pPr>
            <a:lvl9pPr lvl="8" rtl="0" algn="l">
              <a:spcBef>
                <a:spcPts val="0"/>
              </a:spcBef>
              <a:spcAft>
                <a:spcPts val="0"/>
              </a:spcAft>
              <a:buSzPts val="3600"/>
              <a:buNone/>
              <a:defRPr sz="3600"/>
            </a:lvl9pPr>
          </a:lstStyle>
          <a:p/>
        </p:txBody>
      </p:sp>
      <p:sp>
        <p:nvSpPr>
          <p:cNvPr id="80" name="Google Shape;80;p9"/>
          <p:cNvSpPr txBox="1"/>
          <p:nvPr>
            <p:ph idx="1" type="subTitle"/>
          </p:nvPr>
        </p:nvSpPr>
        <p:spPr>
          <a:xfrm>
            <a:off x="720000" y="2221500"/>
            <a:ext cx="3852000" cy="127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1" name="Shape 81"/>
        <p:cNvGrpSpPr/>
        <p:nvPr/>
      </p:nvGrpSpPr>
      <p:grpSpPr>
        <a:xfrm>
          <a:off x="0" y="0"/>
          <a:ext cx="0" cy="0"/>
          <a:chOff x="0" y="0"/>
          <a:chExt cx="0" cy="0"/>
        </a:xfrm>
      </p:grpSpPr>
      <p:sp>
        <p:nvSpPr>
          <p:cNvPr id="82" name="Google Shape;82;p10"/>
          <p:cNvSpPr txBox="1"/>
          <p:nvPr>
            <p:ph type="title"/>
          </p:nvPr>
        </p:nvSpPr>
        <p:spPr>
          <a:xfrm>
            <a:off x="715100" y="2090700"/>
            <a:ext cx="3852000" cy="96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800"/>
              <a:buFont typeface="Anek Devanagari"/>
              <a:buNone/>
              <a:defRPr b="1" sz="2800">
                <a:solidFill>
                  <a:schemeClr val="dk1"/>
                </a:solidFill>
                <a:latin typeface="Anek Devanagari"/>
                <a:ea typeface="Anek Devanagari"/>
                <a:cs typeface="Anek Devanagari"/>
                <a:sym typeface="Anek Devanagari"/>
              </a:defRPr>
            </a:lvl1pPr>
            <a:lvl2pPr lvl="1" rtl="0" algn="ctr">
              <a:spcBef>
                <a:spcPts val="0"/>
              </a:spcBef>
              <a:spcAft>
                <a:spcPts val="0"/>
              </a:spcAft>
              <a:buClr>
                <a:schemeClr val="dk1"/>
              </a:buClr>
              <a:buSzPts val="3500"/>
              <a:buFont typeface="Anek Devanagari"/>
              <a:buNone/>
              <a:defRPr b="1" sz="3500">
                <a:solidFill>
                  <a:schemeClr val="dk1"/>
                </a:solidFill>
                <a:latin typeface="Anek Devanagari"/>
                <a:ea typeface="Anek Devanagari"/>
                <a:cs typeface="Anek Devanagari"/>
                <a:sym typeface="Anek Devanagari"/>
              </a:defRPr>
            </a:lvl2pPr>
            <a:lvl3pPr lvl="2" rtl="0" algn="ctr">
              <a:spcBef>
                <a:spcPts val="0"/>
              </a:spcBef>
              <a:spcAft>
                <a:spcPts val="0"/>
              </a:spcAft>
              <a:buClr>
                <a:schemeClr val="dk1"/>
              </a:buClr>
              <a:buSzPts val="3500"/>
              <a:buFont typeface="Anek Devanagari"/>
              <a:buNone/>
              <a:defRPr b="1" sz="3500">
                <a:solidFill>
                  <a:schemeClr val="dk1"/>
                </a:solidFill>
                <a:latin typeface="Anek Devanagari"/>
                <a:ea typeface="Anek Devanagari"/>
                <a:cs typeface="Anek Devanagari"/>
                <a:sym typeface="Anek Devanagari"/>
              </a:defRPr>
            </a:lvl3pPr>
            <a:lvl4pPr lvl="3" rtl="0" algn="ctr">
              <a:spcBef>
                <a:spcPts val="0"/>
              </a:spcBef>
              <a:spcAft>
                <a:spcPts val="0"/>
              </a:spcAft>
              <a:buClr>
                <a:schemeClr val="dk1"/>
              </a:buClr>
              <a:buSzPts val="3500"/>
              <a:buFont typeface="Anek Devanagari"/>
              <a:buNone/>
              <a:defRPr b="1" sz="3500">
                <a:solidFill>
                  <a:schemeClr val="dk1"/>
                </a:solidFill>
                <a:latin typeface="Anek Devanagari"/>
                <a:ea typeface="Anek Devanagari"/>
                <a:cs typeface="Anek Devanagari"/>
                <a:sym typeface="Anek Devanagari"/>
              </a:defRPr>
            </a:lvl4pPr>
            <a:lvl5pPr lvl="4" rtl="0" algn="ctr">
              <a:spcBef>
                <a:spcPts val="0"/>
              </a:spcBef>
              <a:spcAft>
                <a:spcPts val="0"/>
              </a:spcAft>
              <a:buClr>
                <a:schemeClr val="dk1"/>
              </a:buClr>
              <a:buSzPts val="3500"/>
              <a:buFont typeface="Anek Devanagari"/>
              <a:buNone/>
              <a:defRPr b="1" sz="3500">
                <a:solidFill>
                  <a:schemeClr val="dk1"/>
                </a:solidFill>
                <a:latin typeface="Anek Devanagari"/>
                <a:ea typeface="Anek Devanagari"/>
                <a:cs typeface="Anek Devanagari"/>
                <a:sym typeface="Anek Devanagari"/>
              </a:defRPr>
            </a:lvl5pPr>
            <a:lvl6pPr lvl="5" rtl="0" algn="ctr">
              <a:spcBef>
                <a:spcPts val="0"/>
              </a:spcBef>
              <a:spcAft>
                <a:spcPts val="0"/>
              </a:spcAft>
              <a:buClr>
                <a:schemeClr val="dk1"/>
              </a:buClr>
              <a:buSzPts val="3500"/>
              <a:buFont typeface="Anek Devanagari"/>
              <a:buNone/>
              <a:defRPr b="1" sz="3500">
                <a:solidFill>
                  <a:schemeClr val="dk1"/>
                </a:solidFill>
                <a:latin typeface="Anek Devanagari"/>
                <a:ea typeface="Anek Devanagari"/>
                <a:cs typeface="Anek Devanagari"/>
                <a:sym typeface="Anek Devanagari"/>
              </a:defRPr>
            </a:lvl6pPr>
            <a:lvl7pPr lvl="6" rtl="0" algn="ctr">
              <a:spcBef>
                <a:spcPts val="0"/>
              </a:spcBef>
              <a:spcAft>
                <a:spcPts val="0"/>
              </a:spcAft>
              <a:buClr>
                <a:schemeClr val="dk1"/>
              </a:buClr>
              <a:buSzPts val="3500"/>
              <a:buFont typeface="Anek Devanagari"/>
              <a:buNone/>
              <a:defRPr b="1" sz="3500">
                <a:solidFill>
                  <a:schemeClr val="dk1"/>
                </a:solidFill>
                <a:latin typeface="Anek Devanagari"/>
                <a:ea typeface="Anek Devanagari"/>
                <a:cs typeface="Anek Devanagari"/>
                <a:sym typeface="Anek Devanagari"/>
              </a:defRPr>
            </a:lvl7pPr>
            <a:lvl8pPr lvl="7" rtl="0" algn="ctr">
              <a:spcBef>
                <a:spcPts val="0"/>
              </a:spcBef>
              <a:spcAft>
                <a:spcPts val="0"/>
              </a:spcAft>
              <a:buClr>
                <a:schemeClr val="dk1"/>
              </a:buClr>
              <a:buSzPts val="3500"/>
              <a:buFont typeface="Anek Devanagari"/>
              <a:buNone/>
              <a:defRPr b="1" sz="3500">
                <a:solidFill>
                  <a:schemeClr val="dk1"/>
                </a:solidFill>
                <a:latin typeface="Anek Devanagari"/>
                <a:ea typeface="Anek Devanagari"/>
                <a:cs typeface="Anek Devanagari"/>
                <a:sym typeface="Anek Devanagari"/>
              </a:defRPr>
            </a:lvl8pPr>
            <a:lvl9pPr lvl="8" rtl="0" algn="ctr">
              <a:spcBef>
                <a:spcPts val="0"/>
              </a:spcBef>
              <a:spcAft>
                <a:spcPts val="0"/>
              </a:spcAft>
              <a:buClr>
                <a:schemeClr val="dk1"/>
              </a:buClr>
              <a:buSzPts val="3500"/>
              <a:buFont typeface="Anek Devanagari"/>
              <a:buNone/>
              <a:defRPr b="1" sz="3500">
                <a:solidFill>
                  <a:schemeClr val="dk1"/>
                </a:solidFill>
                <a:latin typeface="Anek Devanagari"/>
                <a:ea typeface="Anek Devanagari"/>
                <a:cs typeface="Anek Devanagari"/>
                <a:sym typeface="Anek Devanagari"/>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cdc.gov/stroke/facts.htm" TargetMode="External"/><Relationship Id="rId4" Type="http://schemas.openxmlformats.org/officeDocument/2006/relationships/image" Target="../media/image1.png"/><Relationship Id="rId5"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fedesoriano/stroke-prediction-datase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st.github.com/aishwarya8615/d2107f828d3f904839cbcb7eaa85bd0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type="ctrTitle"/>
          </p:nvPr>
        </p:nvSpPr>
        <p:spPr>
          <a:xfrm>
            <a:off x="1965400" y="1320100"/>
            <a:ext cx="5102100" cy="240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900"/>
              <a:t>Data Analysis and Visualization on Stroke Data</a:t>
            </a:r>
            <a:endParaRPr b="0" sz="4900"/>
          </a:p>
        </p:txBody>
      </p:sp>
      <p:sp>
        <p:nvSpPr>
          <p:cNvPr id="92" name="Google Shape;92;p13"/>
          <p:cNvSpPr txBox="1"/>
          <p:nvPr>
            <p:ph idx="1" type="subTitle"/>
          </p:nvPr>
        </p:nvSpPr>
        <p:spPr>
          <a:xfrm>
            <a:off x="6897350" y="3469775"/>
            <a:ext cx="1959900" cy="105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Presented by:</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Anish Bhurtyal</a:t>
            </a:r>
            <a:endParaRPr/>
          </a:p>
          <a:p>
            <a:pPr indent="0" lvl="0" marL="0" rtl="0" algn="ctr">
              <a:spcBef>
                <a:spcPts val="0"/>
              </a:spcBef>
              <a:spcAft>
                <a:spcPts val="0"/>
              </a:spcAft>
              <a:buNone/>
            </a:pPr>
            <a:r>
              <a:rPr lang="en"/>
              <a:t>Bijay Adhikari</a:t>
            </a:r>
            <a:endParaRPr/>
          </a:p>
          <a:p>
            <a:pPr indent="0" lvl="0" marL="0" rtl="0" algn="ctr">
              <a:spcBef>
                <a:spcPts val="0"/>
              </a:spcBef>
              <a:spcAft>
                <a:spcPts val="0"/>
              </a:spcAft>
              <a:buNone/>
            </a:pPr>
            <a:r>
              <a:rPr lang="en"/>
              <a:t>Sadikshya Shrestha</a:t>
            </a:r>
            <a:endParaRPr/>
          </a:p>
          <a:p>
            <a:pPr indent="0" lvl="0" marL="0" rtl="0" algn="ctr">
              <a:spcBef>
                <a:spcPts val="0"/>
              </a:spcBef>
              <a:spcAft>
                <a:spcPts val="0"/>
              </a:spcAft>
              <a:buNone/>
            </a:pPr>
            <a:r>
              <a:rPr lang="en"/>
              <a:t>Saurav Dahal</a:t>
            </a:r>
            <a:endParaRPr/>
          </a:p>
          <a:p>
            <a:pPr indent="0" lvl="0" marL="0" rtl="0" algn="ctr">
              <a:spcBef>
                <a:spcPts val="0"/>
              </a:spcBef>
              <a:spcAft>
                <a:spcPts val="0"/>
              </a:spcAft>
              <a:buNone/>
            </a:pPr>
            <a:r>
              <a:t/>
            </a:r>
            <a:endParaRPr/>
          </a:p>
        </p:txBody>
      </p:sp>
      <p:grpSp>
        <p:nvGrpSpPr>
          <p:cNvPr id="93" name="Google Shape;93;p13"/>
          <p:cNvGrpSpPr/>
          <p:nvPr/>
        </p:nvGrpSpPr>
        <p:grpSpPr>
          <a:xfrm>
            <a:off x="1025775" y="1342925"/>
            <a:ext cx="750900" cy="750900"/>
            <a:chOff x="4737925" y="4200675"/>
            <a:chExt cx="750900" cy="750900"/>
          </a:xfrm>
        </p:grpSpPr>
        <p:sp>
          <p:nvSpPr>
            <p:cNvPr id="94" name="Google Shape;94;p13"/>
            <p:cNvSpPr/>
            <p:nvPr/>
          </p:nvSpPr>
          <p:spPr>
            <a:xfrm>
              <a:off x="4737925" y="4200675"/>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3"/>
            <p:cNvGrpSpPr/>
            <p:nvPr/>
          </p:nvGrpSpPr>
          <p:grpSpPr>
            <a:xfrm>
              <a:off x="4885188" y="4388720"/>
              <a:ext cx="456372" cy="374806"/>
              <a:chOff x="3188275" y="497475"/>
              <a:chExt cx="900675" cy="739700"/>
            </a:xfrm>
          </p:grpSpPr>
          <p:sp>
            <p:nvSpPr>
              <p:cNvPr id="96" name="Google Shape;96;p13"/>
              <p:cNvSpPr/>
              <p:nvPr/>
            </p:nvSpPr>
            <p:spPr>
              <a:xfrm>
                <a:off x="3188275" y="497475"/>
                <a:ext cx="900675" cy="739700"/>
              </a:xfrm>
              <a:custGeom>
                <a:rect b="b" l="l" r="r" t="t"/>
                <a:pathLst>
                  <a:path extrusionOk="0" h="29588" w="36027">
                    <a:moveTo>
                      <a:pt x="29055" y="0"/>
                    </a:moveTo>
                    <a:lnTo>
                      <a:pt x="1" y="10808"/>
                    </a:lnTo>
                    <a:lnTo>
                      <a:pt x="6972" y="29588"/>
                    </a:lnTo>
                    <a:lnTo>
                      <a:pt x="17780" y="25585"/>
                    </a:lnTo>
                    <a:lnTo>
                      <a:pt x="23484" y="28187"/>
                    </a:lnTo>
                    <a:lnTo>
                      <a:pt x="26119" y="22483"/>
                    </a:lnTo>
                    <a:lnTo>
                      <a:pt x="36026" y="18780"/>
                    </a:lnTo>
                    <a:lnTo>
                      <a:pt x="290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3465150" y="900175"/>
                <a:ext cx="85925" cy="76375"/>
              </a:xfrm>
              <a:custGeom>
                <a:rect b="b" l="l" r="r" t="t"/>
                <a:pathLst>
                  <a:path extrusionOk="0" h="3055" w="3437">
                    <a:moveTo>
                      <a:pt x="1684" y="1"/>
                    </a:moveTo>
                    <a:cubicBezTo>
                      <a:pt x="1524" y="1"/>
                      <a:pt x="1361" y="24"/>
                      <a:pt x="1201" y="70"/>
                    </a:cubicBezTo>
                    <a:cubicBezTo>
                      <a:pt x="401" y="371"/>
                      <a:pt x="0" y="1238"/>
                      <a:pt x="267" y="2038"/>
                    </a:cubicBezTo>
                    <a:cubicBezTo>
                      <a:pt x="505" y="2672"/>
                      <a:pt x="1097" y="3055"/>
                      <a:pt x="1731" y="3055"/>
                    </a:cubicBezTo>
                    <a:cubicBezTo>
                      <a:pt x="1898" y="3055"/>
                      <a:pt x="2068" y="3028"/>
                      <a:pt x="2235" y="2972"/>
                    </a:cubicBezTo>
                    <a:cubicBezTo>
                      <a:pt x="3036" y="2672"/>
                      <a:pt x="3436" y="1805"/>
                      <a:pt x="3169" y="1004"/>
                    </a:cubicBezTo>
                    <a:cubicBezTo>
                      <a:pt x="2929" y="364"/>
                      <a:pt x="2326" y="1"/>
                      <a:pt x="16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3603575" y="848675"/>
                <a:ext cx="86750" cy="76600"/>
              </a:xfrm>
              <a:custGeom>
                <a:rect b="b" l="l" r="r" t="t"/>
                <a:pathLst>
                  <a:path extrusionOk="0" h="3064" w="3470">
                    <a:moveTo>
                      <a:pt x="1720" y="0"/>
                    </a:moveTo>
                    <a:cubicBezTo>
                      <a:pt x="1549" y="0"/>
                      <a:pt x="1375" y="31"/>
                      <a:pt x="1201" y="96"/>
                    </a:cubicBezTo>
                    <a:cubicBezTo>
                      <a:pt x="401" y="396"/>
                      <a:pt x="1" y="1263"/>
                      <a:pt x="301" y="2064"/>
                    </a:cubicBezTo>
                    <a:cubicBezTo>
                      <a:pt x="508" y="2684"/>
                      <a:pt x="1095" y="3064"/>
                      <a:pt x="1706" y="3064"/>
                    </a:cubicBezTo>
                    <a:cubicBezTo>
                      <a:pt x="1883" y="3064"/>
                      <a:pt x="2063" y="3032"/>
                      <a:pt x="2236" y="2964"/>
                    </a:cubicBezTo>
                    <a:cubicBezTo>
                      <a:pt x="3036" y="2697"/>
                      <a:pt x="3470" y="1797"/>
                      <a:pt x="3170" y="1030"/>
                    </a:cubicBezTo>
                    <a:cubicBezTo>
                      <a:pt x="2908" y="402"/>
                      <a:pt x="2339" y="0"/>
                      <a:pt x="17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3741175" y="797775"/>
                <a:ext cx="86750" cy="76550"/>
              </a:xfrm>
              <a:custGeom>
                <a:rect b="b" l="l" r="r" t="t"/>
                <a:pathLst>
                  <a:path extrusionOk="0" h="3062" w="3470">
                    <a:moveTo>
                      <a:pt x="1727" y="1"/>
                    </a:moveTo>
                    <a:cubicBezTo>
                      <a:pt x="1553" y="1"/>
                      <a:pt x="1375" y="31"/>
                      <a:pt x="1201" y="97"/>
                    </a:cubicBezTo>
                    <a:cubicBezTo>
                      <a:pt x="401" y="397"/>
                      <a:pt x="1" y="1264"/>
                      <a:pt x="301" y="2065"/>
                    </a:cubicBezTo>
                    <a:cubicBezTo>
                      <a:pt x="510" y="2665"/>
                      <a:pt x="1107" y="3061"/>
                      <a:pt x="1724" y="3061"/>
                    </a:cubicBezTo>
                    <a:cubicBezTo>
                      <a:pt x="1896" y="3061"/>
                      <a:pt x="2069" y="3031"/>
                      <a:pt x="2235" y="2965"/>
                    </a:cubicBezTo>
                    <a:cubicBezTo>
                      <a:pt x="3036" y="2665"/>
                      <a:pt x="3470" y="1798"/>
                      <a:pt x="3169" y="997"/>
                    </a:cubicBezTo>
                    <a:cubicBezTo>
                      <a:pt x="2935" y="397"/>
                      <a:pt x="2352" y="1"/>
                      <a:pt x="17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0" name="Google Shape;100;p13"/>
          <p:cNvGrpSpPr/>
          <p:nvPr/>
        </p:nvGrpSpPr>
        <p:grpSpPr>
          <a:xfrm>
            <a:off x="7727550" y="2576313"/>
            <a:ext cx="750900" cy="750900"/>
            <a:chOff x="305025" y="1253463"/>
            <a:chExt cx="750900" cy="750900"/>
          </a:xfrm>
        </p:grpSpPr>
        <p:sp>
          <p:nvSpPr>
            <p:cNvPr id="101" name="Google Shape;101;p13"/>
            <p:cNvSpPr/>
            <p:nvPr/>
          </p:nvSpPr>
          <p:spPr>
            <a:xfrm>
              <a:off x="305025" y="1253463"/>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3"/>
            <p:cNvGrpSpPr/>
            <p:nvPr/>
          </p:nvGrpSpPr>
          <p:grpSpPr>
            <a:xfrm>
              <a:off x="511965" y="1475499"/>
              <a:ext cx="337024" cy="306780"/>
              <a:chOff x="4917025" y="635075"/>
              <a:chExt cx="521225" cy="474525"/>
            </a:xfrm>
          </p:grpSpPr>
          <p:sp>
            <p:nvSpPr>
              <p:cNvPr id="103" name="Google Shape;103;p13"/>
              <p:cNvSpPr/>
              <p:nvPr/>
            </p:nvSpPr>
            <p:spPr>
              <a:xfrm>
                <a:off x="4917850" y="635075"/>
                <a:ext cx="411150" cy="130950"/>
              </a:xfrm>
              <a:custGeom>
                <a:rect b="b" l="l" r="r" t="t"/>
                <a:pathLst>
                  <a:path extrusionOk="0" h="5238" w="16446">
                    <a:moveTo>
                      <a:pt x="0" y="0"/>
                    </a:moveTo>
                    <a:lnTo>
                      <a:pt x="0" y="5237"/>
                    </a:lnTo>
                    <a:lnTo>
                      <a:pt x="16446" y="5237"/>
                    </a:lnTo>
                    <a:lnTo>
                      <a:pt x="164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4917025" y="977800"/>
                <a:ext cx="521225" cy="131800"/>
              </a:xfrm>
              <a:custGeom>
                <a:rect b="b" l="l" r="r" t="t"/>
                <a:pathLst>
                  <a:path extrusionOk="0" h="5272" w="20849">
                    <a:moveTo>
                      <a:pt x="0" y="1"/>
                    </a:moveTo>
                    <a:lnTo>
                      <a:pt x="0" y="5271"/>
                    </a:lnTo>
                    <a:lnTo>
                      <a:pt x="20848" y="5271"/>
                    </a:lnTo>
                    <a:lnTo>
                      <a:pt x="2084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4917850" y="807675"/>
                <a:ext cx="205175" cy="130975"/>
              </a:xfrm>
              <a:custGeom>
                <a:rect b="b" l="l" r="r" t="t"/>
                <a:pathLst>
                  <a:path extrusionOk="0" h="5239" w="8207">
                    <a:moveTo>
                      <a:pt x="0" y="1"/>
                    </a:moveTo>
                    <a:lnTo>
                      <a:pt x="0" y="5238"/>
                    </a:lnTo>
                    <a:lnTo>
                      <a:pt x="8206" y="5238"/>
                    </a:lnTo>
                    <a:lnTo>
                      <a:pt x="82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6" name="Google Shape;106;p13"/>
          <p:cNvGrpSpPr/>
          <p:nvPr/>
        </p:nvGrpSpPr>
        <p:grpSpPr>
          <a:xfrm>
            <a:off x="5484100" y="350163"/>
            <a:ext cx="750900" cy="750900"/>
            <a:chOff x="942800" y="134363"/>
            <a:chExt cx="750900" cy="750900"/>
          </a:xfrm>
        </p:grpSpPr>
        <p:sp>
          <p:nvSpPr>
            <p:cNvPr id="107" name="Google Shape;107;p13"/>
            <p:cNvSpPr/>
            <p:nvPr/>
          </p:nvSpPr>
          <p:spPr>
            <a:xfrm>
              <a:off x="942800" y="134363"/>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13"/>
            <p:cNvGrpSpPr/>
            <p:nvPr/>
          </p:nvGrpSpPr>
          <p:grpSpPr>
            <a:xfrm>
              <a:off x="1090062" y="315263"/>
              <a:ext cx="456379" cy="389130"/>
              <a:chOff x="3329225" y="587300"/>
              <a:chExt cx="649650" cy="554000"/>
            </a:xfrm>
          </p:grpSpPr>
          <p:sp>
            <p:nvSpPr>
              <p:cNvPr id="109" name="Google Shape;109;p13"/>
              <p:cNvSpPr/>
              <p:nvPr/>
            </p:nvSpPr>
            <p:spPr>
              <a:xfrm>
                <a:off x="3329225" y="587300"/>
                <a:ext cx="543725" cy="554000"/>
              </a:xfrm>
              <a:custGeom>
                <a:rect b="b" l="l" r="r" t="t"/>
                <a:pathLst>
                  <a:path extrusionOk="0" h="22160" w="21749">
                    <a:moveTo>
                      <a:pt x="12238" y="1"/>
                    </a:moveTo>
                    <a:cubicBezTo>
                      <a:pt x="7284" y="1"/>
                      <a:pt x="2771" y="3328"/>
                      <a:pt x="1501" y="8349"/>
                    </a:cubicBezTo>
                    <a:cubicBezTo>
                      <a:pt x="0" y="14253"/>
                      <a:pt x="3569" y="20324"/>
                      <a:pt x="9507" y="21825"/>
                    </a:cubicBezTo>
                    <a:cubicBezTo>
                      <a:pt x="10420" y="22051"/>
                      <a:pt x="11336" y="22160"/>
                      <a:pt x="12237" y="22160"/>
                    </a:cubicBezTo>
                    <a:cubicBezTo>
                      <a:pt x="14265" y="22160"/>
                      <a:pt x="16216" y="21607"/>
                      <a:pt x="17880" y="20591"/>
                    </a:cubicBezTo>
                    <a:lnTo>
                      <a:pt x="12276" y="11051"/>
                    </a:lnTo>
                    <a:lnTo>
                      <a:pt x="21749" y="5414"/>
                    </a:lnTo>
                    <a:cubicBezTo>
                      <a:pt x="20315" y="3012"/>
                      <a:pt x="17946" y="1077"/>
                      <a:pt x="14977" y="343"/>
                    </a:cubicBezTo>
                    <a:cubicBezTo>
                      <a:pt x="14061" y="112"/>
                      <a:pt x="13142" y="1"/>
                      <a:pt x="122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3691975" y="736800"/>
                <a:ext cx="286900" cy="379475"/>
              </a:xfrm>
              <a:custGeom>
                <a:rect b="b" l="l" r="r" t="t"/>
                <a:pathLst>
                  <a:path extrusionOk="0" fill="none" h="15179" w="11476">
                    <a:moveTo>
                      <a:pt x="10708" y="8373"/>
                    </a:moveTo>
                    <a:cubicBezTo>
                      <a:pt x="11475" y="5404"/>
                      <a:pt x="10975" y="2402"/>
                      <a:pt x="9507" y="1"/>
                    </a:cubicBezTo>
                    <a:lnTo>
                      <a:pt x="0" y="5671"/>
                    </a:lnTo>
                    <a:lnTo>
                      <a:pt x="5671" y="15178"/>
                    </a:lnTo>
                    <a:cubicBezTo>
                      <a:pt x="8073" y="13710"/>
                      <a:pt x="9974" y="11342"/>
                      <a:pt x="10708" y="8373"/>
                    </a:cubicBezTo>
                    <a:close/>
                  </a:path>
                </a:pathLst>
              </a:custGeom>
              <a:noFill/>
              <a:ln cap="rnd" cmpd="sng" w="108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1" name="Google Shape;111;p13"/>
          <p:cNvGrpSpPr/>
          <p:nvPr/>
        </p:nvGrpSpPr>
        <p:grpSpPr>
          <a:xfrm>
            <a:off x="7123050" y="1342913"/>
            <a:ext cx="750900" cy="750900"/>
            <a:chOff x="2332975" y="586838"/>
            <a:chExt cx="750900" cy="750900"/>
          </a:xfrm>
        </p:grpSpPr>
        <p:sp>
          <p:nvSpPr>
            <p:cNvPr id="112" name="Google Shape;112;p13"/>
            <p:cNvSpPr/>
            <p:nvPr/>
          </p:nvSpPr>
          <p:spPr>
            <a:xfrm>
              <a:off x="2332975" y="586838"/>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3"/>
            <p:cNvGrpSpPr/>
            <p:nvPr/>
          </p:nvGrpSpPr>
          <p:grpSpPr>
            <a:xfrm>
              <a:off x="2448791" y="705258"/>
              <a:ext cx="456431" cy="455543"/>
              <a:chOff x="4918675" y="349025"/>
              <a:chExt cx="1284275" cy="1281775"/>
            </a:xfrm>
          </p:grpSpPr>
          <p:sp>
            <p:nvSpPr>
              <p:cNvPr id="114" name="Google Shape;114;p13"/>
              <p:cNvSpPr/>
              <p:nvPr/>
            </p:nvSpPr>
            <p:spPr>
              <a:xfrm>
                <a:off x="5100475" y="527475"/>
                <a:ext cx="1102475" cy="1103325"/>
              </a:xfrm>
              <a:custGeom>
                <a:rect b="b" l="l" r="r" t="t"/>
                <a:pathLst>
                  <a:path extrusionOk="0" h="44133" w="44099">
                    <a:moveTo>
                      <a:pt x="22050" y="1"/>
                    </a:moveTo>
                    <a:cubicBezTo>
                      <a:pt x="9874" y="1"/>
                      <a:pt x="1" y="9908"/>
                      <a:pt x="1" y="22083"/>
                    </a:cubicBezTo>
                    <a:cubicBezTo>
                      <a:pt x="1" y="34259"/>
                      <a:pt x="9874" y="44133"/>
                      <a:pt x="22050" y="44133"/>
                    </a:cubicBezTo>
                    <a:cubicBezTo>
                      <a:pt x="34225" y="44133"/>
                      <a:pt x="44099" y="34259"/>
                      <a:pt x="44099" y="22083"/>
                    </a:cubicBezTo>
                    <a:cubicBezTo>
                      <a:pt x="44099" y="9908"/>
                      <a:pt x="34225" y="1"/>
                      <a:pt x="220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5377350" y="805175"/>
                <a:ext cx="548750" cy="547925"/>
              </a:xfrm>
              <a:custGeom>
                <a:rect b="b" l="l" r="r" t="t"/>
                <a:pathLst>
                  <a:path extrusionOk="0" h="21917" w="21950">
                    <a:moveTo>
                      <a:pt x="10975" y="1"/>
                    </a:moveTo>
                    <a:cubicBezTo>
                      <a:pt x="4904" y="1"/>
                      <a:pt x="0" y="4904"/>
                      <a:pt x="0" y="10975"/>
                    </a:cubicBezTo>
                    <a:cubicBezTo>
                      <a:pt x="0" y="17013"/>
                      <a:pt x="4904" y="21917"/>
                      <a:pt x="10975" y="21917"/>
                    </a:cubicBezTo>
                    <a:cubicBezTo>
                      <a:pt x="17046" y="21917"/>
                      <a:pt x="21949" y="17013"/>
                      <a:pt x="21949" y="10975"/>
                    </a:cubicBezTo>
                    <a:cubicBezTo>
                      <a:pt x="21949" y="4904"/>
                      <a:pt x="17046" y="1"/>
                      <a:pt x="10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4918675" y="349025"/>
                <a:ext cx="818950" cy="808100"/>
              </a:xfrm>
              <a:custGeom>
                <a:rect b="b" l="l" r="r" t="t"/>
                <a:pathLst>
                  <a:path extrusionOk="0" h="32324" w="32758">
                    <a:moveTo>
                      <a:pt x="12777" y="1"/>
                    </a:moveTo>
                    <a:lnTo>
                      <a:pt x="10975" y="10875"/>
                    </a:lnTo>
                    <a:lnTo>
                      <a:pt x="10909" y="10775"/>
                    </a:lnTo>
                    <a:lnTo>
                      <a:pt x="1" y="12576"/>
                    </a:lnTo>
                    <a:lnTo>
                      <a:pt x="9641" y="22216"/>
                    </a:lnTo>
                    <a:lnTo>
                      <a:pt x="19782" y="20549"/>
                    </a:lnTo>
                    <a:lnTo>
                      <a:pt x="26787" y="27554"/>
                    </a:lnTo>
                    <a:cubicBezTo>
                      <a:pt x="25986" y="28754"/>
                      <a:pt x="26119" y="30389"/>
                      <a:pt x="27154" y="31423"/>
                    </a:cubicBezTo>
                    <a:cubicBezTo>
                      <a:pt x="27754" y="32023"/>
                      <a:pt x="28546" y="32324"/>
                      <a:pt x="29338" y="32324"/>
                    </a:cubicBezTo>
                    <a:cubicBezTo>
                      <a:pt x="30131" y="32324"/>
                      <a:pt x="30923" y="32023"/>
                      <a:pt x="31523" y="31423"/>
                    </a:cubicBezTo>
                    <a:cubicBezTo>
                      <a:pt x="32758" y="30222"/>
                      <a:pt x="32758" y="28254"/>
                      <a:pt x="31523" y="27087"/>
                    </a:cubicBezTo>
                    <a:cubicBezTo>
                      <a:pt x="30936" y="26499"/>
                      <a:pt x="30144" y="26202"/>
                      <a:pt x="29355" y="26202"/>
                    </a:cubicBezTo>
                    <a:cubicBezTo>
                      <a:pt x="28756" y="26202"/>
                      <a:pt x="28158" y="26374"/>
                      <a:pt x="27654" y="26720"/>
                    </a:cubicBezTo>
                    <a:lnTo>
                      <a:pt x="20749" y="19748"/>
                    </a:lnTo>
                    <a:lnTo>
                      <a:pt x="22417" y="9607"/>
                    </a:lnTo>
                    <a:lnTo>
                      <a:pt x="127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 name="Google Shape;117;p13"/>
          <p:cNvGrpSpPr/>
          <p:nvPr/>
        </p:nvGrpSpPr>
        <p:grpSpPr>
          <a:xfrm>
            <a:off x="2264850" y="302425"/>
            <a:ext cx="750900" cy="750900"/>
            <a:chOff x="3821100" y="1415250"/>
            <a:chExt cx="750900" cy="750900"/>
          </a:xfrm>
        </p:grpSpPr>
        <p:sp>
          <p:nvSpPr>
            <p:cNvPr id="118" name="Google Shape;118;p13"/>
            <p:cNvSpPr/>
            <p:nvPr/>
          </p:nvSpPr>
          <p:spPr>
            <a:xfrm>
              <a:off x="3821100" y="1415250"/>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3"/>
            <p:cNvGrpSpPr/>
            <p:nvPr/>
          </p:nvGrpSpPr>
          <p:grpSpPr>
            <a:xfrm>
              <a:off x="4009422" y="1607598"/>
              <a:ext cx="456363" cy="476465"/>
              <a:chOff x="1828975" y="460775"/>
              <a:chExt cx="1185050" cy="1237250"/>
            </a:xfrm>
          </p:grpSpPr>
          <p:sp>
            <p:nvSpPr>
              <p:cNvPr id="120" name="Google Shape;120;p13"/>
              <p:cNvSpPr/>
              <p:nvPr/>
            </p:nvSpPr>
            <p:spPr>
              <a:xfrm>
                <a:off x="1828975" y="460875"/>
                <a:ext cx="924850" cy="859600"/>
              </a:xfrm>
              <a:custGeom>
                <a:rect b="b" l="l" r="r" t="t"/>
                <a:pathLst>
                  <a:path extrusionOk="0" h="34384" w="36994">
                    <a:moveTo>
                      <a:pt x="18479" y="1"/>
                    </a:moveTo>
                    <a:cubicBezTo>
                      <a:pt x="10211" y="1"/>
                      <a:pt x="2945" y="5976"/>
                      <a:pt x="1535" y="14407"/>
                    </a:cubicBezTo>
                    <a:cubicBezTo>
                      <a:pt x="1" y="23780"/>
                      <a:pt x="6338" y="32620"/>
                      <a:pt x="15712" y="34154"/>
                    </a:cubicBezTo>
                    <a:cubicBezTo>
                      <a:pt x="16654" y="34308"/>
                      <a:pt x="17591" y="34383"/>
                      <a:pt x="18516" y="34383"/>
                    </a:cubicBezTo>
                    <a:cubicBezTo>
                      <a:pt x="26783" y="34383"/>
                      <a:pt x="34049" y="28408"/>
                      <a:pt x="35459" y="19977"/>
                    </a:cubicBezTo>
                    <a:cubicBezTo>
                      <a:pt x="36994" y="10637"/>
                      <a:pt x="30656" y="1798"/>
                      <a:pt x="21282" y="230"/>
                    </a:cubicBezTo>
                    <a:cubicBezTo>
                      <a:pt x="20340" y="76"/>
                      <a:pt x="19403" y="1"/>
                      <a:pt x="18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109175" y="460775"/>
                <a:ext cx="362775" cy="858975"/>
              </a:xfrm>
              <a:custGeom>
                <a:rect b="b" l="l" r="r" t="t"/>
                <a:pathLst>
                  <a:path extrusionOk="0" fill="none" h="34359" w="14511">
                    <a:moveTo>
                      <a:pt x="14511" y="17179"/>
                    </a:moveTo>
                    <a:cubicBezTo>
                      <a:pt x="14511" y="26686"/>
                      <a:pt x="11275" y="34358"/>
                      <a:pt x="7272" y="34358"/>
                    </a:cubicBezTo>
                    <a:cubicBezTo>
                      <a:pt x="3270" y="34358"/>
                      <a:pt x="1" y="26686"/>
                      <a:pt x="1" y="17179"/>
                    </a:cubicBezTo>
                    <a:cubicBezTo>
                      <a:pt x="1" y="7706"/>
                      <a:pt x="3270" y="0"/>
                      <a:pt x="7272" y="0"/>
                    </a:cubicBezTo>
                    <a:cubicBezTo>
                      <a:pt x="11275" y="0"/>
                      <a:pt x="14511" y="7706"/>
                      <a:pt x="14511" y="17179"/>
                    </a:cubicBezTo>
                    <a:close/>
                  </a:path>
                </a:pathLst>
              </a:custGeom>
              <a:noFill/>
              <a:ln cap="rnd"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2290975" y="460775"/>
                <a:ext cx="25" cy="859800"/>
              </a:xfrm>
              <a:custGeom>
                <a:rect b="b" l="l" r="r" t="t"/>
                <a:pathLst>
                  <a:path extrusionOk="0" fill="none" h="34392" w="1">
                    <a:moveTo>
                      <a:pt x="0" y="0"/>
                    </a:moveTo>
                    <a:lnTo>
                      <a:pt x="0" y="34392"/>
                    </a:lnTo>
                  </a:path>
                </a:pathLst>
              </a:custGeom>
              <a:noFill/>
              <a:ln cap="rnd" cmpd="sng" w="5000">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1861500" y="890250"/>
                <a:ext cx="858975" cy="25"/>
              </a:xfrm>
              <a:custGeom>
                <a:rect b="b" l="l" r="r" t="t"/>
                <a:pathLst>
                  <a:path extrusionOk="0" fill="none" h="1" w="34359">
                    <a:moveTo>
                      <a:pt x="34358" y="0"/>
                    </a:moveTo>
                    <a:lnTo>
                      <a:pt x="1" y="0"/>
                    </a:lnTo>
                  </a:path>
                </a:pathLst>
              </a:custGeom>
              <a:noFill/>
              <a:ln cap="rnd"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1906525" y="700950"/>
                <a:ext cx="770575" cy="25"/>
              </a:xfrm>
              <a:custGeom>
                <a:rect b="b" l="l" r="r" t="t"/>
                <a:pathLst>
                  <a:path extrusionOk="0" fill="none" h="1" w="30823">
                    <a:moveTo>
                      <a:pt x="30823" y="0"/>
                    </a:moveTo>
                    <a:lnTo>
                      <a:pt x="1" y="0"/>
                    </a:lnTo>
                  </a:path>
                </a:pathLst>
              </a:custGeom>
              <a:noFill/>
              <a:ln cap="rnd"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1906525" y="1087900"/>
                <a:ext cx="770575" cy="0"/>
              </a:xfrm>
              <a:custGeom>
                <a:rect b="b" l="l" r="r" t="t"/>
                <a:pathLst>
                  <a:path extrusionOk="0" fill="none" h="0" w="30823">
                    <a:moveTo>
                      <a:pt x="30823" y="0"/>
                    </a:moveTo>
                    <a:lnTo>
                      <a:pt x="1" y="0"/>
                    </a:lnTo>
                  </a:path>
                </a:pathLst>
              </a:custGeom>
              <a:noFill/>
              <a:ln cap="rnd"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2300575" y="1001450"/>
                <a:ext cx="713450" cy="696575"/>
              </a:xfrm>
              <a:custGeom>
                <a:rect b="b" l="l" r="r" t="t"/>
                <a:pathLst>
                  <a:path extrusionOk="0" h="27863" w="28538">
                    <a:moveTo>
                      <a:pt x="1572" y="0"/>
                    </a:moveTo>
                    <a:cubicBezTo>
                      <a:pt x="693" y="0"/>
                      <a:pt x="1" y="935"/>
                      <a:pt x="417" y="1823"/>
                    </a:cubicBezTo>
                    <a:lnTo>
                      <a:pt x="11592" y="27142"/>
                    </a:lnTo>
                    <a:cubicBezTo>
                      <a:pt x="11809" y="27634"/>
                      <a:pt x="12252" y="27862"/>
                      <a:pt x="12695" y="27862"/>
                    </a:cubicBezTo>
                    <a:cubicBezTo>
                      <a:pt x="13273" y="27862"/>
                      <a:pt x="13851" y="27473"/>
                      <a:pt x="13927" y="26775"/>
                    </a:cubicBezTo>
                    <a:lnTo>
                      <a:pt x="15294" y="15000"/>
                    </a:lnTo>
                    <a:lnTo>
                      <a:pt x="27036" y="13632"/>
                    </a:lnTo>
                    <a:cubicBezTo>
                      <a:pt x="28304" y="13499"/>
                      <a:pt x="28537" y="11797"/>
                      <a:pt x="27436" y="11297"/>
                    </a:cubicBezTo>
                    <a:lnTo>
                      <a:pt x="2118" y="122"/>
                    </a:lnTo>
                    <a:cubicBezTo>
                      <a:pt x="1934" y="38"/>
                      <a:pt x="1749" y="0"/>
                      <a:pt x="1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7" name="Google Shape;127;p13"/>
          <p:cNvGrpSpPr/>
          <p:nvPr/>
        </p:nvGrpSpPr>
        <p:grpSpPr>
          <a:xfrm>
            <a:off x="3874475" y="302413"/>
            <a:ext cx="750900" cy="750900"/>
            <a:chOff x="305025" y="1253463"/>
            <a:chExt cx="750900" cy="750900"/>
          </a:xfrm>
        </p:grpSpPr>
        <p:sp>
          <p:nvSpPr>
            <p:cNvPr id="128" name="Google Shape;128;p13"/>
            <p:cNvSpPr/>
            <p:nvPr/>
          </p:nvSpPr>
          <p:spPr>
            <a:xfrm>
              <a:off x="305025" y="1253463"/>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13"/>
            <p:cNvGrpSpPr/>
            <p:nvPr/>
          </p:nvGrpSpPr>
          <p:grpSpPr>
            <a:xfrm>
              <a:off x="511965" y="1475499"/>
              <a:ext cx="337024" cy="306780"/>
              <a:chOff x="4917025" y="635075"/>
              <a:chExt cx="521225" cy="474525"/>
            </a:xfrm>
          </p:grpSpPr>
          <p:sp>
            <p:nvSpPr>
              <p:cNvPr id="130" name="Google Shape;130;p13"/>
              <p:cNvSpPr/>
              <p:nvPr/>
            </p:nvSpPr>
            <p:spPr>
              <a:xfrm>
                <a:off x="4917850" y="635075"/>
                <a:ext cx="411150" cy="130950"/>
              </a:xfrm>
              <a:custGeom>
                <a:rect b="b" l="l" r="r" t="t"/>
                <a:pathLst>
                  <a:path extrusionOk="0" h="5238" w="16446">
                    <a:moveTo>
                      <a:pt x="0" y="0"/>
                    </a:moveTo>
                    <a:lnTo>
                      <a:pt x="0" y="5237"/>
                    </a:lnTo>
                    <a:lnTo>
                      <a:pt x="16446" y="5237"/>
                    </a:lnTo>
                    <a:lnTo>
                      <a:pt x="164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4917025" y="977800"/>
                <a:ext cx="521225" cy="131800"/>
              </a:xfrm>
              <a:custGeom>
                <a:rect b="b" l="l" r="r" t="t"/>
                <a:pathLst>
                  <a:path extrusionOk="0" h="5272" w="20849">
                    <a:moveTo>
                      <a:pt x="0" y="1"/>
                    </a:moveTo>
                    <a:lnTo>
                      <a:pt x="0" y="5271"/>
                    </a:lnTo>
                    <a:lnTo>
                      <a:pt x="20848" y="5271"/>
                    </a:lnTo>
                    <a:lnTo>
                      <a:pt x="2084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4917850" y="807675"/>
                <a:ext cx="205175" cy="130975"/>
              </a:xfrm>
              <a:custGeom>
                <a:rect b="b" l="l" r="r" t="t"/>
                <a:pathLst>
                  <a:path extrusionOk="0" h="5239" w="8207">
                    <a:moveTo>
                      <a:pt x="0" y="1"/>
                    </a:moveTo>
                    <a:lnTo>
                      <a:pt x="0" y="5238"/>
                    </a:lnTo>
                    <a:lnTo>
                      <a:pt x="8206" y="5238"/>
                    </a:lnTo>
                    <a:lnTo>
                      <a:pt x="82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3" name="Google Shape;133;p13"/>
          <p:cNvGrpSpPr/>
          <p:nvPr/>
        </p:nvGrpSpPr>
        <p:grpSpPr>
          <a:xfrm>
            <a:off x="713175" y="2718863"/>
            <a:ext cx="750900" cy="750900"/>
            <a:chOff x="942800" y="134363"/>
            <a:chExt cx="750900" cy="750900"/>
          </a:xfrm>
        </p:grpSpPr>
        <p:sp>
          <p:nvSpPr>
            <p:cNvPr id="134" name="Google Shape;134;p13"/>
            <p:cNvSpPr/>
            <p:nvPr/>
          </p:nvSpPr>
          <p:spPr>
            <a:xfrm>
              <a:off x="942800" y="134363"/>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13"/>
            <p:cNvGrpSpPr/>
            <p:nvPr/>
          </p:nvGrpSpPr>
          <p:grpSpPr>
            <a:xfrm>
              <a:off x="1090062" y="315263"/>
              <a:ext cx="456379" cy="389130"/>
              <a:chOff x="3329225" y="587300"/>
              <a:chExt cx="649650" cy="554000"/>
            </a:xfrm>
          </p:grpSpPr>
          <p:sp>
            <p:nvSpPr>
              <p:cNvPr id="136" name="Google Shape;136;p13"/>
              <p:cNvSpPr/>
              <p:nvPr/>
            </p:nvSpPr>
            <p:spPr>
              <a:xfrm>
                <a:off x="3329225" y="587300"/>
                <a:ext cx="543725" cy="554000"/>
              </a:xfrm>
              <a:custGeom>
                <a:rect b="b" l="l" r="r" t="t"/>
                <a:pathLst>
                  <a:path extrusionOk="0" h="22160" w="21749">
                    <a:moveTo>
                      <a:pt x="12238" y="1"/>
                    </a:moveTo>
                    <a:cubicBezTo>
                      <a:pt x="7284" y="1"/>
                      <a:pt x="2771" y="3328"/>
                      <a:pt x="1501" y="8349"/>
                    </a:cubicBezTo>
                    <a:cubicBezTo>
                      <a:pt x="0" y="14253"/>
                      <a:pt x="3569" y="20324"/>
                      <a:pt x="9507" y="21825"/>
                    </a:cubicBezTo>
                    <a:cubicBezTo>
                      <a:pt x="10420" y="22051"/>
                      <a:pt x="11336" y="22160"/>
                      <a:pt x="12237" y="22160"/>
                    </a:cubicBezTo>
                    <a:cubicBezTo>
                      <a:pt x="14265" y="22160"/>
                      <a:pt x="16216" y="21607"/>
                      <a:pt x="17880" y="20591"/>
                    </a:cubicBezTo>
                    <a:lnTo>
                      <a:pt x="12276" y="11051"/>
                    </a:lnTo>
                    <a:lnTo>
                      <a:pt x="21749" y="5414"/>
                    </a:lnTo>
                    <a:cubicBezTo>
                      <a:pt x="20315" y="3012"/>
                      <a:pt x="17946" y="1077"/>
                      <a:pt x="14977" y="343"/>
                    </a:cubicBezTo>
                    <a:cubicBezTo>
                      <a:pt x="14061" y="112"/>
                      <a:pt x="13142" y="1"/>
                      <a:pt x="122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3691975" y="736800"/>
                <a:ext cx="286900" cy="379475"/>
              </a:xfrm>
              <a:custGeom>
                <a:rect b="b" l="l" r="r" t="t"/>
                <a:pathLst>
                  <a:path extrusionOk="0" fill="none" h="15179" w="11476">
                    <a:moveTo>
                      <a:pt x="10708" y="8373"/>
                    </a:moveTo>
                    <a:cubicBezTo>
                      <a:pt x="11475" y="5404"/>
                      <a:pt x="10975" y="2402"/>
                      <a:pt x="9507" y="1"/>
                    </a:cubicBezTo>
                    <a:lnTo>
                      <a:pt x="0" y="5671"/>
                    </a:lnTo>
                    <a:lnTo>
                      <a:pt x="5671" y="15178"/>
                    </a:lnTo>
                    <a:cubicBezTo>
                      <a:pt x="8073" y="13710"/>
                      <a:pt x="9974" y="11342"/>
                      <a:pt x="10708" y="8373"/>
                    </a:cubicBezTo>
                    <a:close/>
                  </a:path>
                </a:pathLst>
              </a:custGeom>
              <a:noFill/>
              <a:ln cap="rnd" cmpd="sng" w="108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8" name="Google Shape;138;p13"/>
          <p:cNvGrpSpPr/>
          <p:nvPr/>
        </p:nvGrpSpPr>
        <p:grpSpPr>
          <a:xfrm>
            <a:off x="1785500" y="4042413"/>
            <a:ext cx="750900" cy="750900"/>
            <a:chOff x="2332975" y="586838"/>
            <a:chExt cx="750900" cy="750900"/>
          </a:xfrm>
        </p:grpSpPr>
        <p:sp>
          <p:nvSpPr>
            <p:cNvPr id="139" name="Google Shape;139;p13"/>
            <p:cNvSpPr/>
            <p:nvPr/>
          </p:nvSpPr>
          <p:spPr>
            <a:xfrm>
              <a:off x="2332975" y="586838"/>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13"/>
            <p:cNvGrpSpPr/>
            <p:nvPr/>
          </p:nvGrpSpPr>
          <p:grpSpPr>
            <a:xfrm>
              <a:off x="2448791" y="705258"/>
              <a:ext cx="456431" cy="455543"/>
              <a:chOff x="4918675" y="349025"/>
              <a:chExt cx="1284275" cy="1281775"/>
            </a:xfrm>
          </p:grpSpPr>
          <p:sp>
            <p:nvSpPr>
              <p:cNvPr id="141" name="Google Shape;141;p13"/>
              <p:cNvSpPr/>
              <p:nvPr/>
            </p:nvSpPr>
            <p:spPr>
              <a:xfrm>
                <a:off x="5100475" y="527475"/>
                <a:ext cx="1102475" cy="1103325"/>
              </a:xfrm>
              <a:custGeom>
                <a:rect b="b" l="l" r="r" t="t"/>
                <a:pathLst>
                  <a:path extrusionOk="0" h="44133" w="44099">
                    <a:moveTo>
                      <a:pt x="22050" y="1"/>
                    </a:moveTo>
                    <a:cubicBezTo>
                      <a:pt x="9874" y="1"/>
                      <a:pt x="1" y="9908"/>
                      <a:pt x="1" y="22083"/>
                    </a:cubicBezTo>
                    <a:cubicBezTo>
                      <a:pt x="1" y="34259"/>
                      <a:pt x="9874" y="44133"/>
                      <a:pt x="22050" y="44133"/>
                    </a:cubicBezTo>
                    <a:cubicBezTo>
                      <a:pt x="34225" y="44133"/>
                      <a:pt x="44099" y="34259"/>
                      <a:pt x="44099" y="22083"/>
                    </a:cubicBezTo>
                    <a:cubicBezTo>
                      <a:pt x="44099" y="9908"/>
                      <a:pt x="34225" y="1"/>
                      <a:pt x="220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5377350" y="805175"/>
                <a:ext cx="548750" cy="547925"/>
              </a:xfrm>
              <a:custGeom>
                <a:rect b="b" l="l" r="r" t="t"/>
                <a:pathLst>
                  <a:path extrusionOk="0" h="21917" w="21950">
                    <a:moveTo>
                      <a:pt x="10975" y="1"/>
                    </a:moveTo>
                    <a:cubicBezTo>
                      <a:pt x="4904" y="1"/>
                      <a:pt x="0" y="4904"/>
                      <a:pt x="0" y="10975"/>
                    </a:cubicBezTo>
                    <a:cubicBezTo>
                      <a:pt x="0" y="17013"/>
                      <a:pt x="4904" y="21917"/>
                      <a:pt x="10975" y="21917"/>
                    </a:cubicBezTo>
                    <a:cubicBezTo>
                      <a:pt x="17046" y="21917"/>
                      <a:pt x="21949" y="17013"/>
                      <a:pt x="21949" y="10975"/>
                    </a:cubicBezTo>
                    <a:cubicBezTo>
                      <a:pt x="21949" y="4904"/>
                      <a:pt x="17046" y="1"/>
                      <a:pt x="10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4918675" y="349025"/>
                <a:ext cx="818950" cy="808100"/>
              </a:xfrm>
              <a:custGeom>
                <a:rect b="b" l="l" r="r" t="t"/>
                <a:pathLst>
                  <a:path extrusionOk="0" h="32324" w="32758">
                    <a:moveTo>
                      <a:pt x="12777" y="1"/>
                    </a:moveTo>
                    <a:lnTo>
                      <a:pt x="10975" y="10875"/>
                    </a:lnTo>
                    <a:lnTo>
                      <a:pt x="10909" y="10775"/>
                    </a:lnTo>
                    <a:lnTo>
                      <a:pt x="1" y="12576"/>
                    </a:lnTo>
                    <a:lnTo>
                      <a:pt x="9641" y="22216"/>
                    </a:lnTo>
                    <a:lnTo>
                      <a:pt x="19782" y="20549"/>
                    </a:lnTo>
                    <a:lnTo>
                      <a:pt x="26787" y="27554"/>
                    </a:lnTo>
                    <a:cubicBezTo>
                      <a:pt x="25986" y="28754"/>
                      <a:pt x="26119" y="30389"/>
                      <a:pt x="27154" y="31423"/>
                    </a:cubicBezTo>
                    <a:cubicBezTo>
                      <a:pt x="27754" y="32023"/>
                      <a:pt x="28546" y="32324"/>
                      <a:pt x="29338" y="32324"/>
                    </a:cubicBezTo>
                    <a:cubicBezTo>
                      <a:pt x="30131" y="32324"/>
                      <a:pt x="30923" y="32023"/>
                      <a:pt x="31523" y="31423"/>
                    </a:cubicBezTo>
                    <a:cubicBezTo>
                      <a:pt x="32758" y="30222"/>
                      <a:pt x="32758" y="28254"/>
                      <a:pt x="31523" y="27087"/>
                    </a:cubicBezTo>
                    <a:cubicBezTo>
                      <a:pt x="30936" y="26499"/>
                      <a:pt x="30144" y="26202"/>
                      <a:pt x="29355" y="26202"/>
                    </a:cubicBezTo>
                    <a:cubicBezTo>
                      <a:pt x="28756" y="26202"/>
                      <a:pt x="28158" y="26374"/>
                      <a:pt x="27654" y="26720"/>
                    </a:cubicBezTo>
                    <a:lnTo>
                      <a:pt x="20749" y="19748"/>
                    </a:lnTo>
                    <a:lnTo>
                      <a:pt x="22417" y="9607"/>
                    </a:lnTo>
                    <a:lnTo>
                      <a:pt x="127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4" name="Google Shape;144;p13"/>
          <p:cNvGrpSpPr/>
          <p:nvPr/>
        </p:nvGrpSpPr>
        <p:grpSpPr>
          <a:xfrm>
            <a:off x="5612600" y="3945125"/>
            <a:ext cx="750900" cy="750900"/>
            <a:chOff x="3821100" y="1415250"/>
            <a:chExt cx="750900" cy="750900"/>
          </a:xfrm>
        </p:grpSpPr>
        <p:sp>
          <p:nvSpPr>
            <p:cNvPr id="145" name="Google Shape;145;p13"/>
            <p:cNvSpPr/>
            <p:nvPr/>
          </p:nvSpPr>
          <p:spPr>
            <a:xfrm>
              <a:off x="3821100" y="1415250"/>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13"/>
            <p:cNvGrpSpPr/>
            <p:nvPr/>
          </p:nvGrpSpPr>
          <p:grpSpPr>
            <a:xfrm>
              <a:off x="4009422" y="1607598"/>
              <a:ext cx="456363" cy="476465"/>
              <a:chOff x="1828975" y="460775"/>
              <a:chExt cx="1185050" cy="1237250"/>
            </a:xfrm>
          </p:grpSpPr>
          <p:sp>
            <p:nvSpPr>
              <p:cNvPr id="147" name="Google Shape;147;p13"/>
              <p:cNvSpPr/>
              <p:nvPr/>
            </p:nvSpPr>
            <p:spPr>
              <a:xfrm>
                <a:off x="1828975" y="460875"/>
                <a:ext cx="924850" cy="859600"/>
              </a:xfrm>
              <a:custGeom>
                <a:rect b="b" l="l" r="r" t="t"/>
                <a:pathLst>
                  <a:path extrusionOk="0" h="34384" w="36994">
                    <a:moveTo>
                      <a:pt x="18479" y="1"/>
                    </a:moveTo>
                    <a:cubicBezTo>
                      <a:pt x="10211" y="1"/>
                      <a:pt x="2945" y="5976"/>
                      <a:pt x="1535" y="14407"/>
                    </a:cubicBezTo>
                    <a:cubicBezTo>
                      <a:pt x="1" y="23780"/>
                      <a:pt x="6338" y="32620"/>
                      <a:pt x="15712" y="34154"/>
                    </a:cubicBezTo>
                    <a:cubicBezTo>
                      <a:pt x="16654" y="34308"/>
                      <a:pt x="17591" y="34383"/>
                      <a:pt x="18516" y="34383"/>
                    </a:cubicBezTo>
                    <a:cubicBezTo>
                      <a:pt x="26783" y="34383"/>
                      <a:pt x="34049" y="28408"/>
                      <a:pt x="35459" y="19977"/>
                    </a:cubicBezTo>
                    <a:cubicBezTo>
                      <a:pt x="36994" y="10637"/>
                      <a:pt x="30656" y="1798"/>
                      <a:pt x="21282" y="230"/>
                    </a:cubicBezTo>
                    <a:cubicBezTo>
                      <a:pt x="20340" y="76"/>
                      <a:pt x="19403" y="1"/>
                      <a:pt x="18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109175" y="460775"/>
                <a:ext cx="362775" cy="858975"/>
              </a:xfrm>
              <a:custGeom>
                <a:rect b="b" l="l" r="r" t="t"/>
                <a:pathLst>
                  <a:path extrusionOk="0" fill="none" h="34359" w="14511">
                    <a:moveTo>
                      <a:pt x="14511" y="17179"/>
                    </a:moveTo>
                    <a:cubicBezTo>
                      <a:pt x="14511" y="26686"/>
                      <a:pt x="11275" y="34358"/>
                      <a:pt x="7272" y="34358"/>
                    </a:cubicBezTo>
                    <a:cubicBezTo>
                      <a:pt x="3270" y="34358"/>
                      <a:pt x="1" y="26686"/>
                      <a:pt x="1" y="17179"/>
                    </a:cubicBezTo>
                    <a:cubicBezTo>
                      <a:pt x="1" y="7706"/>
                      <a:pt x="3270" y="0"/>
                      <a:pt x="7272" y="0"/>
                    </a:cubicBezTo>
                    <a:cubicBezTo>
                      <a:pt x="11275" y="0"/>
                      <a:pt x="14511" y="7706"/>
                      <a:pt x="14511" y="17179"/>
                    </a:cubicBezTo>
                    <a:close/>
                  </a:path>
                </a:pathLst>
              </a:custGeom>
              <a:noFill/>
              <a:ln cap="rnd"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2290975" y="460775"/>
                <a:ext cx="25" cy="859800"/>
              </a:xfrm>
              <a:custGeom>
                <a:rect b="b" l="l" r="r" t="t"/>
                <a:pathLst>
                  <a:path extrusionOk="0" fill="none" h="34392" w="1">
                    <a:moveTo>
                      <a:pt x="0" y="0"/>
                    </a:moveTo>
                    <a:lnTo>
                      <a:pt x="0" y="34392"/>
                    </a:lnTo>
                  </a:path>
                </a:pathLst>
              </a:custGeom>
              <a:noFill/>
              <a:ln cap="rnd" cmpd="sng" w="5000">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1861500" y="890250"/>
                <a:ext cx="858975" cy="25"/>
              </a:xfrm>
              <a:custGeom>
                <a:rect b="b" l="l" r="r" t="t"/>
                <a:pathLst>
                  <a:path extrusionOk="0" fill="none" h="1" w="34359">
                    <a:moveTo>
                      <a:pt x="34358" y="0"/>
                    </a:moveTo>
                    <a:lnTo>
                      <a:pt x="1" y="0"/>
                    </a:lnTo>
                  </a:path>
                </a:pathLst>
              </a:custGeom>
              <a:noFill/>
              <a:ln cap="rnd"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1906525" y="700950"/>
                <a:ext cx="770575" cy="25"/>
              </a:xfrm>
              <a:custGeom>
                <a:rect b="b" l="l" r="r" t="t"/>
                <a:pathLst>
                  <a:path extrusionOk="0" fill="none" h="1" w="30823">
                    <a:moveTo>
                      <a:pt x="30823" y="0"/>
                    </a:moveTo>
                    <a:lnTo>
                      <a:pt x="1" y="0"/>
                    </a:lnTo>
                  </a:path>
                </a:pathLst>
              </a:custGeom>
              <a:noFill/>
              <a:ln cap="rnd"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1906525" y="1087900"/>
                <a:ext cx="770575" cy="0"/>
              </a:xfrm>
              <a:custGeom>
                <a:rect b="b" l="l" r="r" t="t"/>
                <a:pathLst>
                  <a:path extrusionOk="0" fill="none" h="0" w="30823">
                    <a:moveTo>
                      <a:pt x="30823" y="0"/>
                    </a:moveTo>
                    <a:lnTo>
                      <a:pt x="1" y="0"/>
                    </a:lnTo>
                  </a:path>
                </a:pathLst>
              </a:custGeom>
              <a:noFill/>
              <a:ln cap="rnd"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2300575" y="1001450"/>
                <a:ext cx="713450" cy="696575"/>
              </a:xfrm>
              <a:custGeom>
                <a:rect b="b" l="l" r="r" t="t"/>
                <a:pathLst>
                  <a:path extrusionOk="0" h="27863" w="28538">
                    <a:moveTo>
                      <a:pt x="1572" y="0"/>
                    </a:moveTo>
                    <a:cubicBezTo>
                      <a:pt x="693" y="0"/>
                      <a:pt x="1" y="935"/>
                      <a:pt x="417" y="1823"/>
                    </a:cubicBezTo>
                    <a:lnTo>
                      <a:pt x="11592" y="27142"/>
                    </a:lnTo>
                    <a:cubicBezTo>
                      <a:pt x="11809" y="27634"/>
                      <a:pt x="12252" y="27862"/>
                      <a:pt x="12695" y="27862"/>
                    </a:cubicBezTo>
                    <a:cubicBezTo>
                      <a:pt x="13273" y="27862"/>
                      <a:pt x="13851" y="27473"/>
                      <a:pt x="13927" y="26775"/>
                    </a:cubicBezTo>
                    <a:lnTo>
                      <a:pt x="15294" y="15000"/>
                    </a:lnTo>
                    <a:lnTo>
                      <a:pt x="27036" y="13632"/>
                    </a:lnTo>
                    <a:cubicBezTo>
                      <a:pt x="28304" y="13499"/>
                      <a:pt x="28537" y="11797"/>
                      <a:pt x="27436" y="11297"/>
                    </a:cubicBezTo>
                    <a:lnTo>
                      <a:pt x="2118" y="122"/>
                    </a:lnTo>
                    <a:cubicBezTo>
                      <a:pt x="1934" y="38"/>
                      <a:pt x="1749" y="0"/>
                      <a:pt x="1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2"/>
          <p:cNvSpPr txBox="1"/>
          <p:nvPr>
            <p:ph type="title"/>
          </p:nvPr>
        </p:nvSpPr>
        <p:spPr>
          <a:xfrm>
            <a:off x="720000" y="445025"/>
            <a:ext cx="7704000" cy="57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HYPERTENSION</a:t>
            </a:r>
            <a:endParaRPr/>
          </a:p>
        </p:txBody>
      </p:sp>
      <p:pic>
        <p:nvPicPr>
          <p:cNvPr id="293" name="Google Shape;293;p22"/>
          <p:cNvPicPr preferRelativeResize="0"/>
          <p:nvPr/>
        </p:nvPicPr>
        <p:blipFill>
          <a:blip r:embed="rId3">
            <a:alphaModFix/>
          </a:blip>
          <a:stretch>
            <a:fillRect/>
          </a:stretch>
        </p:blipFill>
        <p:spPr>
          <a:xfrm>
            <a:off x="152400" y="1090850"/>
            <a:ext cx="8839200" cy="37545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txBox="1"/>
          <p:nvPr>
            <p:ph type="title"/>
          </p:nvPr>
        </p:nvSpPr>
        <p:spPr>
          <a:xfrm>
            <a:off x="720000" y="355725"/>
            <a:ext cx="7704000" cy="57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HEART DISEASE</a:t>
            </a:r>
            <a:endParaRPr/>
          </a:p>
        </p:txBody>
      </p:sp>
      <p:pic>
        <p:nvPicPr>
          <p:cNvPr id="299" name="Google Shape;299;p23"/>
          <p:cNvPicPr preferRelativeResize="0"/>
          <p:nvPr/>
        </p:nvPicPr>
        <p:blipFill rotWithShape="1">
          <a:blip r:embed="rId3">
            <a:alphaModFix/>
          </a:blip>
          <a:srcRect b="0" l="1910" r="-1910" t="0"/>
          <a:stretch/>
        </p:blipFill>
        <p:spPr>
          <a:xfrm>
            <a:off x="304800" y="930525"/>
            <a:ext cx="8839200" cy="37545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4"/>
          <p:cNvSpPr txBox="1"/>
          <p:nvPr>
            <p:ph type="title"/>
          </p:nvPr>
        </p:nvSpPr>
        <p:spPr>
          <a:xfrm>
            <a:off x="720000" y="-41150"/>
            <a:ext cx="7704000" cy="57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BMI</a:t>
            </a:r>
            <a:endParaRPr/>
          </a:p>
        </p:txBody>
      </p:sp>
      <p:pic>
        <p:nvPicPr>
          <p:cNvPr id="305" name="Google Shape;305;p24"/>
          <p:cNvPicPr preferRelativeResize="0"/>
          <p:nvPr/>
        </p:nvPicPr>
        <p:blipFill>
          <a:blip r:embed="rId3">
            <a:alphaModFix/>
          </a:blip>
          <a:stretch>
            <a:fillRect/>
          </a:stretch>
        </p:blipFill>
        <p:spPr>
          <a:xfrm>
            <a:off x="1204975" y="485975"/>
            <a:ext cx="6296275" cy="438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5"/>
          <p:cNvSpPr txBox="1"/>
          <p:nvPr>
            <p:ph type="title"/>
          </p:nvPr>
        </p:nvSpPr>
        <p:spPr>
          <a:xfrm>
            <a:off x="720000" y="0"/>
            <a:ext cx="7704000" cy="57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AVERAGE GLUCOSE LEVEL</a:t>
            </a:r>
            <a:endParaRPr/>
          </a:p>
        </p:txBody>
      </p:sp>
      <p:pic>
        <p:nvPicPr>
          <p:cNvPr id="311" name="Google Shape;311;p25"/>
          <p:cNvPicPr preferRelativeResize="0"/>
          <p:nvPr/>
        </p:nvPicPr>
        <p:blipFill>
          <a:blip r:embed="rId3">
            <a:alphaModFix/>
          </a:blip>
          <a:stretch>
            <a:fillRect/>
          </a:stretch>
        </p:blipFill>
        <p:spPr>
          <a:xfrm>
            <a:off x="668325" y="574800"/>
            <a:ext cx="7701578" cy="4263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15" name="Shape 315"/>
        <p:cNvGrpSpPr/>
        <p:nvPr/>
      </p:nvGrpSpPr>
      <p:grpSpPr>
        <a:xfrm>
          <a:off x="0" y="0"/>
          <a:ext cx="0" cy="0"/>
          <a:chOff x="0" y="0"/>
          <a:chExt cx="0" cy="0"/>
        </a:xfrm>
      </p:grpSpPr>
      <p:sp>
        <p:nvSpPr>
          <p:cNvPr id="316" name="Google Shape;316;p26"/>
          <p:cNvSpPr txBox="1"/>
          <p:nvPr>
            <p:ph type="title"/>
          </p:nvPr>
        </p:nvSpPr>
        <p:spPr>
          <a:xfrm>
            <a:off x="720000" y="1872000"/>
            <a:ext cx="7704000" cy="57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DEMOGRAPHIC VARIABLES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7"/>
          <p:cNvSpPr txBox="1"/>
          <p:nvPr>
            <p:ph type="title"/>
          </p:nvPr>
        </p:nvSpPr>
        <p:spPr>
          <a:xfrm>
            <a:off x="720000" y="445025"/>
            <a:ext cx="7704000" cy="57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AGE</a:t>
            </a:r>
            <a:endParaRPr/>
          </a:p>
        </p:txBody>
      </p:sp>
      <p:pic>
        <p:nvPicPr>
          <p:cNvPr id="322" name="Google Shape;322;p27"/>
          <p:cNvPicPr preferRelativeResize="0"/>
          <p:nvPr/>
        </p:nvPicPr>
        <p:blipFill>
          <a:blip r:embed="rId3">
            <a:alphaModFix/>
          </a:blip>
          <a:stretch>
            <a:fillRect/>
          </a:stretch>
        </p:blipFill>
        <p:spPr>
          <a:xfrm>
            <a:off x="1138227" y="1069025"/>
            <a:ext cx="6867551" cy="389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8"/>
          <p:cNvSpPr txBox="1"/>
          <p:nvPr>
            <p:ph type="title"/>
          </p:nvPr>
        </p:nvSpPr>
        <p:spPr>
          <a:xfrm>
            <a:off x="720000" y="87825"/>
            <a:ext cx="7704000" cy="57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GENDER</a:t>
            </a:r>
            <a:endParaRPr/>
          </a:p>
        </p:txBody>
      </p:sp>
      <p:pic>
        <p:nvPicPr>
          <p:cNvPr id="328" name="Google Shape;328;p28"/>
          <p:cNvPicPr preferRelativeResize="0"/>
          <p:nvPr/>
        </p:nvPicPr>
        <p:blipFill>
          <a:blip r:embed="rId3">
            <a:alphaModFix/>
          </a:blip>
          <a:stretch>
            <a:fillRect/>
          </a:stretch>
        </p:blipFill>
        <p:spPr>
          <a:xfrm>
            <a:off x="223950" y="724850"/>
            <a:ext cx="8696098" cy="3693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9"/>
          <p:cNvSpPr txBox="1"/>
          <p:nvPr>
            <p:ph type="title"/>
          </p:nvPr>
        </p:nvSpPr>
        <p:spPr>
          <a:xfrm>
            <a:off x="720000" y="445025"/>
            <a:ext cx="7704000" cy="57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MARITAL STATUS</a:t>
            </a:r>
            <a:endParaRPr/>
          </a:p>
        </p:txBody>
      </p:sp>
      <p:pic>
        <p:nvPicPr>
          <p:cNvPr id="334" name="Google Shape;334;p29"/>
          <p:cNvPicPr preferRelativeResize="0"/>
          <p:nvPr/>
        </p:nvPicPr>
        <p:blipFill>
          <a:blip r:embed="rId3">
            <a:alphaModFix/>
          </a:blip>
          <a:stretch>
            <a:fillRect/>
          </a:stretch>
        </p:blipFill>
        <p:spPr>
          <a:xfrm>
            <a:off x="152400" y="1019825"/>
            <a:ext cx="8839200" cy="375459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0"/>
          <p:cNvSpPr txBox="1"/>
          <p:nvPr>
            <p:ph type="title"/>
          </p:nvPr>
        </p:nvSpPr>
        <p:spPr>
          <a:xfrm>
            <a:off x="1751700" y="1503779"/>
            <a:ext cx="5517600" cy="759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0" sz="1500">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lang="en" sz="3400">
                <a:latin typeface="Times New Roman"/>
                <a:ea typeface="Times New Roman"/>
                <a:cs typeface="Times New Roman"/>
                <a:sym typeface="Times New Roman"/>
              </a:rPr>
              <a:t>Research Question 2</a:t>
            </a:r>
            <a:endParaRPr sz="5300">
              <a:latin typeface="Times New Roman"/>
              <a:ea typeface="Times New Roman"/>
              <a:cs typeface="Times New Roman"/>
              <a:sym typeface="Times New Roman"/>
            </a:endParaRPr>
          </a:p>
        </p:txBody>
      </p:sp>
      <p:sp>
        <p:nvSpPr>
          <p:cNvPr id="340" name="Google Shape;340;p30"/>
          <p:cNvSpPr txBox="1"/>
          <p:nvPr>
            <p:ph idx="1" type="subTitle"/>
          </p:nvPr>
        </p:nvSpPr>
        <p:spPr>
          <a:xfrm>
            <a:off x="680100" y="1408600"/>
            <a:ext cx="8463900" cy="240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latin typeface="Times New Roman"/>
                <a:ea typeface="Times New Roman"/>
                <a:cs typeface="Times New Roman"/>
                <a:sym typeface="Times New Roman"/>
              </a:rPr>
              <a:t>How do different factors interact to influence the risk of stroke in a population?</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1"/>
          <p:cNvSpPr txBox="1"/>
          <p:nvPr>
            <p:ph idx="1" type="subTitle"/>
          </p:nvPr>
        </p:nvSpPr>
        <p:spPr>
          <a:xfrm>
            <a:off x="6326325" y="875725"/>
            <a:ext cx="2314200" cy="383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These factors are critically linked to metabolic health, which in turn influences stroke risk.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The plot reveals a positive trend, suggesting that as people age, their average glucose levels tend to rise.</a:t>
            </a:r>
            <a:endParaRPr/>
          </a:p>
        </p:txBody>
      </p:sp>
      <p:sp>
        <p:nvSpPr>
          <p:cNvPr id="346" name="Google Shape;346;p31"/>
          <p:cNvSpPr txBox="1"/>
          <p:nvPr>
            <p:ph type="title"/>
          </p:nvPr>
        </p:nvSpPr>
        <p:spPr>
          <a:xfrm>
            <a:off x="1087350" y="199525"/>
            <a:ext cx="4977300" cy="55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Age vs Average Glucose Level</a:t>
            </a:r>
            <a:endParaRPr/>
          </a:p>
        </p:txBody>
      </p:sp>
      <p:pic>
        <p:nvPicPr>
          <p:cNvPr id="347" name="Google Shape;347;p31"/>
          <p:cNvPicPr preferRelativeResize="0"/>
          <p:nvPr/>
        </p:nvPicPr>
        <p:blipFill>
          <a:blip r:embed="rId3">
            <a:alphaModFix/>
          </a:blip>
          <a:stretch>
            <a:fillRect/>
          </a:stretch>
        </p:blipFill>
        <p:spPr>
          <a:xfrm>
            <a:off x="351875" y="875725"/>
            <a:ext cx="6092143" cy="3906150"/>
          </a:xfrm>
          <a:prstGeom prst="rect">
            <a:avLst/>
          </a:prstGeom>
          <a:noFill/>
          <a:ln>
            <a:noFill/>
          </a:ln>
        </p:spPr>
      </p:pic>
      <p:grpSp>
        <p:nvGrpSpPr>
          <p:cNvPr id="348" name="Google Shape;348;p31"/>
          <p:cNvGrpSpPr/>
          <p:nvPr/>
        </p:nvGrpSpPr>
        <p:grpSpPr>
          <a:xfrm>
            <a:off x="234600" y="102313"/>
            <a:ext cx="750900" cy="750900"/>
            <a:chOff x="305025" y="1253463"/>
            <a:chExt cx="750900" cy="750900"/>
          </a:xfrm>
        </p:grpSpPr>
        <p:sp>
          <p:nvSpPr>
            <p:cNvPr id="349" name="Google Shape;349;p31"/>
            <p:cNvSpPr/>
            <p:nvPr/>
          </p:nvSpPr>
          <p:spPr>
            <a:xfrm>
              <a:off x="305025" y="1253463"/>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 name="Google Shape;350;p31"/>
            <p:cNvGrpSpPr/>
            <p:nvPr/>
          </p:nvGrpSpPr>
          <p:grpSpPr>
            <a:xfrm>
              <a:off x="511965" y="1475499"/>
              <a:ext cx="337024" cy="306780"/>
              <a:chOff x="4917025" y="635075"/>
              <a:chExt cx="521225" cy="474525"/>
            </a:xfrm>
          </p:grpSpPr>
          <p:sp>
            <p:nvSpPr>
              <p:cNvPr id="351" name="Google Shape;351;p31"/>
              <p:cNvSpPr/>
              <p:nvPr/>
            </p:nvSpPr>
            <p:spPr>
              <a:xfrm>
                <a:off x="4917850" y="635075"/>
                <a:ext cx="411150" cy="130950"/>
              </a:xfrm>
              <a:custGeom>
                <a:rect b="b" l="l" r="r" t="t"/>
                <a:pathLst>
                  <a:path extrusionOk="0" h="5238" w="16446">
                    <a:moveTo>
                      <a:pt x="0" y="0"/>
                    </a:moveTo>
                    <a:lnTo>
                      <a:pt x="0" y="5237"/>
                    </a:lnTo>
                    <a:lnTo>
                      <a:pt x="16446" y="5237"/>
                    </a:lnTo>
                    <a:lnTo>
                      <a:pt x="164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p:nvPr/>
            </p:nvSpPr>
            <p:spPr>
              <a:xfrm>
                <a:off x="4917025" y="977800"/>
                <a:ext cx="521225" cy="131800"/>
              </a:xfrm>
              <a:custGeom>
                <a:rect b="b" l="l" r="r" t="t"/>
                <a:pathLst>
                  <a:path extrusionOk="0" h="5272" w="20849">
                    <a:moveTo>
                      <a:pt x="0" y="1"/>
                    </a:moveTo>
                    <a:lnTo>
                      <a:pt x="0" y="5271"/>
                    </a:lnTo>
                    <a:lnTo>
                      <a:pt x="20848" y="5271"/>
                    </a:lnTo>
                    <a:lnTo>
                      <a:pt x="2084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
              <p:cNvSpPr/>
              <p:nvPr/>
            </p:nvSpPr>
            <p:spPr>
              <a:xfrm>
                <a:off x="4917850" y="807675"/>
                <a:ext cx="205175" cy="130975"/>
              </a:xfrm>
              <a:custGeom>
                <a:rect b="b" l="l" r="r" t="t"/>
                <a:pathLst>
                  <a:path extrusionOk="0" h="5239" w="8207">
                    <a:moveTo>
                      <a:pt x="0" y="1"/>
                    </a:moveTo>
                    <a:lnTo>
                      <a:pt x="0" y="5238"/>
                    </a:lnTo>
                    <a:lnTo>
                      <a:pt x="8206" y="5238"/>
                    </a:lnTo>
                    <a:lnTo>
                      <a:pt x="82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4"/>
          <p:cNvSpPr txBox="1"/>
          <p:nvPr>
            <p:ph type="title"/>
          </p:nvPr>
        </p:nvSpPr>
        <p:spPr>
          <a:xfrm>
            <a:off x="720000" y="889925"/>
            <a:ext cx="7704000" cy="57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a stroke?</a:t>
            </a:r>
            <a:endParaRPr/>
          </a:p>
        </p:txBody>
      </p:sp>
      <p:sp>
        <p:nvSpPr>
          <p:cNvPr id="159" name="Google Shape;159;p14"/>
          <p:cNvSpPr txBox="1"/>
          <p:nvPr>
            <p:ph idx="1" type="body"/>
          </p:nvPr>
        </p:nvSpPr>
        <p:spPr>
          <a:xfrm>
            <a:off x="720000" y="1868825"/>
            <a:ext cx="8037000" cy="25704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700">
                <a:solidFill>
                  <a:srgbClr val="000000"/>
                </a:solidFill>
                <a:latin typeface="Times New Roman"/>
                <a:ea typeface="Times New Roman"/>
                <a:cs typeface="Times New Roman"/>
                <a:sym typeface="Times New Roman"/>
              </a:rPr>
              <a:t>A stroke is a medical emergency. A stroke can occur when blood flow to the brain is blocked or there is sudden bleeding in the brain.A stroke can cause lasting brain damage, long-term disability, or even death.</a:t>
            </a:r>
            <a:endParaRPr sz="18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2100">
              <a:latin typeface="Times New Roman"/>
              <a:ea typeface="Times New Roman"/>
              <a:cs typeface="Times New Roman"/>
              <a:sym typeface="Times New Roman"/>
            </a:endParaRPr>
          </a:p>
        </p:txBody>
      </p:sp>
      <p:pic>
        <p:nvPicPr>
          <p:cNvPr id="160" name="Google Shape;160;p14"/>
          <p:cNvPicPr preferRelativeResize="0"/>
          <p:nvPr/>
        </p:nvPicPr>
        <p:blipFill>
          <a:blip r:embed="rId3">
            <a:alphaModFix/>
          </a:blip>
          <a:stretch>
            <a:fillRect/>
          </a:stretch>
        </p:blipFill>
        <p:spPr>
          <a:xfrm>
            <a:off x="7519150" y="12"/>
            <a:ext cx="1624850" cy="14712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2"/>
          <p:cNvSpPr txBox="1"/>
          <p:nvPr>
            <p:ph idx="1" type="subTitle"/>
          </p:nvPr>
        </p:nvSpPr>
        <p:spPr>
          <a:xfrm>
            <a:off x="6521675" y="955450"/>
            <a:ext cx="2524800" cy="38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Both</a:t>
            </a:r>
            <a:r>
              <a:rPr lang="en"/>
              <a:t> age and obesity are known contributors to various cardiovascular diseases, including stroke.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plot shows a positive trend, suggesting an increase in BMI as age increases.</a:t>
            </a:r>
            <a:endParaRPr/>
          </a:p>
        </p:txBody>
      </p:sp>
      <p:sp>
        <p:nvSpPr>
          <p:cNvPr id="359" name="Google Shape;359;p32"/>
          <p:cNvSpPr txBox="1"/>
          <p:nvPr>
            <p:ph type="title"/>
          </p:nvPr>
        </p:nvSpPr>
        <p:spPr>
          <a:xfrm>
            <a:off x="1146180" y="161675"/>
            <a:ext cx="1907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Age vs BMI</a:t>
            </a:r>
            <a:endParaRPr/>
          </a:p>
        </p:txBody>
      </p:sp>
      <p:pic>
        <p:nvPicPr>
          <p:cNvPr id="360" name="Google Shape;360;p32"/>
          <p:cNvPicPr preferRelativeResize="0"/>
          <p:nvPr/>
        </p:nvPicPr>
        <p:blipFill>
          <a:blip r:embed="rId3">
            <a:alphaModFix/>
          </a:blip>
          <a:stretch>
            <a:fillRect/>
          </a:stretch>
        </p:blipFill>
        <p:spPr>
          <a:xfrm>
            <a:off x="274325" y="907300"/>
            <a:ext cx="6122824" cy="3925824"/>
          </a:xfrm>
          <a:prstGeom prst="rect">
            <a:avLst/>
          </a:prstGeom>
          <a:noFill/>
          <a:ln>
            <a:noFill/>
          </a:ln>
        </p:spPr>
      </p:pic>
      <p:grpSp>
        <p:nvGrpSpPr>
          <p:cNvPr id="361" name="Google Shape;361;p32"/>
          <p:cNvGrpSpPr/>
          <p:nvPr/>
        </p:nvGrpSpPr>
        <p:grpSpPr>
          <a:xfrm>
            <a:off x="274325" y="72563"/>
            <a:ext cx="750900" cy="750900"/>
            <a:chOff x="305025" y="1253463"/>
            <a:chExt cx="750900" cy="750900"/>
          </a:xfrm>
        </p:grpSpPr>
        <p:sp>
          <p:nvSpPr>
            <p:cNvPr id="362" name="Google Shape;362;p32"/>
            <p:cNvSpPr/>
            <p:nvPr/>
          </p:nvSpPr>
          <p:spPr>
            <a:xfrm>
              <a:off x="305025" y="1253463"/>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 name="Google Shape;363;p32"/>
            <p:cNvGrpSpPr/>
            <p:nvPr/>
          </p:nvGrpSpPr>
          <p:grpSpPr>
            <a:xfrm>
              <a:off x="511965" y="1475499"/>
              <a:ext cx="337024" cy="306780"/>
              <a:chOff x="4917025" y="635075"/>
              <a:chExt cx="521225" cy="474525"/>
            </a:xfrm>
          </p:grpSpPr>
          <p:sp>
            <p:nvSpPr>
              <p:cNvPr id="364" name="Google Shape;364;p32"/>
              <p:cNvSpPr/>
              <p:nvPr/>
            </p:nvSpPr>
            <p:spPr>
              <a:xfrm>
                <a:off x="4917850" y="635075"/>
                <a:ext cx="411150" cy="130950"/>
              </a:xfrm>
              <a:custGeom>
                <a:rect b="b" l="l" r="r" t="t"/>
                <a:pathLst>
                  <a:path extrusionOk="0" h="5238" w="16446">
                    <a:moveTo>
                      <a:pt x="0" y="0"/>
                    </a:moveTo>
                    <a:lnTo>
                      <a:pt x="0" y="5237"/>
                    </a:lnTo>
                    <a:lnTo>
                      <a:pt x="16446" y="5237"/>
                    </a:lnTo>
                    <a:lnTo>
                      <a:pt x="164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2"/>
              <p:cNvSpPr/>
              <p:nvPr/>
            </p:nvSpPr>
            <p:spPr>
              <a:xfrm>
                <a:off x="4917025" y="977800"/>
                <a:ext cx="521225" cy="131800"/>
              </a:xfrm>
              <a:custGeom>
                <a:rect b="b" l="l" r="r" t="t"/>
                <a:pathLst>
                  <a:path extrusionOk="0" h="5272" w="20849">
                    <a:moveTo>
                      <a:pt x="0" y="1"/>
                    </a:moveTo>
                    <a:lnTo>
                      <a:pt x="0" y="5271"/>
                    </a:lnTo>
                    <a:lnTo>
                      <a:pt x="20848" y="5271"/>
                    </a:lnTo>
                    <a:lnTo>
                      <a:pt x="2084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2"/>
              <p:cNvSpPr/>
              <p:nvPr/>
            </p:nvSpPr>
            <p:spPr>
              <a:xfrm>
                <a:off x="4917850" y="807675"/>
                <a:ext cx="205175" cy="130975"/>
              </a:xfrm>
              <a:custGeom>
                <a:rect b="b" l="l" r="r" t="t"/>
                <a:pathLst>
                  <a:path extrusionOk="0" h="5239" w="8207">
                    <a:moveTo>
                      <a:pt x="0" y="1"/>
                    </a:moveTo>
                    <a:lnTo>
                      <a:pt x="0" y="5238"/>
                    </a:lnTo>
                    <a:lnTo>
                      <a:pt x="8206" y="5238"/>
                    </a:lnTo>
                    <a:lnTo>
                      <a:pt x="82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3"/>
          <p:cNvSpPr txBox="1"/>
          <p:nvPr>
            <p:ph idx="1" type="subTitle"/>
          </p:nvPr>
        </p:nvSpPr>
        <p:spPr>
          <a:xfrm>
            <a:off x="6264125" y="1028000"/>
            <a:ext cx="2164800" cy="377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Both are key indicators of metabolic syndrome, which is a cluster of conditions that increases the risk of heart disease and other health problems.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regression line is relatively flat, indicating a weak correlation between BMI and glucose levels in this dataset. </a:t>
            </a:r>
            <a:endParaRPr/>
          </a:p>
        </p:txBody>
      </p:sp>
      <p:sp>
        <p:nvSpPr>
          <p:cNvPr id="372" name="Google Shape;372;p33"/>
          <p:cNvSpPr txBox="1"/>
          <p:nvPr>
            <p:ph type="title"/>
          </p:nvPr>
        </p:nvSpPr>
        <p:spPr>
          <a:xfrm>
            <a:off x="966363" y="328375"/>
            <a:ext cx="4364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Avg Glucose Level vs BMI</a:t>
            </a:r>
            <a:endParaRPr/>
          </a:p>
        </p:txBody>
      </p:sp>
      <p:pic>
        <p:nvPicPr>
          <p:cNvPr id="373" name="Google Shape;373;p33"/>
          <p:cNvPicPr preferRelativeResize="0"/>
          <p:nvPr/>
        </p:nvPicPr>
        <p:blipFill>
          <a:blip r:embed="rId3">
            <a:alphaModFix/>
          </a:blip>
          <a:stretch>
            <a:fillRect/>
          </a:stretch>
        </p:blipFill>
        <p:spPr>
          <a:xfrm>
            <a:off x="155200" y="1027988"/>
            <a:ext cx="5987026" cy="3838725"/>
          </a:xfrm>
          <a:prstGeom prst="rect">
            <a:avLst/>
          </a:prstGeom>
          <a:noFill/>
          <a:ln>
            <a:noFill/>
          </a:ln>
        </p:spPr>
      </p:pic>
      <p:grpSp>
        <p:nvGrpSpPr>
          <p:cNvPr id="374" name="Google Shape;374;p33"/>
          <p:cNvGrpSpPr/>
          <p:nvPr/>
        </p:nvGrpSpPr>
        <p:grpSpPr>
          <a:xfrm>
            <a:off x="155200" y="150163"/>
            <a:ext cx="750900" cy="750900"/>
            <a:chOff x="305025" y="1253463"/>
            <a:chExt cx="750900" cy="750900"/>
          </a:xfrm>
        </p:grpSpPr>
        <p:sp>
          <p:nvSpPr>
            <p:cNvPr id="375" name="Google Shape;375;p33"/>
            <p:cNvSpPr/>
            <p:nvPr/>
          </p:nvSpPr>
          <p:spPr>
            <a:xfrm>
              <a:off x="305025" y="1253463"/>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6" name="Google Shape;376;p33"/>
            <p:cNvGrpSpPr/>
            <p:nvPr/>
          </p:nvGrpSpPr>
          <p:grpSpPr>
            <a:xfrm>
              <a:off x="511965" y="1475499"/>
              <a:ext cx="337024" cy="306780"/>
              <a:chOff x="4917025" y="635075"/>
              <a:chExt cx="521225" cy="474525"/>
            </a:xfrm>
          </p:grpSpPr>
          <p:sp>
            <p:nvSpPr>
              <p:cNvPr id="377" name="Google Shape;377;p33"/>
              <p:cNvSpPr/>
              <p:nvPr/>
            </p:nvSpPr>
            <p:spPr>
              <a:xfrm>
                <a:off x="4917850" y="635075"/>
                <a:ext cx="411150" cy="130950"/>
              </a:xfrm>
              <a:custGeom>
                <a:rect b="b" l="l" r="r" t="t"/>
                <a:pathLst>
                  <a:path extrusionOk="0" h="5238" w="16446">
                    <a:moveTo>
                      <a:pt x="0" y="0"/>
                    </a:moveTo>
                    <a:lnTo>
                      <a:pt x="0" y="5237"/>
                    </a:lnTo>
                    <a:lnTo>
                      <a:pt x="16446" y="5237"/>
                    </a:lnTo>
                    <a:lnTo>
                      <a:pt x="164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3"/>
              <p:cNvSpPr/>
              <p:nvPr/>
            </p:nvSpPr>
            <p:spPr>
              <a:xfrm>
                <a:off x="4917025" y="977800"/>
                <a:ext cx="521225" cy="131800"/>
              </a:xfrm>
              <a:custGeom>
                <a:rect b="b" l="l" r="r" t="t"/>
                <a:pathLst>
                  <a:path extrusionOk="0" h="5272" w="20849">
                    <a:moveTo>
                      <a:pt x="0" y="1"/>
                    </a:moveTo>
                    <a:lnTo>
                      <a:pt x="0" y="5271"/>
                    </a:lnTo>
                    <a:lnTo>
                      <a:pt x="20848" y="5271"/>
                    </a:lnTo>
                    <a:lnTo>
                      <a:pt x="2084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3"/>
              <p:cNvSpPr/>
              <p:nvPr/>
            </p:nvSpPr>
            <p:spPr>
              <a:xfrm>
                <a:off x="4917850" y="807675"/>
                <a:ext cx="205175" cy="130975"/>
              </a:xfrm>
              <a:custGeom>
                <a:rect b="b" l="l" r="r" t="t"/>
                <a:pathLst>
                  <a:path extrusionOk="0" h="5239" w="8207">
                    <a:moveTo>
                      <a:pt x="0" y="1"/>
                    </a:moveTo>
                    <a:lnTo>
                      <a:pt x="0" y="5238"/>
                    </a:lnTo>
                    <a:lnTo>
                      <a:pt x="8206" y="5238"/>
                    </a:lnTo>
                    <a:lnTo>
                      <a:pt x="82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4"/>
          <p:cNvSpPr txBox="1"/>
          <p:nvPr>
            <p:ph idx="1" type="subTitle"/>
          </p:nvPr>
        </p:nvSpPr>
        <p:spPr>
          <a:xfrm>
            <a:off x="4634775" y="795350"/>
            <a:ext cx="3306600" cy="40128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a:t>No strong correlation between our features.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The highest correlation can be observed between body mass index(bmi) and age.</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The weakest correlation can be observed between stroke and bmi (questionable).</a:t>
            </a:r>
            <a:endParaRPr/>
          </a:p>
          <a:p>
            <a:pPr indent="0" lvl="0" marL="0" rtl="0" algn="l">
              <a:spcBef>
                <a:spcPts val="0"/>
              </a:spcBef>
              <a:spcAft>
                <a:spcPts val="0"/>
              </a:spcAft>
              <a:buNone/>
            </a:pPr>
            <a:r>
              <a:t/>
            </a:r>
            <a:endParaRPr/>
          </a:p>
        </p:txBody>
      </p:sp>
      <p:sp>
        <p:nvSpPr>
          <p:cNvPr id="385" name="Google Shape;385;p34"/>
          <p:cNvSpPr txBox="1"/>
          <p:nvPr>
            <p:ph type="title"/>
          </p:nvPr>
        </p:nvSpPr>
        <p:spPr>
          <a:xfrm>
            <a:off x="866600" y="79725"/>
            <a:ext cx="3081600" cy="66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Correlation Matrix</a:t>
            </a:r>
            <a:endParaRPr/>
          </a:p>
        </p:txBody>
      </p:sp>
      <p:pic>
        <p:nvPicPr>
          <p:cNvPr id="386" name="Google Shape;386;p34"/>
          <p:cNvPicPr preferRelativeResize="0"/>
          <p:nvPr/>
        </p:nvPicPr>
        <p:blipFill>
          <a:blip r:embed="rId3">
            <a:alphaModFix/>
          </a:blip>
          <a:stretch>
            <a:fillRect/>
          </a:stretch>
        </p:blipFill>
        <p:spPr>
          <a:xfrm>
            <a:off x="0" y="795362"/>
            <a:ext cx="4814800" cy="4348126"/>
          </a:xfrm>
          <a:prstGeom prst="rect">
            <a:avLst/>
          </a:prstGeom>
          <a:noFill/>
          <a:ln>
            <a:noFill/>
          </a:ln>
        </p:spPr>
      </p:pic>
      <p:grpSp>
        <p:nvGrpSpPr>
          <p:cNvPr id="387" name="Google Shape;387;p34"/>
          <p:cNvGrpSpPr/>
          <p:nvPr/>
        </p:nvGrpSpPr>
        <p:grpSpPr>
          <a:xfrm>
            <a:off x="0" y="34413"/>
            <a:ext cx="750900" cy="750900"/>
            <a:chOff x="305025" y="1253463"/>
            <a:chExt cx="750900" cy="750900"/>
          </a:xfrm>
        </p:grpSpPr>
        <p:sp>
          <p:nvSpPr>
            <p:cNvPr id="388" name="Google Shape;388;p34"/>
            <p:cNvSpPr/>
            <p:nvPr/>
          </p:nvSpPr>
          <p:spPr>
            <a:xfrm>
              <a:off x="305025" y="1253463"/>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34"/>
            <p:cNvGrpSpPr/>
            <p:nvPr/>
          </p:nvGrpSpPr>
          <p:grpSpPr>
            <a:xfrm>
              <a:off x="511965" y="1475499"/>
              <a:ext cx="337024" cy="306780"/>
              <a:chOff x="4917025" y="635075"/>
              <a:chExt cx="521225" cy="474525"/>
            </a:xfrm>
          </p:grpSpPr>
          <p:sp>
            <p:nvSpPr>
              <p:cNvPr id="390" name="Google Shape;390;p34"/>
              <p:cNvSpPr/>
              <p:nvPr/>
            </p:nvSpPr>
            <p:spPr>
              <a:xfrm>
                <a:off x="4917850" y="635075"/>
                <a:ext cx="411150" cy="130950"/>
              </a:xfrm>
              <a:custGeom>
                <a:rect b="b" l="l" r="r" t="t"/>
                <a:pathLst>
                  <a:path extrusionOk="0" h="5238" w="16446">
                    <a:moveTo>
                      <a:pt x="0" y="0"/>
                    </a:moveTo>
                    <a:lnTo>
                      <a:pt x="0" y="5237"/>
                    </a:lnTo>
                    <a:lnTo>
                      <a:pt x="16446" y="5237"/>
                    </a:lnTo>
                    <a:lnTo>
                      <a:pt x="164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4"/>
              <p:cNvSpPr/>
              <p:nvPr/>
            </p:nvSpPr>
            <p:spPr>
              <a:xfrm>
                <a:off x="4917025" y="977800"/>
                <a:ext cx="521225" cy="131800"/>
              </a:xfrm>
              <a:custGeom>
                <a:rect b="b" l="l" r="r" t="t"/>
                <a:pathLst>
                  <a:path extrusionOk="0" h="5272" w="20849">
                    <a:moveTo>
                      <a:pt x="0" y="1"/>
                    </a:moveTo>
                    <a:lnTo>
                      <a:pt x="0" y="5271"/>
                    </a:lnTo>
                    <a:lnTo>
                      <a:pt x="20848" y="5271"/>
                    </a:lnTo>
                    <a:lnTo>
                      <a:pt x="2084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4"/>
              <p:cNvSpPr/>
              <p:nvPr/>
            </p:nvSpPr>
            <p:spPr>
              <a:xfrm>
                <a:off x="4917850" y="807675"/>
                <a:ext cx="205175" cy="130975"/>
              </a:xfrm>
              <a:custGeom>
                <a:rect b="b" l="l" r="r" t="t"/>
                <a:pathLst>
                  <a:path extrusionOk="0" h="5239" w="8207">
                    <a:moveTo>
                      <a:pt x="0" y="1"/>
                    </a:moveTo>
                    <a:lnTo>
                      <a:pt x="0" y="5238"/>
                    </a:lnTo>
                    <a:lnTo>
                      <a:pt x="8206" y="5238"/>
                    </a:lnTo>
                    <a:lnTo>
                      <a:pt x="82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5"/>
          <p:cNvSpPr txBox="1"/>
          <p:nvPr>
            <p:ph idx="1" type="subTitle"/>
          </p:nvPr>
        </p:nvSpPr>
        <p:spPr>
          <a:xfrm>
            <a:off x="6189300" y="1553800"/>
            <a:ext cx="2731500" cy="34662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a:t>Lifestyle</a:t>
            </a:r>
            <a:r>
              <a:rPr lang="en"/>
              <a:t> and health conditions such as hypertension, heart disease, marital status, work type, and smoking significantly impact the likelihood of stroke.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Conversely, where a person lives – urban or rural – does not significantly influence stroke risk within this study group.</a:t>
            </a:r>
            <a:endParaRPr/>
          </a:p>
        </p:txBody>
      </p:sp>
      <p:sp>
        <p:nvSpPr>
          <p:cNvPr id="398" name="Google Shape;398;p35"/>
          <p:cNvSpPr txBox="1"/>
          <p:nvPr>
            <p:ph type="title"/>
          </p:nvPr>
        </p:nvSpPr>
        <p:spPr>
          <a:xfrm>
            <a:off x="824425" y="89100"/>
            <a:ext cx="8371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Chi-Square Test for Stroke Risk Factors</a:t>
            </a:r>
            <a:endParaRPr/>
          </a:p>
        </p:txBody>
      </p:sp>
      <p:grpSp>
        <p:nvGrpSpPr>
          <p:cNvPr id="399" name="Google Shape;399;p35"/>
          <p:cNvGrpSpPr/>
          <p:nvPr/>
        </p:nvGrpSpPr>
        <p:grpSpPr>
          <a:xfrm>
            <a:off x="261075" y="783300"/>
            <a:ext cx="8659971" cy="770500"/>
            <a:chOff x="1505688" y="2841950"/>
            <a:chExt cx="3525903" cy="770500"/>
          </a:xfrm>
        </p:grpSpPr>
        <p:sp>
          <p:nvSpPr>
            <p:cNvPr id="400" name="Google Shape;400;p35"/>
            <p:cNvSpPr/>
            <p:nvPr/>
          </p:nvSpPr>
          <p:spPr>
            <a:xfrm>
              <a:off x="1505688" y="2841950"/>
              <a:ext cx="3525900" cy="4281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Anek Devanagari"/>
                  <a:ea typeface="Anek Devanagari"/>
                  <a:cs typeface="Anek Devanagari"/>
                  <a:sym typeface="Anek Devanagari"/>
                </a:rPr>
                <a:t>Ho: </a:t>
              </a:r>
              <a:r>
                <a:rPr lang="en" sz="1800">
                  <a:solidFill>
                    <a:schemeClr val="accent3"/>
                  </a:solidFill>
                  <a:latin typeface="Anek Devanagari"/>
                  <a:ea typeface="Anek Devanagari"/>
                  <a:cs typeface="Anek Devanagari"/>
                  <a:sym typeface="Anek Devanagari"/>
                </a:rPr>
                <a:t>There is no association between the categorical factor and the occurrence of stroke</a:t>
              </a:r>
              <a:endParaRPr sz="1800">
                <a:solidFill>
                  <a:schemeClr val="accent3"/>
                </a:solidFill>
                <a:latin typeface="Anek Devanagari"/>
                <a:ea typeface="Anek Devanagari"/>
                <a:cs typeface="Anek Devanagari"/>
                <a:sym typeface="Anek Devanagari"/>
              </a:endParaRPr>
            </a:p>
          </p:txBody>
        </p:sp>
        <p:sp>
          <p:nvSpPr>
            <p:cNvPr id="401" name="Google Shape;401;p35"/>
            <p:cNvSpPr/>
            <p:nvPr/>
          </p:nvSpPr>
          <p:spPr>
            <a:xfrm>
              <a:off x="1505692" y="3184350"/>
              <a:ext cx="3525900" cy="428100"/>
            </a:xfrm>
            <a:prstGeom prst="roundRect">
              <a:avLst>
                <a:gd fmla="val 0" name="adj"/>
              </a:avLst>
            </a:prstGeom>
            <a:solidFill>
              <a:schemeClr val="accen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Roboto"/>
                <a:ea typeface="Roboto"/>
                <a:cs typeface="Roboto"/>
                <a:sym typeface="Roboto"/>
              </a:endParaRPr>
            </a:p>
          </p:txBody>
        </p:sp>
      </p:grpSp>
      <p:grpSp>
        <p:nvGrpSpPr>
          <p:cNvPr id="402" name="Google Shape;402;p35"/>
          <p:cNvGrpSpPr/>
          <p:nvPr/>
        </p:nvGrpSpPr>
        <p:grpSpPr>
          <a:xfrm>
            <a:off x="73525" y="-12"/>
            <a:ext cx="750900" cy="750900"/>
            <a:chOff x="305025" y="1253463"/>
            <a:chExt cx="750900" cy="750900"/>
          </a:xfrm>
        </p:grpSpPr>
        <p:sp>
          <p:nvSpPr>
            <p:cNvPr id="403" name="Google Shape;403;p35"/>
            <p:cNvSpPr/>
            <p:nvPr/>
          </p:nvSpPr>
          <p:spPr>
            <a:xfrm>
              <a:off x="305025" y="1253463"/>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p35"/>
            <p:cNvGrpSpPr/>
            <p:nvPr/>
          </p:nvGrpSpPr>
          <p:grpSpPr>
            <a:xfrm>
              <a:off x="511965" y="1475499"/>
              <a:ext cx="337024" cy="306780"/>
              <a:chOff x="4917025" y="635075"/>
              <a:chExt cx="521225" cy="474525"/>
            </a:xfrm>
          </p:grpSpPr>
          <p:sp>
            <p:nvSpPr>
              <p:cNvPr id="405" name="Google Shape;405;p35"/>
              <p:cNvSpPr/>
              <p:nvPr/>
            </p:nvSpPr>
            <p:spPr>
              <a:xfrm>
                <a:off x="4917850" y="635075"/>
                <a:ext cx="411150" cy="130950"/>
              </a:xfrm>
              <a:custGeom>
                <a:rect b="b" l="l" r="r" t="t"/>
                <a:pathLst>
                  <a:path extrusionOk="0" h="5238" w="16446">
                    <a:moveTo>
                      <a:pt x="0" y="0"/>
                    </a:moveTo>
                    <a:lnTo>
                      <a:pt x="0" y="5237"/>
                    </a:lnTo>
                    <a:lnTo>
                      <a:pt x="16446" y="5237"/>
                    </a:lnTo>
                    <a:lnTo>
                      <a:pt x="164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5"/>
              <p:cNvSpPr/>
              <p:nvPr/>
            </p:nvSpPr>
            <p:spPr>
              <a:xfrm>
                <a:off x="4917025" y="977800"/>
                <a:ext cx="521225" cy="131800"/>
              </a:xfrm>
              <a:custGeom>
                <a:rect b="b" l="l" r="r" t="t"/>
                <a:pathLst>
                  <a:path extrusionOk="0" h="5272" w="20849">
                    <a:moveTo>
                      <a:pt x="0" y="1"/>
                    </a:moveTo>
                    <a:lnTo>
                      <a:pt x="0" y="5271"/>
                    </a:lnTo>
                    <a:lnTo>
                      <a:pt x="20848" y="5271"/>
                    </a:lnTo>
                    <a:lnTo>
                      <a:pt x="2084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5"/>
              <p:cNvSpPr/>
              <p:nvPr/>
            </p:nvSpPr>
            <p:spPr>
              <a:xfrm>
                <a:off x="4917850" y="807675"/>
                <a:ext cx="205175" cy="130975"/>
              </a:xfrm>
              <a:custGeom>
                <a:rect b="b" l="l" r="r" t="t"/>
                <a:pathLst>
                  <a:path extrusionOk="0" h="5239" w="8207">
                    <a:moveTo>
                      <a:pt x="0" y="1"/>
                    </a:moveTo>
                    <a:lnTo>
                      <a:pt x="0" y="5238"/>
                    </a:lnTo>
                    <a:lnTo>
                      <a:pt x="8206" y="5238"/>
                    </a:lnTo>
                    <a:lnTo>
                      <a:pt x="82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aphicFrame>
        <p:nvGraphicFramePr>
          <p:cNvPr id="408" name="Google Shape;408;p35"/>
          <p:cNvGraphicFramePr/>
          <p:nvPr/>
        </p:nvGraphicFramePr>
        <p:xfrm>
          <a:off x="872600" y="1721175"/>
          <a:ext cx="3000000" cy="3000000"/>
        </p:xfrm>
        <a:graphic>
          <a:graphicData uri="http://schemas.openxmlformats.org/drawingml/2006/table">
            <a:tbl>
              <a:tblPr>
                <a:noFill/>
                <a:tableStyleId>{A7E4366D-0701-4D04-B963-0EC144122AFE}</a:tableStyleId>
              </a:tblPr>
              <a:tblGrid>
                <a:gridCol w="1482750"/>
                <a:gridCol w="1482750"/>
                <a:gridCol w="1482750"/>
              </a:tblGrid>
              <a:tr h="320700">
                <a:tc>
                  <a:txBody>
                    <a:bodyPr/>
                    <a:lstStyle/>
                    <a:p>
                      <a:pPr indent="0" lvl="0" marL="0" rtl="0" algn="l">
                        <a:spcBef>
                          <a:spcPts val="0"/>
                        </a:spcBef>
                        <a:spcAft>
                          <a:spcPts val="0"/>
                        </a:spcAft>
                        <a:buNone/>
                      </a:pPr>
                      <a:r>
                        <a:rPr b="1" lang="en"/>
                        <a:t>Predictor</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Chi-square</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P-value</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20700">
                <a:tc>
                  <a:txBody>
                    <a:bodyPr/>
                    <a:lstStyle/>
                    <a:p>
                      <a:pPr indent="0" lvl="0" marL="0" rtl="0" algn="l">
                        <a:spcBef>
                          <a:spcPts val="0"/>
                        </a:spcBef>
                        <a:spcAft>
                          <a:spcPts val="0"/>
                        </a:spcAft>
                        <a:buNone/>
                      </a:pPr>
                      <a:r>
                        <a:rPr lang="en"/>
                        <a:t>Hypertension</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81.57</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0.0000</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93400">
                <a:tc>
                  <a:txBody>
                    <a:bodyPr/>
                    <a:lstStyle/>
                    <a:p>
                      <a:pPr indent="0" lvl="0" marL="0" rtl="0" algn="l">
                        <a:spcBef>
                          <a:spcPts val="0"/>
                        </a:spcBef>
                        <a:spcAft>
                          <a:spcPts val="0"/>
                        </a:spcAft>
                        <a:buNone/>
                      </a:pPr>
                      <a:r>
                        <a:rPr lang="en"/>
                        <a:t>Heart Disease</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90.23</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0.0000</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20700">
                <a:tc>
                  <a:txBody>
                    <a:bodyPr/>
                    <a:lstStyle/>
                    <a:p>
                      <a:pPr indent="0" lvl="0" marL="0" rtl="0" algn="l">
                        <a:spcBef>
                          <a:spcPts val="0"/>
                        </a:spcBef>
                        <a:spcAft>
                          <a:spcPts val="0"/>
                        </a:spcAft>
                        <a:buNone/>
                      </a:pPr>
                      <a:r>
                        <a:rPr lang="en"/>
                        <a:t>Ever Married</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58.87</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0.0000</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20700">
                <a:tc>
                  <a:txBody>
                    <a:bodyPr/>
                    <a:lstStyle/>
                    <a:p>
                      <a:pPr indent="0" lvl="0" marL="0" rtl="0" algn="l">
                        <a:spcBef>
                          <a:spcPts val="0"/>
                        </a:spcBef>
                        <a:spcAft>
                          <a:spcPts val="0"/>
                        </a:spcAft>
                        <a:buNone/>
                      </a:pPr>
                      <a:r>
                        <a:rPr lang="en"/>
                        <a:t>Work Type</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49.16</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0.0000</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93400">
                <a:tc>
                  <a:txBody>
                    <a:bodyPr/>
                    <a:lstStyle/>
                    <a:p>
                      <a:pPr indent="0" lvl="0" marL="0" rtl="0" algn="l">
                        <a:spcBef>
                          <a:spcPts val="0"/>
                        </a:spcBef>
                        <a:spcAft>
                          <a:spcPts val="0"/>
                        </a:spcAft>
                        <a:buNone/>
                      </a:pPr>
                      <a:r>
                        <a:rPr lang="en"/>
                        <a:t>Residence Type</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1.07</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0.2998</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93400">
                <a:tc>
                  <a:txBody>
                    <a:bodyPr/>
                    <a:lstStyle/>
                    <a:p>
                      <a:pPr indent="0" lvl="0" marL="0" rtl="0" algn="l">
                        <a:spcBef>
                          <a:spcPts val="0"/>
                        </a:spcBef>
                        <a:spcAft>
                          <a:spcPts val="0"/>
                        </a:spcAft>
                        <a:buNone/>
                      </a:pPr>
                      <a:r>
                        <a:rPr lang="en"/>
                        <a:t>Smoking Status</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29.23</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0.0000</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6"/>
          <p:cNvSpPr txBox="1"/>
          <p:nvPr>
            <p:ph type="title"/>
          </p:nvPr>
        </p:nvSpPr>
        <p:spPr>
          <a:xfrm>
            <a:off x="751800" y="2067525"/>
            <a:ext cx="7704000" cy="57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EFFECT OF LIFESTYLE ON STROKE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7"/>
          <p:cNvSpPr txBox="1"/>
          <p:nvPr>
            <p:ph type="title"/>
          </p:nvPr>
        </p:nvSpPr>
        <p:spPr>
          <a:xfrm>
            <a:off x="720000" y="19800"/>
            <a:ext cx="7704000" cy="57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 TYPE</a:t>
            </a:r>
            <a:endParaRPr/>
          </a:p>
        </p:txBody>
      </p:sp>
      <p:pic>
        <p:nvPicPr>
          <p:cNvPr id="419" name="Google Shape;419;p37"/>
          <p:cNvPicPr preferRelativeResize="0"/>
          <p:nvPr/>
        </p:nvPicPr>
        <p:blipFill rotWithShape="1">
          <a:blip r:embed="rId3">
            <a:alphaModFix/>
          </a:blip>
          <a:srcRect b="0" l="1329" r="-1330" t="0"/>
          <a:stretch/>
        </p:blipFill>
        <p:spPr>
          <a:xfrm>
            <a:off x="68025" y="523175"/>
            <a:ext cx="9000175" cy="4367901"/>
          </a:xfrm>
          <a:prstGeom prst="rect">
            <a:avLst/>
          </a:prstGeom>
          <a:noFill/>
          <a:ln>
            <a:noFill/>
          </a:ln>
        </p:spPr>
      </p:pic>
      <p:grpSp>
        <p:nvGrpSpPr>
          <p:cNvPr id="420" name="Google Shape;420;p37"/>
          <p:cNvGrpSpPr/>
          <p:nvPr/>
        </p:nvGrpSpPr>
        <p:grpSpPr>
          <a:xfrm>
            <a:off x="7727550" y="2576313"/>
            <a:ext cx="750900" cy="750900"/>
            <a:chOff x="305025" y="1253463"/>
            <a:chExt cx="750900" cy="750900"/>
          </a:xfrm>
        </p:grpSpPr>
        <p:sp>
          <p:nvSpPr>
            <p:cNvPr id="421" name="Google Shape;421;p37"/>
            <p:cNvSpPr/>
            <p:nvPr/>
          </p:nvSpPr>
          <p:spPr>
            <a:xfrm>
              <a:off x="305025" y="1253463"/>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37"/>
            <p:cNvGrpSpPr/>
            <p:nvPr/>
          </p:nvGrpSpPr>
          <p:grpSpPr>
            <a:xfrm>
              <a:off x="511965" y="1475499"/>
              <a:ext cx="337024" cy="306780"/>
              <a:chOff x="4917025" y="635075"/>
              <a:chExt cx="521225" cy="474525"/>
            </a:xfrm>
          </p:grpSpPr>
          <p:sp>
            <p:nvSpPr>
              <p:cNvPr id="423" name="Google Shape;423;p37"/>
              <p:cNvSpPr/>
              <p:nvPr/>
            </p:nvSpPr>
            <p:spPr>
              <a:xfrm>
                <a:off x="4917850" y="635075"/>
                <a:ext cx="411150" cy="130950"/>
              </a:xfrm>
              <a:custGeom>
                <a:rect b="b" l="l" r="r" t="t"/>
                <a:pathLst>
                  <a:path extrusionOk="0" h="5238" w="16446">
                    <a:moveTo>
                      <a:pt x="0" y="0"/>
                    </a:moveTo>
                    <a:lnTo>
                      <a:pt x="0" y="5237"/>
                    </a:lnTo>
                    <a:lnTo>
                      <a:pt x="16446" y="5237"/>
                    </a:lnTo>
                    <a:lnTo>
                      <a:pt x="164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p:nvPr/>
            </p:nvSpPr>
            <p:spPr>
              <a:xfrm>
                <a:off x="4917025" y="977800"/>
                <a:ext cx="521225" cy="131800"/>
              </a:xfrm>
              <a:custGeom>
                <a:rect b="b" l="l" r="r" t="t"/>
                <a:pathLst>
                  <a:path extrusionOk="0" h="5272" w="20849">
                    <a:moveTo>
                      <a:pt x="0" y="1"/>
                    </a:moveTo>
                    <a:lnTo>
                      <a:pt x="0" y="5271"/>
                    </a:lnTo>
                    <a:lnTo>
                      <a:pt x="20848" y="5271"/>
                    </a:lnTo>
                    <a:lnTo>
                      <a:pt x="2084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p:nvPr/>
            </p:nvSpPr>
            <p:spPr>
              <a:xfrm>
                <a:off x="4917850" y="807675"/>
                <a:ext cx="205175" cy="130975"/>
              </a:xfrm>
              <a:custGeom>
                <a:rect b="b" l="l" r="r" t="t"/>
                <a:pathLst>
                  <a:path extrusionOk="0" h="5239" w="8207">
                    <a:moveTo>
                      <a:pt x="0" y="1"/>
                    </a:moveTo>
                    <a:lnTo>
                      <a:pt x="0" y="5238"/>
                    </a:lnTo>
                    <a:lnTo>
                      <a:pt x="8206" y="5238"/>
                    </a:lnTo>
                    <a:lnTo>
                      <a:pt x="82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8"/>
          <p:cNvSpPr txBox="1"/>
          <p:nvPr>
            <p:ph type="title"/>
          </p:nvPr>
        </p:nvSpPr>
        <p:spPr>
          <a:xfrm>
            <a:off x="873700" y="95250"/>
            <a:ext cx="7704000" cy="57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RESIDENCE TYPE</a:t>
            </a:r>
            <a:endParaRPr/>
          </a:p>
        </p:txBody>
      </p:sp>
      <p:pic>
        <p:nvPicPr>
          <p:cNvPr id="431" name="Google Shape;431;p38"/>
          <p:cNvPicPr preferRelativeResize="0"/>
          <p:nvPr/>
        </p:nvPicPr>
        <p:blipFill>
          <a:blip r:embed="rId3">
            <a:alphaModFix/>
          </a:blip>
          <a:stretch>
            <a:fillRect/>
          </a:stretch>
        </p:blipFill>
        <p:spPr>
          <a:xfrm>
            <a:off x="204975" y="815058"/>
            <a:ext cx="8734049" cy="370991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9"/>
          <p:cNvSpPr txBox="1"/>
          <p:nvPr>
            <p:ph type="title"/>
          </p:nvPr>
        </p:nvSpPr>
        <p:spPr>
          <a:xfrm>
            <a:off x="720000" y="-87325"/>
            <a:ext cx="7704000" cy="57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SMOKING STATUS</a:t>
            </a:r>
            <a:endParaRPr/>
          </a:p>
        </p:txBody>
      </p:sp>
      <p:pic>
        <p:nvPicPr>
          <p:cNvPr id="437" name="Google Shape;437;p39"/>
          <p:cNvPicPr preferRelativeResize="0"/>
          <p:nvPr/>
        </p:nvPicPr>
        <p:blipFill>
          <a:blip r:embed="rId3">
            <a:alphaModFix/>
          </a:blip>
          <a:stretch>
            <a:fillRect/>
          </a:stretch>
        </p:blipFill>
        <p:spPr>
          <a:xfrm>
            <a:off x="630775" y="404096"/>
            <a:ext cx="7704002" cy="466055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0"/>
          <p:cNvSpPr txBox="1"/>
          <p:nvPr>
            <p:ph type="title"/>
          </p:nvPr>
        </p:nvSpPr>
        <p:spPr>
          <a:xfrm>
            <a:off x="1807125" y="705654"/>
            <a:ext cx="5517600" cy="759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0" sz="1500">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lang="en" sz="3400">
                <a:latin typeface="Times New Roman"/>
                <a:ea typeface="Times New Roman"/>
                <a:cs typeface="Times New Roman"/>
                <a:sym typeface="Times New Roman"/>
              </a:rPr>
              <a:t>Research Question 3</a:t>
            </a:r>
            <a:endParaRPr sz="5300">
              <a:latin typeface="Times New Roman"/>
              <a:ea typeface="Times New Roman"/>
              <a:cs typeface="Times New Roman"/>
              <a:sym typeface="Times New Roman"/>
            </a:endParaRPr>
          </a:p>
        </p:txBody>
      </p:sp>
      <p:sp>
        <p:nvSpPr>
          <p:cNvPr id="443" name="Google Shape;443;p40"/>
          <p:cNvSpPr txBox="1"/>
          <p:nvPr>
            <p:ph idx="1" type="subTitle"/>
          </p:nvPr>
        </p:nvSpPr>
        <p:spPr>
          <a:xfrm>
            <a:off x="439800" y="1601475"/>
            <a:ext cx="8463900" cy="24090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900">
                <a:latin typeface="Times New Roman"/>
                <a:ea typeface="Times New Roman"/>
                <a:cs typeface="Times New Roman"/>
                <a:sym typeface="Times New Roman"/>
              </a:rPr>
              <a:t>Does higher mean age, BMI, and glucose level correlate with an increased risk of stroke compared to individuals with lower values in these parameters?</a:t>
            </a:r>
            <a:endParaRPr sz="1900">
              <a:latin typeface="Times New Roman"/>
              <a:ea typeface="Times New Roman"/>
              <a:cs typeface="Times New Roman"/>
              <a:sym typeface="Times New Roman"/>
            </a:endParaRPr>
          </a:p>
          <a:p>
            <a:pPr indent="0" lvl="0" marL="0" rtl="0" algn="ctr">
              <a:spcBef>
                <a:spcPts val="0"/>
              </a:spcBef>
              <a:spcAft>
                <a:spcPts val="0"/>
              </a:spcAft>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1"/>
          <p:cNvSpPr txBox="1"/>
          <p:nvPr>
            <p:ph type="title"/>
          </p:nvPr>
        </p:nvSpPr>
        <p:spPr>
          <a:xfrm>
            <a:off x="720000" y="221025"/>
            <a:ext cx="7704000" cy="57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factors associate with stroke risk factors?</a:t>
            </a:r>
            <a:endParaRPr/>
          </a:p>
        </p:txBody>
      </p:sp>
      <p:sp>
        <p:nvSpPr>
          <p:cNvPr id="449" name="Google Shape;449;p41"/>
          <p:cNvSpPr txBox="1"/>
          <p:nvPr/>
        </p:nvSpPr>
        <p:spPr>
          <a:xfrm>
            <a:off x="2603375" y="4790800"/>
            <a:ext cx="444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Roboto"/>
                <a:ea typeface="Roboto"/>
                <a:cs typeface="Roboto"/>
                <a:sym typeface="Roboto"/>
              </a:rPr>
              <a:t>Age roughly ranges from 0 to 80, glucose level from 55 to 270, bmi from 10 to 80</a:t>
            </a:r>
            <a:endParaRPr sz="800">
              <a:solidFill>
                <a:schemeClr val="dk1"/>
              </a:solidFill>
              <a:latin typeface="Roboto"/>
              <a:ea typeface="Roboto"/>
              <a:cs typeface="Roboto"/>
              <a:sym typeface="Roboto"/>
            </a:endParaRPr>
          </a:p>
        </p:txBody>
      </p:sp>
      <p:pic>
        <p:nvPicPr>
          <p:cNvPr id="450" name="Google Shape;450;p41"/>
          <p:cNvPicPr preferRelativeResize="0"/>
          <p:nvPr/>
        </p:nvPicPr>
        <p:blipFill>
          <a:blip r:embed="rId3">
            <a:alphaModFix/>
          </a:blip>
          <a:stretch>
            <a:fillRect/>
          </a:stretch>
        </p:blipFill>
        <p:spPr>
          <a:xfrm>
            <a:off x="1757200" y="724250"/>
            <a:ext cx="6302849" cy="3994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5"/>
          <p:cNvSpPr txBox="1"/>
          <p:nvPr>
            <p:ph type="title"/>
          </p:nvPr>
        </p:nvSpPr>
        <p:spPr>
          <a:xfrm>
            <a:off x="720000" y="445025"/>
            <a:ext cx="7704000" cy="5748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Stroke Facts</a:t>
            </a:r>
            <a:endParaRPr/>
          </a:p>
          <a:p>
            <a:pPr indent="0" lvl="0" marL="0" rtl="0" algn="ctr">
              <a:spcBef>
                <a:spcPts val="0"/>
              </a:spcBef>
              <a:spcAft>
                <a:spcPts val="0"/>
              </a:spcAft>
              <a:buNone/>
            </a:pPr>
            <a:r>
              <a:t/>
            </a:r>
            <a:endParaRPr/>
          </a:p>
        </p:txBody>
      </p:sp>
      <p:sp>
        <p:nvSpPr>
          <p:cNvPr id="166" name="Google Shape;166;p15"/>
          <p:cNvSpPr txBox="1"/>
          <p:nvPr>
            <p:ph idx="1" type="body"/>
          </p:nvPr>
        </p:nvSpPr>
        <p:spPr>
          <a:xfrm>
            <a:off x="665750" y="1326275"/>
            <a:ext cx="7704000" cy="36111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In 2021, 1 in 6 deaths from cardiovascular disease was due to stroke.</a:t>
            </a:r>
            <a:endParaRPr sz="15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Every year, more than 795,000 people in the United States have a stroke. About 610,000 of these are first or new strokes.</a:t>
            </a:r>
            <a:endParaRPr sz="15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High blood pressure, high </a:t>
            </a:r>
            <a:r>
              <a:rPr lang="en" sz="1500">
                <a:solidFill>
                  <a:srgbClr val="000000"/>
                </a:solidFill>
                <a:latin typeface="Times New Roman"/>
                <a:ea typeface="Times New Roman"/>
                <a:cs typeface="Times New Roman"/>
                <a:sym typeface="Times New Roman"/>
              </a:rPr>
              <a:t>cholesterol</a:t>
            </a:r>
            <a:r>
              <a:rPr lang="en" sz="1500">
                <a:solidFill>
                  <a:srgbClr val="000000"/>
                </a:solidFill>
                <a:latin typeface="Times New Roman"/>
                <a:ea typeface="Times New Roman"/>
                <a:cs typeface="Times New Roman"/>
                <a:sym typeface="Times New Roman"/>
              </a:rPr>
              <a:t>, smoking, obesity, and diabetes are leading causes of stroke.  1 in 3 U.S. adults has at least one of these conditions or habits.</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Source: </a:t>
            </a:r>
            <a:r>
              <a:rPr lang="en" sz="1500" u="sng">
                <a:solidFill>
                  <a:schemeClr val="dk1"/>
                </a:solidFill>
                <a:latin typeface="Times New Roman"/>
                <a:ea typeface="Times New Roman"/>
                <a:cs typeface="Times New Roman"/>
                <a:sym typeface="Times New Roman"/>
              </a:rPr>
              <a:t>Centers for Disease Control and Prevention</a:t>
            </a:r>
            <a:endParaRPr sz="15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Link: </a:t>
            </a:r>
            <a:r>
              <a:rPr lang="en" sz="1500" u="sng">
                <a:solidFill>
                  <a:schemeClr val="dk1"/>
                </a:solidFill>
                <a:latin typeface="Times New Roman"/>
                <a:ea typeface="Times New Roman"/>
                <a:cs typeface="Times New Roman"/>
                <a:sym typeface="Times New Roman"/>
              </a:rPr>
              <a:t> </a:t>
            </a:r>
            <a:r>
              <a:rPr lang="en"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https://www.cdc.gov/stroke/facts.htm</a:t>
            </a:r>
            <a:endParaRPr sz="2100">
              <a:solidFill>
                <a:srgbClr val="1155CC"/>
              </a:solidFill>
              <a:latin typeface="Times New Roman"/>
              <a:ea typeface="Times New Roman"/>
              <a:cs typeface="Times New Roman"/>
              <a:sym typeface="Times New Roman"/>
            </a:endParaRPr>
          </a:p>
        </p:txBody>
      </p:sp>
      <p:pic>
        <p:nvPicPr>
          <p:cNvPr id="167" name="Google Shape;167;p15" title="Thinking brain machine vector clipart image - Free stock photo ..."/>
          <p:cNvPicPr preferRelativeResize="0"/>
          <p:nvPr/>
        </p:nvPicPr>
        <p:blipFill>
          <a:blip r:embed="rId4">
            <a:alphaModFix/>
          </a:blip>
          <a:stretch>
            <a:fillRect/>
          </a:stretch>
        </p:blipFill>
        <p:spPr>
          <a:xfrm>
            <a:off x="7353575" y="3353075"/>
            <a:ext cx="1790423" cy="1790423"/>
          </a:xfrm>
          <a:prstGeom prst="rect">
            <a:avLst/>
          </a:prstGeom>
          <a:noFill/>
          <a:ln>
            <a:noFill/>
          </a:ln>
        </p:spPr>
      </p:pic>
      <p:pic>
        <p:nvPicPr>
          <p:cNvPr id="168" name="Google Shape;168;p15" title="File:Facts.png - Wikipedia"/>
          <p:cNvPicPr preferRelativeResize="0"/>
          <p:nvPr/>
        </p:nvPicPr>
        <p:blipFill>
          <a:blip r:embed="rId5">
            <a:alphaModFix/>
          </a:blip>
          <a:stretch>
            <a:fillRect/>
          </a:stretch>
        </p:blipFill>
        <p:spPr>
          <a:xfrm rot="-1970411">
            <a:off x="130199" y="111174"/>
            <a:ext cx="1074275" cy="10742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2"/>
          <p:cNvSpPr txBox="1"/>
          <p:nvPr>
            <p:ph type="title"/>
          </p:nvPr>
        </p:nvSpPr>
        <p:spPr>
          <a:xfrm>
            <a:off x="720000" y="445025"/>
            <a:ext cx="7704000" cy="57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factors capture relationships between stroke risk factors?</a:t>
            </a:r>
            <a:endParaRPr/>
          </a:p>
        </p:txBody>
      </p:sp>
      <p:pic>
        <p:nvPicPr>
          <p:cNvPr id="456" name="Google Shape;456;p42"/>
          <p:cNvPicPr preferRelativeResize="0"/>
          <p:nvPr/>
        </p:nvPicPr>
        <p:blipFill>
          <a:blip r:embed="rId3">
            <a:alphaModFix/>
          </a:blip>
          <a:stretch>
            <a:fillRect/>
          </a:stretch>
        </p:blipFill>
        <p:spPr>
          <a:xfrm>
            <a:off x="1593975" y="1148375"/>
            <a:ext cx="5956044" cy="3818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3"/>
          <p:cNvSpPr txBox="1"/>
          <p:nvPr>
            <p:ph type="title"/>
          </p:nvPr>
        </p:nvSpPr>
        <p:spPr>
          <a:xfrm>
            <a:off x="720000" y="445025"/>
            <a:ext cx="7704000" cy="57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Hypothesis Test for Age Predictor</a:t>
            </a:r>
            <a:endParaRPr/>
          </a:p>
        </p:txBody>
      </p:sp>
      <p:pic>
        <p:nvPicPr>
          <p:cNvPr id="462" name="Google Shape;462;p43"/>
          <p:cNvPicPr preferRelativeResize="0"/>
          <p:nvPr/>
        </p:nvPicPr>
        <p:blipFill>
          <a:blip r:embed="rId3">
            <a:alphaModFix/>
          </a:blip>
          <a:stretch>
            <a:fillRect/>
          </a:stretch>
        </p:blipFill>
        <p:spPr>
          <a:xfrm>
            <a:off x="261675" y="1172751"/>
            <a:ext cx="3489026" cy="2767825"/>
          </a:xfrm>
          <a:prstGeom prst="rect">
            <a:avLst/>
          </a:prstGeom>
          <a:noFill/>
          <a:ln>
            <a:noFill/>
          </a:ln>
        </p:spPr>
      </p:pic>
      <p:sp>
        <p:nvSpPr>
          <p:cNvPr id="463" name="Google Shape;463;p43"/>
          <p:cNvSpPr txBox="1"/>
          <p:nvPr/>
        </p:nvSpPr>
        <p:spPr>
          <a:xfrm>
            <a:off x="720000" y="3998675"/>
            <a:ext cx="657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The mean </a:t>
            </a:r>
            <a:r>
              <a:rPr b="1" lang="en"/>
              <a:t>age, </a:t>
            </a:r>
            <a:r>
              <a:rPr lang="en"/>
              <a:t>is significantly</a:t>
            </a:r>
            <a:r>
              <a:rPr lang="en"/>
              <a:t> higher for individuals who have experienced a stroke compared to those who have not.</a:t>
            </a:r>
            <a:endParaRPr/>
          </a:p>
        </p:txBody>
      </p:sp>
      <p:grpSp>
        <p:nvGrpSpPr>
          <p:cNvPr id="464" name="Google Shape;464;p43"/>
          <p:cNvGrpSpPr/>
          <p:nvPr/>
        </p:nvGrpSpPr>
        <p:grpSpPr>
          <a:xfrm>
            <a:off x="4091262" y="1568626"/>
            <a:ext cx="3988857" cy="1899601"/>
            <a:chOff x="1519600" y="2715300"/>
            <a:chExt cx="1996525" cy="1756775"/>
          </a:xfrm>
        </p:grpSpPr>
        <p:sp>
          <p:nvSpPr>
            <p:cNvPr id="465" name="Google Shape;465;p43"/>
            <p:cNvSpPr/>
            <p:nvPr/>
          </p:nvSpPr>
          <p:spPr>
            <a:xfrm>
              <a:off x="1519625" y="2715300"/>
              <a:ext cx="1996500" cy="4281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accent3"/>
                  </a:solidFill>
                  <a:latin typeface="Anek Devanagari"/>
                  <a:ea typeface="Anek Devanagari"/>
                  <a:cs typeface="Anek Devanagari"/>
                  <a:sym typeface="Anek Devanagari"/>
                </a:rPr>
                <a:t>Ho: The mean age of individuals in the stroke group is less than or equal to the mean age of individuals in the non-stroke group.</a:t>
              </a:r>
              <a:endParaRPr sz="1100">
                <a:solidFill>
                  <a:schemeClr val="accent3"/>
                </a:solidFill>
                <a:latin typeface="Anek Devanagari"/>
                <a:ea typeface="Anek Devanagari"/>
                <a:cs typeface="Anek Devanagari"/>
                <a:sym typeface="Anek Devanagari"/>
              </a:endParaRPr>
            </a:p>
          </p:txBody>
        </p:sp>
        <p:sp>
          <p:nvSpPr>
            <p:cNvPr id="466" name="Google Shape;466;p43"/>
            <p:cNvSpPr/>
            <p:nvPr/>
          </p:nvSpPr>
          <p:spPr>
            <a:xfrm>
              <a:off x="1519619" y="3460908"/>
              <a:ext cx="1996500" cy="531600"/>
            </a:xfrm>
            <a:prstGeom prst="roundRect">
              <a:avLst>
                <a:gd fmla="val 0" name="adj"/>
              </a:avLst>
            </a:prstGeom>
            <a:solidFill>
              <a:schemeClr val="accen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3"/>
                  </a:solidFill>
                  <a:latin typeface="Anek Devanagari"/>
                  <a:ea typeface="Anek Devanagari"/>
                  <a:cs typeface="Anek Devanagari"/>
                  <a:sym typeface="Anek Devanagari"/>
                </a:rPr>
                <a:t>Ha: The mean age of individuals in the stroke group is greater than the mean age of individuals in the non-stroke group</a:t>
              </a:r>
              <a:endParaRPr sz="1100">
                <a:solidFill>
                  <a:schemeClr val="accent3"/>
                </a:solidFill>
                <a:latin typeface="Anek Devanagari"/>
                <a:ea typeface="Anek Devanagari"/>
                <a:cs typeface="Anek Devanagari"/>
                <a:sym typeface="Anek Devanagari"/>
              </a:endParaRPr>
            </a:p>
            <a:p>
              <a:pPr indent="0" lvl="0" marL="0" rtl="0" algn="ctr">
                <a:spcBef>
                  <a:spcPts val="0"/>
                </a:spcBef>
                <a:spcAft>
                  <a:spcPts val="0"/>
                </a:spcAft>
                <a:buNone/>
              </a:pPr>
              <a:r>
                <a:t/>
              </a:r>
              <a:endParaRPr sz="1800">
                <a:solidFill>
                  <a:schemeClr val="accent3"/>
                </a:solidFill>
                <a:latin typeface="Anek Devanagari"/>
                <a:ea typeface="Anek Devanagari"/>
                <a:cs typeface="Anek Devanagari"/>
                <a:sym typeface="Anek Devanagari"/>
              </a:endParaRPr>
            </a:p>
            <a:p>
              <a:pPr indent="0" lvl="0" marL="0" rtl="0" algn="ctr">
                <a:spcBef>
                  <a:spcPts val="0"/>
                </a:spcBef>
                <a:spcAft>
                  <a:spcPts val="0"/>
                </a:spcAft>
                <a:buNone/>
              </a:pPr>
              <a:r>
                <a:t/>
              </a:r>
              <a:endParaRPr sz="1800">
                <a:solidFill>
                  <a:schemeClr val="dk1"/>
                </a:solidFill>
                <a:latin typeface="Roboto"/>
                <a:ea typeface="Roboto"/>
                <a:cs typeface="Roboto"/>
                <a:sym typeface="Roboto"/>
              </a:endParaRPr>
            </a:p>
          </p:txBody>
        </p:sp>
        <p:sp>
          <p:nvSpPr>
            <p:cNvPr id="467" name="Google Shape;467;p43"/>
            <p:cNvSpPr/>
            <p:nvPr/>
          </p:nvSpPr>
          <p:spPr>
            <a:xfrm>
              <a:off x="1519600" y="3899375"/>
              <a:ext cx="1996500" cy="572700"/>
            </a:xfrm>
            <a:prstGeom prst="roundRect">
              <a:avLst>
                <a:gd fmla="val 0" name="adj"/>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Roboto"/>
                <a:ea typeface="Roboto"/>
                <a:cs typeface="Roboto"/>
                <a:sym typeface="Roboto"/>
              </a:endParaRPr>
            </a:p>
          </p:txBody>
        </p:sp>
      </p:grpSp>
      <p:sp>
        <p:nvSpPr>
          <p:cNvPr id="468" name="Google Shape;468;p43"/>
          <p:cNvSpPr txBox="1"/>
          <p:nvPr/>
        </p:nvSpPr>
        <p:spPr>
          <a:xfrm>
            <a:off x="4133375" y="1019825"/>
            <a:ext cx="512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p</a:t>
            </a:r>
            <a:r>
              <a:rPr lang="en"/>
              <a:t>erformed one-sided t-test for 'age' with the alternative hypothesis that mean of 'stroke' group is greater</a:t>
            </a:r>
            <a:endParaRPr/>
          </a:p>
        </p:txBody>
      </p:sp>
      <p:sp>
        <p:nvSpPr>
          <p:cNvPr id="469" name="Google Shape;469;p43"/>
          <p:cNvSpPr/>
          <p:nvPr/>
        </p:nvSpPr>
        <p:spPr>
          <a:xfrm>
            <a:off x="4376360" y="3468246"/>
            <a:ext cx="1578000" cy="387600"/>
          </a:xfrm>
          <a:prstGeom prst="roundRect">
            <a:avLst>
              <a:gd fmla="val 0" name="adj"/>
            </a:avLst>
          </a:prstGeom>
          <a:solidFill>
            <a:srgbClr val="E6B8AF"/>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chemeClr val="dk1"/>
                </a:solidFill>
                <a:latin typeface="Lexend Black"/>
                <a:ea typeface="Lexend Black"/>
                <a:cs typeface="Lexend Black"/>
                <a:sym typeface="Lexend Black"/>
              </a:rPr>
              <a:t>18.0776</a:t>
            </a:r>
            <a:endParaRPr sz="1800">
              <a:solidFill>
                <a:schemeClr val="dk1"/>
              </a:solidFill>
              <a:latin typeface="Lexend Black"/>
              <a:ea typeface="Lexend Black"/>
              <a:cs typeface="Lexend Black"/>
              <a:sym typeface="Lexend Black"/>
            </a:endParaRPr>
          </a:p>
        </p:txBody>
      </p:sp>
      <p:sp>
        <p:nvSpPr>
          <p:cNvPr id="470" name="Google Shape;470;p43"/>
          <p:cNvSpPr/>
          <p:nvPr/>
        </p:nvSpPr>
        <p:spPr>
          <a:xfrm>
            <a:off x="6727185" y="3468233"/>
            <a:ext cx="1578000" cy="387600"/>
          </a:xfrm>
          <a:prstGeom prst="roundRect">
            <a:avLst>
              <a:gd fmla="val 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600">
                <a:solidFill>
                  <a:schemeClr val="dk1"/>
                </a:solidFill>
                <a:latin typeface="Lexend Black"/>
                <a:ea typeface="Lexend Black"/>
                <a:cs typeface="Lexend Black"/>
                <a:sym typeface="Lexend Black"/>
              </a:rPr>
              <a:t>3.71* 10^-71</a:t>
            </a:r>
            <a:endParaRPr sz="1600">
              <a:solidFill>
                <a:schemeClr val="dk1"/>
              </a:solidFill>
              <a:latin typeface="Lexend Black"/>
              <a:ea typeface="Lexend Black"/>
              <a:cs typeface="Lexend Black"/>
              <a:sym typeface="Lexend Black"/>
            </a:endParaRPr>
          </a:p>
        </p:txBody>
      </p:sp>
      <p:sp>
        <p:nvSpPr>
          <p:cNvPr id="471" name="Google Shape;471;p43"/>
          <p:cNvSpPr txBox="1"/>
          <p:nvPr/>
        </p:nvSpPr>
        <p:spPr>
          <a:xfrm>
            <a:off x="3583850" y="310267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Anek Devanagari"/>
                <a:ea typeface="Anek Devanagari"/>
                <a:cs typeface="Anek Devanagari"/>
                <a:sym typeface="Anek Devanagari"/>
              </a:rPr>
              <a:t>T-stat</a:t>
            </a:r>
            <a:endParaRPr sz="1800"/>
          </a:p>
        </p:txBody>
      </p:sp>
      <p:sp>
        <p:nvSpPr>
          <p:cNvPr id="472" name="Google Shape;472;p43"/>
          <p:cNvSpPr txBox="1"/>
          <p:nvPr/>
        </p:nvSpPr>
        <p:spPr>
          <a:xfrm>
            <a:off x="6067400" y="310267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Anek Devanagari"/>
                <a:ea typeface="Anek Devanagari"/>
                <a:cs typeface="Anek Devanagari"/>
                <a:sym typeface="Anek Devanagari"/>
              </a:rPr>
              <a:t>p-value</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4"/>
          <p:cNvSpPr txBox="1"/>
          <p:nvPr>
            <p:ph type="title"/>
          </p:nvPr>
        </p:nvSpPr>
        <p:spPr>
          <a:xfrm>
            <a:off x="720000" y="445025"/>
            <a:ext cx="7704000" cy="57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Hypothesis Test for Glucose Level Predictor</a:t>
            </a:r>
            <a:endParaRPr/>
          </a:p>
        </p:txBody>
      </p:sp>
      <p:sp>
        <p:nvSpPr>
          <p:cNvPr id="478" name="Google Shape;478;p44"/>
          <p:cNvSpPr txBox="1"/>
          <p:nvPr/>
        </p:nvSpPr>
        <p:spPr>
          <a:xfrm>
            <a:off x="720000" y="3998675"/>
            <a:ext cx="657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The mean </a:t>
            </a:r>
            <a:r>
              <a:rPr b="1" lang="en"/>
              <a:t>glucose level, </a:t>
            </a:r>
            <a:r>
              <a:rPr lang="en"/>
              <a:t>is significantly higher for individuals who have experienced a stroke compared to those who have not.</a:t>
            </a:r>
            <a:endParaRPr/>
          </a:p>
        </p:txBody>
      </p:sp>
      <p:grpSp>
        <p:nvGrpSpPr>
          <p:cNvPr id="479" name="Google Shape;479;p44"/>
          <p:cNvGrpSpPr/>
          <p:nvPr/>
        </p:nvGrpSpPr>
        <p:grpSpPr>
          <a:xfrm>
            <a:off x="545743" y="1568572"/>
            <a:ext cx="3897616" cy="1534016"/>
            <a:chOff x="1519600" y="2715300"/>
            <a:chExt cx="1996525" cy="1756775"/>
          </a:xfrm>
        </p:grpSpPr>
        <p:sp>
          <p:nvSpPr>
            <p:cNvPr id="480" name="Google Shape;480;p44"/>
            <p:cNvSpPr/>
            <p:nvPr/>
          </p:nvSpPr>
          <p:spPr>
            <a:xfrm>
              <a:off x="1519625" y="2715300"/>
              <a:ext cx="1996500" cy="4281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accent3"/>
                  </a:solidFill>
                  <a:latin typeface="Anek Devanagari"/>
                  <a:ea typeface="Anek Devanagari"/>
                  <a:cs typeface="Anek Devanagari"/>
                  <a:sym typeface="Anek Devanagari"/>
                </a:rPr>
                <a:t>Ho: The mean glucose level  of individuals in the stroke group is less than or equal to the non-stroke group.</a:t>
              </a:r>
              <a:endParaRPr sz="1800">
                <a:solidFill>
                  <a:schemeClr val="accent3"/>
                </a:solidFill>
                <a:latin typeface="Anek Devanagari"/>
                <a:ea typeface="Anek Devanagari"/>
                <a:cs typeface="Anek Devanagari"/>
                <a:sym typeface="Anek Devanagari"/>
              </a:endParaRPr>
            </a:p>
          </p:txBody>
        </p:sp>
        <p:sp>
          <p:nvSpPr>
            <p:cNvPr id="481" name="Google Shape;481;p44"/>
            <p:cNvSpPr/>
            <p:nvPr/>
          </p:nvSpPr>
          <p:spPr>
            <a:xfrm>
              <a:off x="1519616" y="3460894"/>
              <a:ext cx="1996500" cy="572700"/>
            </a:xfrm>
            <a:prstGeom prst="roundRect">
              <a:avLst>
                <a:gd fmla="val 0" name="adj"/>
              </a:avLst>
            </a:prstGeom>
            <a:solidFill>
              <a:schemeClr val="accen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3"/>
                  </a:solidFill>
                  <a:latin typeface="Anek Devanagari"/>
                  <a:ea typeface="Anek Devanagari"/>
                  <a:cs typeface="Anek Devanagari"/>
                  <a:sym typeface="Anek Devanagari"/>
                </a:rPr>
                <a:t>Ha: The mean glucose level of individuals in the stroke group is greater that of individuals in the non-stroke group</a:t>
              </a:r>
              <a:endParaRPr sz="1100">
                <a:solidFill>
                  <a:schemeClr val="accent3"/>
                </a:solidFill>
                <a:latin typeface="Anek Devanagari"/>
                <a:ea typeface="Anek Devanagari"/>
                <a:cs typeface="Anek Devanagari"/>
                <a:sym typeface="Anek Devanagari"/>
              </a:endParaRPr>
            </a:p>
            <a:p>
              <a:pPr indent="0" lvl="0" marL="0" rtl="0" algn="ctr">
                <a:spcBef>
                  <a:spcPts val="0"/>
                </a:spcBef>
                <a:spcAft>
                  <a:spcPts val="0"/>
                </a:spcAft>
                <a:buNone/>
              </a:pPr>
              <a:r>
                <a:t/>
              </a:r>
              <a:endParaRPr sz="1800">
                <a:solidFill>
                  <a:schemeClr val="accent3"/>
                </a:solidFill>
                <a:latin typeface="Anek Devanagari"/>
                <a:ea typeface="Anek Devanagari"/>
                <a:cs typeface="Anek Devanagari"/>
                <a:sym typeface="Anek Devanagari"/>
              </a:endParaRPr>
            </a:p>
            <a:p>
              <a:pPr indent="0" lvl="0" marL="0" rtl="0" algn="ctr">
                <a:spcBef>
                  <a:spcPts val="0"/>
                </a:spcBef>
                <a:spcAft>
                  <a:spcPts val="0"/>
                </a:spcAft>
                <a:buNone/>
              </a:pPr>
              <a:r>
                <a:t/>
              </a:r>
              <a:endParaRPr sz="1800">
                <a:solidFill>
                  <a:schemeClr val="dk1"/>
                </a:solidFill>
                <a:latin typeface="Roboto"/>
                <a:ea typeface="Roboto"/>
                <a:cs typeface="Roboto"/>
                <a:sym typeface="Roboto"/>
              </a:endParaRPr>
            </a:p>
          </p:txBody>
        </p:sp>
        <p:sp>
          <p:nvSpPr>
            <p:cNvPr id="482" name="Google Shape;482;p44"/>
            <p:cNvSpPr/>
            <p:nvPr/>
          </p:nvSpPr>
          <p:spPr>
            <a:xfrm>
              <a:off x="1519600" y="3899375"/>
              <a:ext cx="1996500" cy="572700"/>
            </a:xfrm>
            <a:prstGeom prst="roundRect">
              <a:avLst>
                <a:gd fmla="val 0" name="adj"/>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Roboto"/>
                <a:ea typeface="Roboto"/>
                <a:cs typeface="Roboto"/>
                <a:sym typeface="Roboto"/>
              </a:endParaRPr>
            </a:p>
          </p:txBody>
        </p:sp>
      </p:grpSp>
      <p:sp>
        <p:nvSpPr>
          <p:cNvPr id="483" name="Google Shape;483;p44"/>
          <p:cNvSpPr txBox="1"/>
          <p:nvPr/>
        </p:nvSpPr>
        <p:spPr>
          <a:xfrm>
            <a:off x="587850" y="1019825"/>
            <a:ext cx="512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performed one-sided t-test for glucose level with the alternative hypothesis that mean of 'stroke' group is greater</a:t>
            </a:r>
            <a:endParaRPr/>
          </a:p>
        </p:txBody>
      </p:sp>
      <p:sp>
        <p:nvSpPr>
          <p:cNvPr id="484" name="Google Shape;484;p44"/>
          <p:cNvSpPr/>
          <p:nvPr/>
        </p:nvSpPr>
        <p:spPr>
          <a:xfrm>
            <a:off x="830835" y="3468246"/>
            <a:ext cx="1578000" cy="387600"/>
          </a:xfrm>
          <a:prstGeom prst="roundRect">
            <a:avLst>
              <a:gd fmla="val 0" name="adj"/>
            </a:avLst>
          </a:prstGeom>
          <a:solidFill>
            <a:srgbClr val="E6B8AF"/>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chemeClr val="dk1"/>
                </a:solidFill>
                <a:latin typeface="Lexend Black"/>
                <a:ea typeface="Lexend Black"/>
                <a:cs typeface="Lexend Black"/>
                <a:sym typeface="Lexend Black"/>
              </a:rPr>
              <a:t>9.515</a:t>
            </a:r>
            <a:endParaRPr sz="1800">
              <a:solidFill>
                <a:schemeClr val="dk1"/>
              </a:solidFill>
              <a:latin typeface="Lexend Black"/>
              <a:ea typeface="Lexend Black"/>
              <a:cs typeface="Lexend Black"/>
              <a:sym typeface="Lexend Black"/>
            </a:endParaRPr>
          </a:p>
        </p:txBody>
      </p:sp>
      <p:sp>
        <p:nvSpPr>
          <p:cNvPr id="485" name="Google Shape;485;p44"/>
          <p:cNvSpPr/>
          <p:nvPr/>
        </p:nvSpPr>
        <p:spPr>
          <a:xfrm>
            <a:off x="3181660" y="3468233"/>
            <a:ext cx="1578000" cy="387600"/>
          </a:xfrm>
          <a:prstGeom prst="roundRect">
            <a:avLst>
              <a:gd fmla="val 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600">
                <a:solidFill>
                  <a:schemeClr val="dk1"/>
                </a:solidFill>
                <a:latin typeface="Lexend Black"/>
                <a:ea typeface="Lexend Black"/>
                <a:cs typeface="Lexend Black"/>
                <a:sym typeface="Lexend Black"/>
              </a:rPr>
              <a:t>1.35* 10^-21</a:t>
            </a:r>
            <a:endParaRPr sz="1600">
              <a:solidFill>
                <a:schemeClr val="dk1"/>
              </a:solidFill>
              <a:latin typeface="Lexend Black"/>
              <a:ea typeface="Lexend Black"/>
              <a:cs typeface="Lexend Black"/>
              <a:sym typeface="Lexend Black"/>
            </a:endParaRPr>
          </a:p>
        </p:txBody>
      </p:sp>
      <p:sp>
        <p:nvSpPr>
          <p:cNvPr id="486" name="Google Shape;486;p44"/>
          <p:cNvSpPr txBox="1"/>
          <p:nvPr/>
        </p:nvSpPr>
        <p:spPr>
          <a:xfrm>
            <a:off x="38325" y="310267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Anek Devanagari"/>
                <a:ea typeface="Anek Devanagari"/>
                <a:cs typeface="Anek Devanagari"/>
                <a:sym typeface="Anek Devanagari"/>
              </a:rPr>
              <a:t>T-stat</a:t>
            </a:r>
            <a:endParaRPr sz="1800"/>
          </a:p>
        </p:txBody>
      </p:sp>
      <p:sp>
        <p:nvSpPr>
          <p:cNvPr id="487" name="Google Shape;487;p44"/>
          <p:cNvSpPr txBox="1"/>
          <p:nvPr/>
        </p:nvSpPr>
        <p:spPr>
          <a:xfrm>
            <a:off x="2521875" y="310267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Anek Devanagari"/>
                <a:ea typeface="Anek Devanagari"/>
                <a:cs typeface="Anek Devanagari"/>
                <a:sym typeface="Anek Devanagari"/>
              </a:rPr>
              <a:t>p-value</a:t>
            </a:r>
            <a:endParaRPr sz="1800"/>
          </a:p>
        </p:txBody>
      </p:sp>
      <p:pic>
        <p:nvPicPr>
          <p:cNvPr id="488" name="Google Shape;488;p44"/>
          <p:cNvPicPr preferRelativeResize="0"/>
          <p:nvPr/>
        </p:nvPicPr>
        <p:blipFill>
          <a:blip r:embed="rId3">
            <a:alphaModFix/>
          </a:blip>
          <a:stretch>
            <a:fillRect/>
          </a:stretch>
        </p:blipFill>
        <p:spPr>
          <a:xfrm>
            <a:off x="5555125" y="1170225"/>
            <a:ext cx="3415133" cy="267806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5"/>
          <p:cNvSpPr txBox="1"/>
          <p:nvPr>
            <p:ph type="title"/>
          </p:nvPr>
        </p:nvSpPr>
        <p:spPr>
          <a:xfrm>
            <a:off x="720000" y="445025"/>
            <a:ext cx="7704000" cy="57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Hypothesis Test for BMI Predictor</a:t>
            </a:r>
            <a:endParaRPr/>
          </a:p>
        </p:txBody>
      </p:sp>
      <p:sp>
        <p:nvSpPr>
          <p:cNvPr id="494" name="Google Shape;494;p45"/>
          <p:cNvSpPr txBox="1"/>
          <p:nvPr/>
        </p:nvSpPr>
        <p:spPr>
          <a:xfrm>
            <a:off x="720000" y="3998675"/>
            <a:ext cx="657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The mean </a:t>
            </a:r>
            <a:r>
              <a:rPr b="1" lang="en"/>
              <a:t>BMI</a:t>
            </a:r>
            <a:r>
              <a:rPr b="1" lang="en"/>
              <a:t>, </a:t>
            </a:r>
            <a:r>
              <a:rPr lang="en"/>
              <a:t>is significantly higher for individuals who have experienced a stroke compared to those who have not.</a:t>
            </a:r>
            <a:endParaRPr/>
          </a:p>
        </p:txBody>
      </p:sp>
      <p:sp>
        <p:nvSpPr>
          <p:cNvPr id="495" name="Google Shape;495;p45"/>
          <p:cNvSpPr txBox="1"/>
          <p:nvPr/>
        </p:nvSpPr>
        <p:spPr>
          <a:xfrm>
            <a:off x="4133375" y="1019825"/>
            <a:ext cx="512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performed one-sided t-test for BMI with the alternative hypothesis that mean of 'stroke' group is greater</a:t>
            </a:r>
            <a:endParaRPr/>
          </a:p>
        </p:txBody>
      </p:sp>
      <p:sp>
        <p:nvSpPr>
          <p:cNvPr id="496" name="Google Shape;496;p45"/>
          <p:cNvSpPr/>
          <p:nvPr/>
        </p:nvSpPr>
        <p:spPr>
          <a:xfrm>
            <a:off x="4376360" y="3468246"/>
            <a:ext cx="1578000" cy="387600"/>
          </a:xfrm>
          <a:prstGeom prst="roundRect">
            <a:avLst>
              <a:gd fmla="val 0" name="adj"/>
            </a:avLst>
          </a:prstGeom>
          <a:solidFill>
            <a:srgbClr val="E6B8AF"/>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chemeClr val="dk1"/>
                </a:solidFill>
                <a:latin typeface="Lexend Black"/>
                <a:ea typeface="Lexend Black"/>
                <a:cs typeface="Lexend Black"/>
                <a:sym typeface="Lexend Black"/>
              </a:rPr>
              <a:t>2.579</a:t>
            </a:r>
            <a:endParaRPr sz="1800">
              <a:solidFill>
                <a:schemeClr val="dk1"/>
              </a:solidFill>
              <a:latin typeface="Lexend Black"/>
              <a:ea typeface="Lexend Black"/>
              <a:cs typeface="Lexend Black"/>
              <a:sym typeface="Lexend Black"/>
            </a:endParaRPr>
          </a:p>
        </p:txBody>
      </p:sp>
      <p:sp>
        <p:nvSpPr>
          <p:cNvPr id="497" name="Google Shape;497;p45"/>
          <p:cNvSpPr/>
          <p:nvPr/>
        </p:nvSpPr>
        <p:spPr>
          <a:xfrm>
            <a:off x="6727185" y="3468233"/>
            <a:ext cx="1578000" cy="387600"/>
          </a:xfrm>
          <a:prstGeom prst="roundRect">
            <a:avLst>
              <a:gd fmla="val 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600">
                <a:solidFill>
                  <a:schemeClr val="dk1"/>
                </a:solidFill>
                <a:latin typeface="Lexend Black"/>
                <a:ea typeface="Lexend Black"/>
                <a:cs typeface="Lexend Black"/>
                <a:sym typeface="Lexend Black"/>
              </a:rPr>
              <a:t>0.0049</a:t>
            </a:r>
            <a:endParaRPr sz="1600">
              <a:solidFill>
                <a:schemeClr val="dk1"/>
              </a:solidFill>
              <a:latin typeface="Lexend Black"/>
              <a:ea typeface="Lexend Black"/>
              <a:cs typeface="Lexend Black"/>
              <a:sym typeface="Lexend Black"/>
            </a:endParaRPr>
          </a:p>
        </p:txBody>
      </p:sp>
      <p:sp>
        <p:nvSpPr>
          <p:cNvPr id="498" name="Google Shape;498;p45"/>
          <p:cNvSpPr txBox="1"/>
          <p:nvPr/>
        </p:nvSpPr>
        <p:spPr>
          <a:xfrm>
            <a:off x="3583850" y="310267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Anek Devanagari"/>
                <a:ea typeface="Anek Devanagari"/>
                <a:cs typeface="Anek Devanagari"/>
                <a:sym typeface="Anek Devanagari"/>
              </a:rPr>
              <a:t>T-stat</a:t>
            </a:r>
            <a:endParaRPr sz="1800"/>
          </a:p>
        </p:txBody>
      </p:sp>
      <p:sp>
        <p:nvSpPr>
          <p:cNvPr id="499" name="Google Shape;499;p45"/>
          <p:cNvSpPr txBox="1"/>
          <p:nvPr/>
        </p:nvSpPr>
        <p:spPr>
          <a:xfrm>
            <a:off x="6067400" y="310267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Anek Devanagari"/>
                <a:ea typeface="Anek Devanagari"/>
                <a:cs typeface="Anek Devanagari"/>
                <a:sym typeface="Anek Devanagari"/>
              </a:rPr>
              <a:t>p-value</a:t>
            </a:r>
            <a:endParaRPr sz="1800"/>
          </a:p>
        </p:txBody>
      </p:sp>
      <p:pic>
        <p:nvPicPr>
          <p:cNvPr id="500" name="Google Shape;500;p45"/>
          <p:cNvPicPr preferRelativeResize="0"/>
          <p:nvPr/>
        </p:nvPicPr>
        <p:blipFill>
          <a:blip r:embed="rId3">
            <a:alphaModFix/>
          </a:blip>
          <a:stretch>
            <a:fillRect/>
          </a:stretch>
        </p:blipFill>
        <p:spPr>
          <a:xfrm>
            <a:off x="423925" y="1190025"/>
            <a:ext cx="3483475" cy="2763450"/>
          </a:xfrm>
          <a:prstGeom prst="rect">
            <a:avLst/>
          </a:prstGeom>
          <a:noFill/>
          <a:ln>
            <a:noFill/>
          </a:ln>
        </p:spPr>
      </p:pic>
      <p:grpSp>
        <p:nvGrpSpPr>
          <p:cNvPr id="501" name="Google Shape;501;p45"/>
          <p:cNvGrpSpPr/>
          <p:nvPr/>
        </p:nvGrpSpPr>
        <p:grpSpPr>
          <a:xfrm>
            <a:off x="4376343" y="1635422"/>
            <a:ext cx="3897616" cy="1534016"/>
            <a:chOff x="1519600" y="2715300"/>
            <a:chExt cx="1996525" cy="1756775"/>
          </a:xfrm>
        </p:grpSpPr>
        <p:sp>
          <p:nvSpPr>
            <p:cNvPr id="502" name="Google Shape;502;p45"/>
            <p:cNvSpPr/>
            <p:nvPr/>
          </p:nvSpPr>
          <p:spPr>
            <a:xfrm>
              <a:off x="1519625" y="2715300"/>
              <a:ext cx="1996500" cy="4281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accent3"/>
                  </a:solidFill>
                  <a:latin typeface="Anek Devanagari"/>
                  <a:ea typeface="Anek Devanagari"/>
                  <a:cs typeface="Anek Devanagari"/>
                  <a:sym typeface="Anek Devanagari"/>
                </a:rPr>
                <a:t>Ho: The mean BMI   of individuals in the stroke group is less than or equal to the non-stroke group.</a:t>
              </a:r>
              <a:endParaRPr sz="1800">
                <a:solidFill>
                  <a:schemeClr val="accent3"/>
                </a:solidFill>
                <a:latin typeface="Anek Devanagari"/>
                <a:ea typeface="Anek Devanagari"/>
                <a:cs typeface="Anek Devanagari"/>
                <a:sym typeface="Anek Devanagari"/>
              </a:endParaRPr>
            </a:p>
          </p:txBody>
        </p:sp>
        <p:sp>
          <p:nvSpPr>
            <p:cNvPr id="503" name="Google Shape;503;p45"/>
            <p:cNvSpPr/>
            <p:nvPr/>
          </p:nvSpPr>
          <p:spPr>
            <a:xfrm>
              <a:off x="1519616" y="3460894"/>
              <a:ext cx="1996500" cy="572700"/>
            </a:xfrm>
            <a:prstGeom prst="roundRect">
              <a:avLst>
                <a:gd fmla="val 0" name="adj"/>
              </a:avLst>
            </a:prstGeom>
            <a:solidFill>
              <a:schemeClr val="accen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3"/>
                  </a:solidFill>
                  <a:latin typeface="Anek Devanagari"/>
                  <a:ea typeface="Anek Devanagari"/>
                  <a:cs typeface="Anek Devanagari"/>
                  <a:sym typeface="Anek Devanagari"/>
                </a:rPr>
                <a:t>Ha: The mean BMI  of individuals in the stroke group is greater than the mean age of individuals in the non-stroke group</a:t>
              </a:r>
              <a:endParaRPr sz="1100">
                <a:solidFill>
                  <a:schemeClr val="accent3"/>
                </a:solidFill>
                <a:latin typeface="Anek Devanagari"/>
                <a:ea typeface="Anek Devanagari"/>
                <a:cs typeface="Anek Devanagari"/>
                <a:sym typeface="Anek Devanagari"/>
              </a:endParaRPr>
            </a:p>
            <a:p>
              <a:pPr indent="0" lvl="0" marL="0" rtl="0" algn="ctr">
                <a:spcBef>
                  <a:spcPts val="0"/>
                </a:spcBef>
                <a:spcAft>
                  <a:spcPts val="0"/>
                </a:spcAft>
                <a:buNone/>
              </a:pPr>
              <a:r>
                <a:t/>
              </a:r>
              <a:endParaRPr sz="1800">
                <a:solidFill>
                  <a:schemeClr val="accent3"/>
                </a:solidFill>
                <a:latin typeface="Anek Devanagari"/>
                <a:ea typeface="Anek Devanagari"/>
                <a:cs typeface="Anek Devanagari"/>
                <a:sym typeface="Anek Devanagari"/>
              </a:endParaRPr>
            </a:p>
            <a:p>
              <a:pPr indent="0" lvl="0" marL="0" rtl="0" algn="ctr">
                <a:spcBef>
                  <a:spcPts val="0"/>
                </a:spcBef>
                <a:spcAft>
                  <a:spcPts val="0"/>
                </a:spcAft>
                <a:buNone/>
              </a:pPr>
              <a:r>
                <a:t/>
              </a:r>
              <a:endParaRPr sz="1800">
                <a:solidFill>
                  <a:schemeClr val="dk1"/>
                </a:solidFill>
                <a:latin typeface="Roboto"/>
                <a:ea typeface="Roboto"/>
                <a:cs typeface="Roboto"/>
                <a:sym typeface="Roboto"/>
              </a:endParaRPr>
            </a:p>
          </p:txBody>
        </p:sp>
        <p:sp>
          <p:nvSpPr>
            <p:cNvPr id="504" name="Google Shape;504;p45"/>
            <p:cNvSpPr/>
            <p:nvPr/>
          </p:nvSpPr>
          <p:spPr>
            <a:xfrm>
              <a:off x="1519600" y="3899375"/>
              <a:ext cx="1996500" cy="572700"/>
            </a:xfrm>
            <a:prstGeom prst="roundRect">
              <a:avLst>
                <a:gd fmla="val 0" name="adj"/>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Roboto"/>
                <a:ea typeface="Roboto"/>
                <a:cs typeface="Roboto"/>
                <a:sym typeface="Roboto"/>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6"/>
          <p:cNvSpPr txBox="1"/>
          <p:nvPr>
            <p:ph type="title"/>
          </p:nvPr>
        </p:nvSpPr>
        <p:spPr>
          <a:xfrm>
            <a:off x="1807125" y="705654"/>
            <a:ext cx="5517600" cy="759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0" sz="1500">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lang="en" sz="3400">
                <a:latin typeface="Times New Roman"/>
                <a:ea typeface="Times New Roman"/>
                <a:cs typeface="Times New Roman"/>
                <a:sym typeface="Times New Roman"/>
              </a:rPr>
              <a:t>Research Question 4</a:t>
            </a:r>
            <a:endParaRPr sz="5300">
              <a:latin typeface="Times New Roman"/>
              <a:ea typeface="Times New Roman"/>
              <a:cs typeface="Times New Roman"/>
              <a:sym typeface="Times New Roman"/>
            </a:endParaRPr>
          </a:p>
        </p:txBody>
      </p:sp>
      <p:sp>
        <p:nvSpPr>
          <p:cNvPr id="510" name="Google Shape;510;p46"/>
          <p:cNvSpPr txBox="1"/>
          <p:nvPr>
            <p:ph idx="1" type="subTitle"/>
          </p:nvPr>
        </p:nvSpPr>
        <p:spPr>
          <a:xfrm>
            <a:off x="439800" y="1601475"/>
            <a:ext cx="8463900" cy="24090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900">
                <a:latin typeface="Times New Roman"/>
                <a:ea typeface="Times New Roman"/>
                <a:cs typeface="Times New Roman"/>
                <a:sym typeface="Times New Roman"/>
              </a:rPr>
              <a:t>Based on the previous visual and statistical analyses, how do the different factors affect the chance of having a stroke, and how can these be visually represented to aid understanding?</a:t>
            </a:r>
            <a:endParaRPr sz="1900">
              <a:latin typeface="Times New Roman"/>
              <a:ea typeface="Times New Roman"/>
              <a:cs typeface="Times New Roman"/>
              <a:sym typeface="Times New Roman"/>
            </a:endParaRPr>
          </a:p>
          <a:p>
            <a:pPr indent="0" lvl="0" marL="0" rtl="0" algn="ctr">
              <a:spcBef>
                <a:spcPts val="0"/>
              </a:spcBef>
              <a:spcAft>
                <a:spcPts val="0"/>
              </a:spcAft>
              <a:buNone/>
            </a:pPr>
            <a:r>
              <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7"/>
          <p:cNvSpPr txBox="1"/>
          <p:nvPr>
            <p:ph type="title"/>
          </p:nvPr>
        </p:nvSpPr>
        <p:spPr>
          <a:xfrm>
            <a:off x="1775325" y="737454"/>
            <a:ext cx="5517600" cy="759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0" sz="1500">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lang="en" sz="3400">
                <a:latin typeface="Times New Roman"/>
                <a:ea typeface="Times New Roman"/>
                <a:cs typeface="Times New Roman"/>
                <a:sym typeface="Times New Roman"/>
              </a:rPr>
              <a:t>Logistic Regression	</a:t>
            </a:r>
            <a:endParaRPr sz="5300">
              <a:latin typeface="Times New Roman"/>
              <a:ea typeface="Times New Roman"/>
              <a:cs typeface="Times New Roman"/>
              <a:sym typeface="Times New Roman"/>
            </a:endParaRPr>
          </a:p>
        </p:txBody>
      </p:sp>
      <p:sp>
        <p:nvSpPr>
          <p:cNvPr id="516" name="Google Shape;516;p47"/>
          <p:cNvSpPr txBox="1"/>
          <p:nvPr>
            <p:ph idx="1" type="subTitle"/>
          </p:nvPr>
        </p:nvSpPr>
        <p:spPr>
          <a:xfrm>
            <a:off x="400050" y="1266200"/>
            <a:ext cx="8463900" cy="240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latin typeface="Times New Roman"/>
                <a:ea typeface="Times New Roman"/>
                <a:cs typeface="Times New Roman"/>
                <a:sym typeface="Times New Roman"/>
              </a:rPr>
              <a:t>Logistic regression is a statistical method used for binary classification. Logistic regression is particularly useful because it provides the odds ratio for each independent variable, helping to understand how significant an independent variable is in predicting the outcome.</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graphicFrame>
        <p:nvGraphicFramePr>
          <p:cNvPr id="521" name="Google Shape;521;p48"/>
          <p:cNvGraphicFramePr/>
          <p:nvPr/>
        </p:nvGraphicFramePr>
        <p:xfrm>
          <a:off x="912750" y="1209750"/>
          <a:ext cx="3000000" cy="3000000"/>
        </p:xfrm>
        <a:graphic>
          <a:graphicData uri="http://schemas.openxmlformats.org/drawingml/2006/table">
            <a:tbl>
              <a:tblPr>
                <a:noFill/>
                <a:tableStyleId>{A7E4366D-0701-4D04-B963-0EC144122AFE}</a:tableStyleId>
              </a:tblPr>
              <a:tblGrid>
                <a:gridCol w="2399025"/>
                <a:gridCol w="2399025"/>
              </a:tblGrid>
              <a:tr h="386550">
                <a:tc>
                  <a:txBody>
                    <a:bodyPr/>
                    <a:lstStyle/>
                    <a:p>
                      <a:pPr indent="0" lvl="0" marL="0" rtl="0" algn="ctr">
                        <a:spcBef>
                          <a:spcPts val="0"/>
                        </a:spcBef>
                        <a:spcAft>
                          <a:spcPts val="0"/>
                        </a:spcAft>
                        <a:buNone/>
                      </a:pPr>
                      <a:r>
                        <a:rPr b="1" lang="en" sz="1000"/>
                        <a:t>Predictors</a:t>
                      </a:r>
                      <a:endParaRPr b="1" sz="1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Coefficient</a:t>
                      </a:r>
                      <a:endParaRPr b="1" sz="1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6550">
                <a:tc>
                  <a:txBody>
                    <a:bodyPr/>
                    <a:lstStyle/>
                    <a:p>
                      <a:pPr indent="0" lvl="0" marL="0" rtl="0" algn="ctr">
                        <a:spcBef>
                          <a:spcPts val="0"/>
                        </a:spcBef>
                        <a:spcAft>
                          <a:spcPts val="0"/>
                        </a:spcAft>
                        <a:buNone/>
                      </a:pPr>
                      <a:r>
                        <a:rPr lang="en" sz="1000"/>
                        <a:t>Intercept</a:t>
                      </a:r>
                      <a:endParaRPr sz="1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   </a:t>
                      </a:r>
                      <a:r>
                        <a:rPr lang="en" sz="1000"/>
                        <a:t>-4.1493	</a:t>
                      </a:r>
                      <a:endParaRPr sz="1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6550">
                <a:tc>
                  <a:txBody>
                    <a:bodyPr/>
                    <a:lstStyle/>
                    <a:p>
                      <a:pPr indent="0" lvl="0" marL="0" rtl="0" algn="ctr">
                        <a:spcBef>
                          <a:spcPts val="0"/>
                        </a:spcBef>
                        <a:spcAft>
                          <a:spcPts val="0"/>
                        </a:spcAft>
                        <a:buNone/>
                      </a:pPr>
                      <a:r>
                        <a:rPr lang="en" sz="1000"/>
                        <a:t>Age</a:t>
                      </a:r>
                      <a:endParaRPr sz="1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1.7234</a:t>
                      </a:r>
                      <a:endParaRPr sz="1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6550">
                <a:tc>
                  <a:txBody>
                    <a:bodyPr/>
                    <a:lstStyle/>
                    <a:p>
                      <a:pPr indent="0" lvl="0" marL="0" rtl="0" algn="ctr">
                        <a:spcBef>
                          <a:spcPts val="0"/>
                        </a:spcBef>
                        <a:spcAft>
                          <a:spcPts val="0"/>
                        </a:spcAft>
                        <a:buNone/>
                      </a:pPr>
                      <a:r>
                        <a:rPr lang="en" sz="1000"/>
                        <a:t>Average Glucose Level</a:t>
                      </a:r>
                      <a:endParaRPr sz="1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0.1177</a:t>
                      </a:r>
                      <a:endParaRPr sz="1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6550">
                <a:tc>
                  <a:txBody>
                    <a:bodyPr/>
                    <a:lstStyle/>
                    <a:p>
                      <a:pPr indent="0" lvl="0" marL="0" rtl="0" algn="ctr">
                        <a:spcBef>
                          <a:spcPts val="0"/>
                        </a:spcBef>
                        <a:spcAft>
                          <a:spcPts val="0"/>
                        </a:spcAft>
                        <a:buNone/>
                      </a:pPr>
                      <a:r>
                        <a:rPr lang="en" sz="1000"/>
                        <a:t>BMI</a:t>
                      </a:r>
                      <a:endParaRPr sz="1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0.0153</a:t>
                      </a:r>
                      <a:endParaRPr sz="1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6550">
                <a:tc>
                  <a:txBody>
                    <a:bodyPr/>
                    <a:lstStyle/>
                    <a:p>
                      <a:pPr indent="0" lvl="0" marL="0" rtl="0" algn="ctr">
                        <a:spcBef>
                          <a:spcPts val="0"/>
                        </a:spcBef>
                        <a:spcAft>
                          <a:spcPts val="0"/>
                        </a:spcAft>
                        <a:buNone/>
                      </a:pPr>
                      <a:r>
                        <a:rPr lang="en" sz="1000"/>
                        <a:t>Hypertension</a:t>
                      </a:r>
                      <a:endParaRPr sz="1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0.0144</a:t>
                      </a:r>
                      <a:endParaRPr sz="1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6550">
                <a:tc>
                  <a:txBody>
                    <a:bodyPr/>
                    <a:lstStyle/>
                    <a:p>
                      <a:pPr indent="0" lvl="0" marL="0" rtl="0" algn="ctr">
                        <a:spcBef>
                          <a:spcPts val="0"/>
                        </a:spcBef>
                        <a:spcAft>
                          <a:spcPts val="0"/>
                        </a:spcAft>
                        <a:buNone/>
                      </a:pPr>
                      <a:r>
                        <a:rPr lang="en" sz="1000"/>
                        <a:t>Heart Disease</a:t>
                      </a:r>
                      <a:endParaRPr sz="1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    </a:t>
                      </a:r>
                      <a:r>
                        <a:rPr lang="en" sz="1000"/>
                        <a:t>0.1680	</a:t>
                      </a:r>
                      <a:endParaRPr sz="1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6550">
                <a:tc>
                  <a:txBody>
                    <a:bodyPr/>
                    <a:lstStyle/>
                    <a:p>
                      <a:pPr indent="0" lvl="0" marL="0" rtl="0" algn="ctr">
                        <a:spcBef>
                          <a:spcPts val="0"/>
                        </a:spcBef>
                        <a:spcAft>
                          <a:spcPts val="0"/>
                        </a:spcAft>
                        <a:buNone/>
                      </a:pPr>
                      <a:r>
                        <a:rPr lang="en" sz="1000"/>
                        <a:t>Gender (Male)</a:t>
                      </a:r>
                      <a:endParaRPr sz="1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0.0123</a:t>
                      </a:r>
                      <a:endParaRPr sz="1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522" name="Google Shape;522;p48"/>
          <p:cNvSpPr txBox="1"/>
          <p:nvPr>
            <p:ph type="title"/>
          </p:nvPr>
        </p:nvSpPr>
        <p:spPr>
          <a:xfrm>
            <a:off x="1498125" y="220725"/>
            <a:ext cx="6137100" cy="759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0" sz="1500">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lang="en" sz="3400">
                <a:latin typeface="Times New Roman"/>
                <a:ea typeface="Times New Roman"/>
                <a:cs typeface="Times New Roman"/>
                <a:sym typeface="Times New Roman"/>
              </a:rPr>
              <a:t>Logistic Regression	Result</a:t>
            </a:r>
            <a:endParaRPr sz="530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9"/>
          <p:cNvSpPr txBox="1"/>
          <p:nvPr>
            <p:ph type="title"/>
          </p:nvPr>
        </p:nvSpPr>
        <p:spPr>
          <a:xfrm>
            <a:off x="-65050" y="0"/>
            <a:ext cx="10479900" cy="478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0" sz="1500">
              <a:latin typeface="Times New Roman"/>
              <a:ea typeface="Times New Roman"/>
              <a:cs typeface="Times New Roman"/>
              <a:sym typeface="Times New Roman"/>
            </a:endParaRPr>
          </a:p>
          <a:p>
            <a:pPr indent="457200" lvl="0" marL="914400" rtl="0" algn="l">
              <a:lnSpc>
                <a:spcPct val="115000"/>
              </a:lnSpc>
              <a:spcBef>
                <a:spcPts val="0"/>
              </a:spcBef>
              <a:spcAft>
                <a:spcPts val="0"/>
              </a:spcAft>
              <a:buNone/>
            </a:pPr>
            <a:r>
              <a:rPr lang="en" sz="3400">
                <a:latin typeface="Times New Roman"/>
                <a:ea typeface="Times New Roman"/>
                <a:cs typeface="Times New Roman"/>
                <a:sym typeface="Times New Roman"/>
              </a:rPr>
              <a:t>Result Interpretation Using Barplot</a:t>
            </a:r>
            <a:endParaRPr sz="5300">
              <a:latin typeface="Times New Roman"/>
              <a:ea typeface="Times New Roman"/>
              <a:cs typeface="Times New Roman"/>
              <a:sym typeface="Times New Roman"/>
            </a:endParaRPr>
          </a:p>
        </p:txBody>
      </p:sp>
      <p:pic>
        <p:nvPicPr>
          <p:cNvPr id="528" name="Google Shape;528;p49"/>
          <p:cNvPicPr preferRelativeResize="0"/>
          <p:nvPr/>
        </p:nvPicPr>
        <p:blipFill>
          <a:blip r:embed="rId3">
            <a:alphaModFix/>
          </a:blip>
          <a:stretch>
            <a:fillRect/>
          </a:stretch>
        </p:blipFill>
        <p:spPr>
          <a:xfrm>
            <a:off x="847026" y="615175"/>
            <a:ext cx="7668101" cy="4399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0"/>
          <p:cNvSpPr txBox="1"/>
          <p:nvPr>
            <p:ph type="title"/>
          </p:nvPr>
        </p:nvSpPr>
        <p:spPr>
          <a:xfrm>
            <a:off x="1744575" y="-97450"/>
            <a:ext cx="6025800" cy="577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0" sz="1500">
              <a:latin typeface="Times New Roman"/>
              <a:ea typeface="Times New Roman"/>
              <a:cs typeface="Times New Roman"/>
              <a:sym typeface="Times New Roman"/>
            </a:endParaRPr>
          </a:p>
          <a:p>
            <a:pPr indent="457200" lvl="0" marL="914400" rtl="0" algn="l">
              <a:lnSpc>
                <a:spcPct val="115000"/>
              </a:lnSpc>
              <a:spcBef>
                <a:spcPts val="0"/>
              </a:spcBef>
              <a:spcAft>
                <a:spcPts val="0"/>
              </a:spcAft>
              <a:buNone/>
            </a:pPr>
            <a:r>
              <a:rPr lang="en" sz="3400">
                <a:latin typeface="Times New Roman"/>
                <a:ea typeface="Times New Roman"/>
                <a:cs typeface="Times New Roman"/>
                <a:sym typeface="Times New Roman"/>
              </a:rPr>
              <a:t>Age Distribution</a:t>
            </a:r>
            <a:endParaRPr sz="5300">
              <a:latin typeface="Times New Roman"/>
              <a:ea typeface="Times New Roman"/>
              <a:cs typeface="Times New Roman"/>
              <a:sym typeface="Times New Roman"/>
            </a:endParaRPr>
          </a:p>
        </p:txBody>
      </p:sp>
      <p:pic>
        <p:nvPicPr>
          <p:cNvPr id="534" name="Google Shape;534;p50"/>
          <p:cNvPicPr preferRelativeResize="0"/>
          <p:nvPr/>
        </p:nvPicPr>
        <p:blipFill>
          <a:blip r:embed="rId3">
            <a:alphaModFix/>
          </a:blip>
          <a:stretch>
            <a:fillRect/>
          </a:stretch>
        </p:blipFill>
        <p:spPr>
          <a:xfrm>
            <a:off x="1301475" y="512900"/>
            <a:ext cx="6541050" cy="45269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1"/>
          <p:cNvSpPr txBox="1"/>
          <p:nvPr>
            <p:ph type="title"/>
          </p:nvPr>
        </p:nvSpPr>
        <p:spPr>
          <a:xfrm>
            <a:off x="1108600" y="93350"/>
            <a:ext cx="7297800" cy="577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0" sz="1500">
              <a:latin typeface="Times New Roman"/>
              <a:ea typeface="Times New Roman"/>
              <a:cs typeface="Times New Roman"/>
              <a:sym typeface="Times New Roman"/>
            </a:endParaRPr>
          </a:p>
          <a:p>
            <a:pPr indent="457200" lvl="0" marL="914400" rtl="0" algn="l">
              <a:lnSpc>
                <a:spcPct val="115000"/>
              </a:lnSpc>
              <a:spcBef>
                <a:spcPts val="0"/>
              </a:spcBef>
              <a:spcAft>
                <a:spcPts val="0"/>
              </a:spcAft>
              <a:buNone/>
            </a:pPr>
            <a:r>
              <a:rPr lang="en" sz="3400">
                <a:latin typeface="Times New Roman"/>
                <a:ea typeface="Times New Roman"/>
                <a:cs typeface="Times New Roman"/>
                <a:sym typeface="Times New Roman"/>
              </a:rPr>
              <a:t>Stroke by Heart Disease</a:t>
            </a:r>
            <a:endParaRPr sz="5300">
              <a:latin typeface="Times New Roman"/>
              <a:ea typeface="Times New Roman"/>
              <a:cs typeface="Times New Roman"/>
              <a:sym typeface="Times New Roman"/>
            </a:endParaRPr>
          </a:p>
        </p:txBody>
      </p:sp>
      <p:pic>
        <p:nvPicPr>
          <p:cNvPr id="540" name="Google Shape;540;p51"/>
          <p:cNvPicPr preferRelativeResize="0"/>
          <p:nvPr/>
        </p:nvPicPr>
        <p:blipFill>
          <a:blip r:embed="rId3">
            <a:alphaModFix/>
          </a:blip>
          <a:stretch>
            <a:fillRect/>
          </a:stretch>
        </p:blipFill>
        <p:spPr>
          <a:xfrm>
            <a:off x="152400" y="822950"/>
            <a:ext cx="8839200" cy="37545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720000" y="445025"/>
            <a:ext cx="7704000" cy="57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Objective and Data Source</a:t>
            </a:r>
            <a:endParaRPr/>
          </a:p>
        </p:txBody>
      </p:sp>
      <p:sp>
        <p:nvSpPr>
          <p:cNvPr id="174" name="Google Shape;174;p16"/>
          <p:cNvSpPr txBox="1"/>
          <p:nvPr>
            <p:ph idx="1" type="body"/>
          </p:nvPr>
        </p:nvSpPr>
        <p:spPr>
          <a:xfrm>
            <a:off x="720000" y="1586700"/>
            <a:ext cx="7704000" cy="29853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700">
                <a:solidFill>
                  <a:schemeClr val="dk1"/>
                </a:solidFill>
                <a:latin typeface="Times New Roman"/>
                <a:ea typeface="Times New Roman"/>
                <a:cs typeface="Times New Roman"/>
                <a:sym typeface="Times New Roman"/>
              </a:rPr>
              <a:t>Our project aims to use Data Analysis and Visualization to predict stroke </a:t>
            </a:r>
            <a:r>
              <a:rPr lang="en" sz="1700">
                <a:solidFill>
                  <a:schemeClr val="dk1"/>
                </a:solidFill>
                <a:latin typeface="Times New Roman"/>
                <a:ea typeface="Times New Roman"/>
                <a:cs typeface="Times New Roman"/>
                <a:sym typeface="Times New Roman"/>
              </a:rPr>
              <a:t>occurrences </a:t>
            </a:r>
            <a:r>
              <a:rPr lang="en" sz="1700">
                <a:solidFill>
                  <a:srgbClr val="000000"/>
                </a:solidFill>
                <a:latin typeface="Times New Roman"/>
                <a:ea typeface="Times New Roman"/>
                <a:cs typeface="Times New Roman"/>
                <a:sym typeface="Times New Roman"/>
              </a:rPr>
              <a:t>by utilizing the "Stroke Prediction Dataset" from Kaggle, compiled by Fedesoriano. We want to  identify potential stroke events based on various health indicators and demographic factors and lifestyle information contained within the dataset. This approach not only enhances our understanding of the risk factors associated with strokes but also aids in proactive healthcare planning and management.</a:t>
            </a:r>
            <a:endParaRPr sz="17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rPr lang="en" sz="1300">
                <a:solidFill>
                  <a:srgbClr val="000000"/>
                </a:solidFill>
                <a:latin typeface="Times New Roman"/>
                <a:ea typeface="Times New Roman"/>
                <a:cs typeface="Times New Roman"/>
                <a:sym typeface="Times New Roman"/>
              </a:rPr>
              <a:t>Data Source Link: </a:t>
            </a:r>
            <a:r>
              <a:rPr lang="en" sz="1200" u="sng">
                <a:solidFill>
                  <a:srgbClr val="3C78D8"/>
                </a:solidFill>
                <a:latin typeface="Times New Roman"/>
                <a:ea typeface="Times New Roman"/>
                <a:cs typeface="Times New Roman"/>
                <a:sym typeface="Times New Roman"/>
                <a:hlinkClick r:id="rId3">
                  <a:extLst>
                    <a:ext uri="{A12FA001-AC4F-418D-AE19-62706E023703}">
                      <ahyp:hlinkClr val="tx"/>
                    </a:ext>
                  </a:extLst>
                </a:hlinkClick>
              </a:rPr>
              <a:t>https://www.kaggle.com/datasets/fedesoriano/stroke-prediction-dataset</a:t>
            </a:r>
            <a:endParaRPr sz="1800">
              <a:solidFill>
                <a:srgbClr val="3C78D8"/>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2"/>
          <p:cNvSpPr txBox="1"/>
          <p:nvPr>
            <p:ph type="title"/>
          </p:nvPr>
        </p:nvSpPr>
        <p:spPr>
          <a:xfrm>
            <a:off x="1108600" y="93350"/>
            <a:ext cx="7297800" cy="577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0" sz="1500">
              <a:latin typeface="Times New Roman"/>
              <a:ea typeface="Times New Roman"/>
              <a:cs typeface="Times New Roman"/>
              <a:sym typeface="Times New Roman"/>
            </a:endParaRPr>
          </a:p>
          <a:p>
            <a:pPr indent="457200" lvl="0" marL="914400" rtl="0" algn="l">
              <a:lnSpc>
                <a:spcPct val="115000"/>
              </a:lnSpc>
              <a:spcBef>
                <a:spcPts val="0"/>
              </a:spcBef>
              <a:spcAft>
                <a:spcPts val="0"/>
              </a:spcAft>
              <a:buNone/>
            </a:pPr>
            <a:r>
              <a:rPr lang="en" sz="3400">
                <a:latin typeface="Times New Roman"/>
                <a:ea typeface="Times New Roman"/>
                <a:cs typeface="Times New Roman"/>
                <a:sym typeface="Times New Roman"/>
              </a:rPr>
              <a:t>Stroke by Hypertension</a:t>
            </a:r>
            <a:endParaRPr sz="5300">
              <a:latin typeface="Times New Roman"/>
              <a:ea typeface="Times New Roman"/>
              <a:cs typeface="Times New Roman"/>
              <a:sym typeface="Times New Roman"/>
            </a:endParaRPr>
          </a:p>
        </p:txBody>
      </p:sp>
      <p:pic>
        <p:nvPicPr>
          <p:cNvPr id="546" name="Google Shape;546;p52"/>
          <p:cNvPicPr preferRelativeResize="0"/>
          <p:nvPr/>
        </p:nvPicPr>
        <p:blipFill>
          <a:blip r:embed="rId3">
            <a:alphaModFix/>
          </a:blip>
          <a:stretch>
            <a:fillRect/>
          </a:stretch>
        </p:blipFill>
        <p:spPr>
          <a:xfrm>
            <a:off x="152400" y="822950"/>
            <a:ext cx="8839200" cy="375459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id="551" name="Google Shape;551;p53"/>
          <p:cNvPicPr preferRelativeResize="0"/>
          <p:nvPr/>
        </p:nvPicPr>
        <p:blipFill>
          <a:blip r:embed="rId3">
            <a:alphaModFix/>
          </a:blip>
          <a:stretch>
            <a:fillRect/>
          </a:stretch>
        </p:blipFill>
        <p:spPr>
          <a:xfrm>
            <a:off x="152400" y="561500"/>
            <a:ext cx="8839198" cy="4386146"/>
          </a:xfrm>
          <a:prstGeom prst="rect">
            <a:avLst/>
          </a:prstGeom>
          <a:noFill/>
          <a:ln>
            <a:noFill/>
          </a:ln>
        </p:spPr>
      </p:pic>
      <p:sp>
        <p:nvSpPr>
          <p:cNvPr id="552" name="Google Shape;552;p53"/>
          <p:cNvSpPr txBox="1"/>
          <p:nvPr>
            <p:ph type="title"/>
          </p:nvPr>
        </p:nvSpPr>
        <p:spPr>
          <a:xfrm>
            <a:off x="1366300" y="-76200"/>
            <a:ext cx="5315100" cy="499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0" sz="1500">
              <a:latin typeface="Times New Roman"/>
              <a:ea typeface="Times New Roman"/>
              <a:cs typeface="Times New Roman"/>
              <a:sym typeface="Times New Roman"/>
            </a:endParaRPr>
          </a:p>
          <a:p>
            <a:pPr indent="457200" lvl="0" marL="914400" rtl="0" algn="l">
              <a:lnSpc>
                <a:spcPct val="115000"/>
              </a:lnSpc>
              <a:spcBef>
                <a:spcPts val="0"/>
              </a:spcBef>
              <a:spcAft>
                <a:spcPts val="0"/>
              </a:spcAft>
              <a:buNone/>
            </a:pPr>
            <a:r>
              <a:rPr lang="en" sz="3400">
                <a:latin typeface="Times New Roman"/>
                <a:ea typeface="Times New Roman"/>
                <a:cs typeface="Times New Roman"/>
                <a:sym typeface="Times New Roman"/>
              </a:rPr>
              <a:t>Stroke by Gender</a:t>
            </a:r>
            <a:endParaRPr sz="530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4"/>
          <p:cNvSpPr txBox="1"/>
          <p:nvPr>
            <p:ph type="title"/>
          </p:nvPr>
        </p:nvSpPr>
        <p:spPr>
          <a:xfrm>
            <a:off x="936600" y="-133200"/>
            <a:ext cx="7270800" cy="499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0" sz="1500">
              <a:latin typeface="Times New Roman"/>
              <a:ea typeface="Times New Roman"/>
              <a:cs typeface="Times New Roman"/>
              <a:sym typeface="Times New Roman"/>
            </a:endParaRPr>
          </a:p>
          <a:p>
            <a:pPr indent="457200" lvl="0" marL="914400" rtl="0" algn="l">
              <a:lnSpc>
                <a:spcPct val="115000"/>
              </a:lnSpc>
              <a:spcBef>
                <a:spcPts val="0"/>
              </a:spcBef>
              <a:spcAft>
                <a:spcPts val="0"/>
              </a:spcAft>
              <a:buNone/>
            </a:pPr>
            <a:r>
              <a:rPr lang="en" sz="3400">
                <a:latin typeface="Times New Roman"/>
                <a:ea typeface="Times New Roman"/>
                <a:cs typeface="Times New Roman"/>
                <a:sym typeface="Times New Roman"/>
              </a:rPr>
              <a:t>Boxplot for BMI By Stroke</a:t>
            </a:r>
            <a:endParaRPr sz="5300">
              <a:latin typeface="Times New Roman"/>
              <a:ea typeface="Times New Roman"/>
              <a:cs typeface="Times New Roman"/>
              <a:sym typeface="Times New Roman"/>
            </a:endParaRPr>
          </a:p>
        </p:txBody>
      </p:sp>
      <p:pic>
        <p:nvPicPr>
          <p:cNvPr id="558" name="Google Shape;558;p54"/>
          <p:cNvPicPr preferRelativeResize="0"/>
          <p:nvPr/>
        </p:nvPicPr>
        <p:blipFill>
          <a:blip r:embed="rId3">
            <a:alphaModFix/>
          </a:blip>
          <a:stretch>
            <a:fillRect/>
          </a:stretch>
        </p:blipFill>
        <p:spPr>
          <a:xfrm>
            <a:off x="1132663" y="556800"/>
            <a:ext cx="6878685" cy="441045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5"/>
          <p:cNvSpPr txBox="1"/>
          <p:nvPr>
            <p:ph type="title"/>
          </p:nvPr>
        </p:nvSpPr>
        <p:spPr>
          <a:xfrm>
            <a:off x="431550" y="-151050"/>
            <a:ext cx="8280900" cy="499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0" sz="1500">
              <a:latin typeface="Times New Roman"/>
              <a:ea typeface="Times New Roman"/>
              <a:cs typeface="Times New Roman"/>
              <a:sym typeface="Times New Roman"/>
            </a:endParaRPr>
          </a:p>
          <a:p>
            <a:pPr indent="457200" lvl="0" marL="914400" rtl="0" algn="l">
              <a:lnSpc>
                <a:spcPct val="115000"/>
              </a:lnSpc>
              <a:spcBef>
                <a:spcPts val="0"/>
              </a:spcBef>
              <a:spcAft>
                <a:spcPts val="0"/>
              </a:spcAft>
              <a:buNone/>
            </a:pPr>
            <a:r>
              <a:rPr lang="en" sz="3400">
                <a:latin typeface="Times New Roman"/>
                <a:ea typeface="Times New Roman"/>
                <a:cs typeface="Times New Roman"/>
                <a:sym typeface="Times New Roman"/>
              </a:rPr>
              <a:t>Average glucose level by Stroke</a:t>
            </a:r>
            <a:endParaRPr sz="5300">
              <a:latin typeface="Times New Roman"/>
              <a:ea typeface="Times New Roman"/>
              <a:cs typeface="Times New Roman"/>
              <a:sym typeface="Times New Roman"/>
            </a:endParaRPr>
          </a:p>
        </p:txBody>
      </p:sp>
      <p:pic>
        <p:nvPicPr>
          <p:cNvPr id="564" name="Google Shape;564;p55"/>
          <p:cNvPicPr preferRelativeResize="0"/>
          <p:nvPr/>
        </p:nvPicPr>
        <p:blipFill>
          <a:blip r:embed="rId3">
            <a:alphaModFix/>
          </a:blip>
          <a:stretch>
            <a:fillRect/>
          </a:stretch>
        </p:blipFill>
        <p:spPr>
          <a:xfrm>
            <a:off x="975925" y="493175"/>
            <a:ext cx="7192158" cy="44899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6"/>
          <p:cNvSpPr txBox="1"/>
          <p:nvPr>
            <p:ph type="title"/>
          </p:nvPr>
        </p:nvSpPr>
        <p:spPr>
          <a:xfrm>
            <a:off x="305650" y="80100"/>
            <a:ext cx="3402600" cy="499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0" sz="100">
              <a:latin typeface="Times New Roman"/>
              <a:ea typeface="Times New Roman"/>
              <a:cs typeface="Times New Roman"/>
              <a:sym typeface="Times New Roman"/>
            </a:endParaRPr>
          </a:p>
          <a:p>
            <a:pPr indent="457200" lvl="0" marL="914400" rtl="0" algn="l">
              <a:lnSpc>
                <a:spcPct val="115000"/>
              </a:lnSpc>
              <a:spcBef>
                <a:spcPts val="0"/>
              </a:spcBef>
              <a:spcAft>
                <a:spcPts val="0"/>
              </a:spcAft>
              <a:buNone/>
            </a:pPr>
            <a:r>
              <a:rPr lang="en" sz="3400">
                <a:latin typeface="Times New Roman"/>
                <a:ea typeface="Times New Roman"/>
                <a:cs typeface="Times New Roman"/>
                <a:sym typeface="Times New Roman"/>
              </a:rPr>
              <a:t>Recap</a:t>
            </a:r>
            <a:endParaRPr sz="3400">
              <a:latin typeface="Times New Roman"/>
              <a:ea typeface="Times New Roman"/>
              <a:cs typeface="Times New Roman"/>
              <a:sym typeface="Times New Roman"/>
            </a:endParaRPr>
          </a:p>
        </p:txBody>
      </p:sp>
      <p:cxnSp>
        <p:nvCxnSpPr>
          <p:cNvPr id="570" name="Google Shape;570;p56"/>
          <p:cNvCxnSpPr/>
          <p:nvPr/>
        </p:nvCxnSpPr>
        <p:spPr>
          <a:xfrm flipH="1">
            <a:off x="4567500" y="73200"/>
            <a:ext cx="9000" cy="4183500"/>
          </a:xfrm>
          <a:prstGeom prst="straightConnector1">
            <a:avLst/>
          </a:prstGeom>
          <a:noFill/>
          <a:ln cap="flat" cmpd="sng" w="28575">
            <a:solidFill>
              <a:srgbClr val="5EB2FC"/>
            </a:solidFill>
            <a:prstDash val="solid"/>
            <a:round/>
            <a:headEnd len="med" w="med" type="none"/>
            <a:tailEnd len="med" w="med" type="none"/>
          </a:ln>
        </p:spPr>
      </p:cxnSp>
      <p:sp>
        <p:nvSpPr>
          <p:cNvPr id="571" name="Google Shape;571;p56"/>
          <p:cNvSpPr txBox="1"/>
          <p:nvPr>
            <p:ph type="title"/>
          </p:nvPr>
        </p:nvSpPr>
        <p:spPr>
          <a:xfrm>
            <a:off x="4034100" y="80100"/>
            <a:ext cx="5946300" cy="499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0" sz="100">
              <a:latin typeface="Times New Roman"/>
              <a:ea typeface="Times New Roman"/>
              <a:cs typeface="Times New Roman"/>
              <a:sym typeface="Times New Roman"/>
            </a:endParaRPr>
          </a:p>
          <a:p>
            <a:pPr indent="457200" lvl="0" marL="914400" rtl="0" algn="l">
              <a:lnSpc>
                <a:spcPct val="115000"/>
              </a:lnSpc>
              <a:spcBef>
                <a:spcPts val="0"/>
              </a:spcBef>
              <a:spcAft>
                <a:spcPts val="0"/>
              </a:spcAft>
              <a:buNone/>
            </a:pPr>
            <a:r>
              <a:rPr lang="en" sz="3400">
                <a:latin typeface="Times New Roman"/>
                <a:ea typeface="Times New Roman"/>
                <a:cs typeface="Times New Roman"/>
                <a:sym typeface="Times New Roman"/>
              </a:rPr>
              <a:t>Conclusion</a:t>
            </a:r>
            <a:endParaRPr sz="3400">
              <a:latin typeface="Times New Roman"/>
              <a:ea typeface="Times New Roman"/>
              <a:cs typeface="Times New Roman"/>
              <a:sym typeface="Times New Roman"/>
            </a:endParaRPr>
          </a:p>
        </p:txBody>
      </p:sp>
      <p:sp>
        <p:nvSpPr>
          <p:cNvPr id="572" name="Google Shape;572;p56"/>
          <p:cNvSpPr txBox="1"/>
          <p:nvPr/>
        </p:nvSpPr>
        <p:spPr>
          <a:xfrm>
            <a:off x="0" y="700200"/>
            <a:ext cx="42657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In our project, we performed Data Analysis and Visualization on </a:t>
            </a:r>
            <a:r>
              <a:rPr b="1" lang="en">
                <a:solidFill>
                  <a:schemeClr val="dk1"/>
                </a:solidFill>
                <a:latin typeface="Roboto"/>
                <a:ea typeface="Roboto"/>
                <a:cs typeface="Roboto"/>
                <a:sym typeface="Roboto"/>
              </a:rPr>
              <a:t>Strokes Dataset</a:t>
            </a:r>
            <a:br>
              <a:rPr lang="en">
                <a:solidFill>
                  <a:schemeClr val="dk1"/>
                </a:solidFill>
                <a:latin typeface="Roboto"/>
                <a:ea typeface="Roboto"/>
                <a:cs typeface="Roboto"/>
                <a:sym typeface="Roboto"/>
              </a:rPr>
            </a:b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We explored relationships between variables using </a:t>
            </a:r>
            <a:r>
              <a:rPr b="1" lang="en">
                <a:solidFill>
                  <a:schemeClr val="dk1"/>
                </a:solidFill>
                <a:latin typeface="Roboto"/>
                <a:ea typeface="Roboto"/>
                <a:cs typeface="Roboto"/>
                <a:sym typeface="Roboto"/>
              </a:rPr>
              <a:t>appropriate</a:t>
            </a:r>
            <a:r>
              <a:rPr lang="en">
                <a:solidFill>
                  <a:schemeClr val="dk1"/>
                </a:solidFill>
                <a:latin typeface="Roboto"/>
                <a:ea typeface="Roboto"/>
                <a:cs typeface="Roboto"/>
                <a:sym typeface="Roboto"/>
              </a:rPr>
              <a:t> plots.</a:t>
            </a:r>
            <a:br>
              <a:rPr lang="en">
                <a:solidFill>
                  <a:schemeClr val="dk1"/>
                </a:solidFill>
                <a:latin typeface="Roboto"/>
                <a:ea typeface="Roboto"/>
                <a:cs typeface="Roboto"/>
                <a:sym typeface="Roboto"/>
              </a:rPr>
            </a:b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We conducted </a:t>
            </a:r>
            <a:r>
              <a:rPr b="1" lang="en">
                <a:solidFill>
                  <a:schemeClr val="dk1"/>
                </a:solidFill>
                <a:latin typeface="Roboto"/>
                <a:ea typeface="Roboto"/>
                <a:cs typeface="Roboto"/>
                <a:sym typeface="Roboto"/>
              </a:rPr>
              <a:t>statistical tests</a:t>
            </a:r>
            <a:r>
              <a:rPr lang="en">
                <a:solidFill>
                  <a:schemeClr val="dk1"/>
                </a:solidFill>
                <a:latin typeface="Roboto"/>
                <a:ea typeface="Roboto"/>
                <a:cs typeface="Roboto"/>
                <a:sym typeface="Roboto"/>
              </a:rPr>
              <a:t> to determine if differences between patients with stroke.</a:t>
            </a:r>
            <a:br>
              <a:rPr lang="en">
                <a:solidFill>
                  <a:schemeClr val="dk1"/>
                </a:solidFill>
                <a:latin typeface="Roboto"/>
                <a:ea typeface="Roboto"/>
                <a:cs typeface="Roboto"/>
                <a:sym typeface="Roboto"/>
              </a:rPr>
            </a:b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We performed </a:t>
            </a:r>
            <a:r>
              <a:rPr b="1" lang="en">
                <a:solidFill>
                  <a:schemeClr val="dk1"/>
                </a:solidFill>
                <a:latin typeface="Roboto"/>
                <a:ea typeface="Roboto"/>
                <a:cs typeface="Roboto"/>
                <a:sym typeface="Roboto"/>
              </a:rPr>
              <a:t>Logistic Regression</a:t>
            </a:r>
            <a:r>
              <a:rPr lang="en">
                <a:solidFill>
                  <a:schemeClr val="dk1"/>
                </a:solidFill>
                <a:latin typeface="Roboto"/>
                <a:ea typeface="Roboto"/>
                <a:cs typeface="Roboto"/>
                <a:sym typeface="Roboto"/>
              </a:rPr>
              <a:t> and analysed the coefficients of sig. predictors</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We </a:t>
            </a:r>
            <a:r>
              <a:rPr lang="en">
                <a:solidFill>
                  <a:schemeClr val="dk1"/>
                </a:solidFill>
                <a:latin typeface="Roboto"/>
                <a:ea typeface="Roboto"/>
                <a:cs typeface="Roboto"/>
                <a:sym typeface="Roboto"/>
              </a:rPr>
              <a:t>interpreted</a:t>
            </a:r>
            <a:r>
              <a:rPr lang="en">
                <a:solidFill>
                  <a:schemeClr val="dk1"/>
                </a:solidFill>
                <a:latin typeface="Roboto"/>
                <a:ea typeface="Roboto"/>
                <a:cs typeface="Roboto"/>
                <a:sym typeface="Roboto"/>
              </a:rPr>
              <a:t> </a:t>
            </a:r>
            <a:r>
              <a:rPr b="1" lang="en">
                <a:solidFill>
                  <a:schemeClr val="dk1"/>
                </a:solidFill>
                <a:latin typeface="Roboto"/>
                <a:ea typeface="Roboto"/>
                <a:cs typeface="Roboto"/>
                <a:sym typeface="Roboto"/>
              </a:rPr>
              <a:t>coefficients and odds ratios</a:t>
            </a:r>
            <a:r>
              <a:rPr lang="en">
                <a:solidFill>
                  <a:schemeClr val="dk1"/>
                </a:solidFill>
                <a:latin typeface="Roboto"/>
                <a:ea typeface="Roboto"/>
                <a:cs typeface="Roboto"/>
                <a:sym typeface="Roboto"/>
              </a:rPr>
              <a:t> to identify significant predictors with visualizations as well.</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0" lvl="0" marL="457200" rtl="0" algn="l">
              <a:spcBef>
                <a:spcPts val="0"/>
              </a:spcBef>
              <a:spcAft>
                <a:spcPts val="0"/>
              </a:spcAft>
              <a:buNone/>
            </a:pPr>
            <a:br>
              <a:rPr lang="en">
                <a:solidFill>
                  <a:schemeClr val="dk1"/>
                </a:solidFill>
                <a:latin typeface="Roboto"/>
                <a:ea typeface="Roboto"/>
                <a:cs typeface="Roboto"/>
                <a:sym typeface="Roboto"/>
              </a:rPr>
            </a:br>
            <a:endParaRPr>
              <a:solidFill>
                <a:schemeClr val="dk1"/>
              </a:solidFill>
              <a:latin typeface="Roboto"/>
              <a:ea typeface="Roboto"/>
              <a:cs typeface="Roboto"/>
              <a:sym typeface="Roboto"/>
            </a:endParaRPr>
          </a:p>
        </p:txBody>
      </p:sp>
      <p:sp>
        <p:nvSpPr>
          <p:cNvPr id="573" name="Google Shape;573;p56"/>
          <p:cNvSpPr txBox="1"/>
          <p:nvPr/>
        </p:nvSpPr>
        <p:spPr>
          <a:xfrm>
            <a:off x="4741325" y="700200"/>
            <a:ext cx="4265700" cy="4402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Age and BMI Stroke Risk</a:t>
            </a:r>
            <a:endParaRPr b="1" sz="1300">
              <a:solidFill>
                <a:schemeClr val="dk1"/>
              </a:solidFill>
              <a:latin typeface="Roboto"/>
              <a:ea typeface="Roboto"/>
              <a:cs typeface="Roboto"/>
              <a:sym typeface="Roboto"/>
            </a:endParaRPr>
          </a:p>
          <a:p>
            <a:pPr indent="-311150" lvl="1" marL="9144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Older age groups are significantly more susceptible to strokes.</a:t>
            </a:r>
            <a:endParaRPr sz="1300">
              <a:solidFill>
                <a:schemeClr val="dk1"/>
              </a:solidFill>
              <a:latin typeface="Roboto"/>
              <a:ea typeface="Roboto"/>
              <a:cs typeface="Roboto"/>
              <a:sym typeface="Roboto"/>
            </a:endParaRPr>
          </a:p>
          <a:p>
            <a:pPr indent="-311150" lvl="1" marL="9144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Higher BMI had an increased risk of stroke</a:t>
            </a:r>
            <a:endParaRPr sz="1300">
              <a:solidFill>
                <a:schemeClr val="dk1"/>
              </a:solidFill>
              <a:latin typeface="Roboto"/>
              <a:ea typeface="Roboto"/>
              <a:cs typeface="Roboto"/>
              <a:sym typeface="Roboto"/>
            </a:endParaRPr>
          </a:p>
          <a:p>
            <a:pPr indent="0" lvl="0" marL="914400" rtl="0" algn="l">
              <a:spcBef>
                <a:spcPts val="0"/>
              </a:spcBef>
              <a:spcAft>
                <a:spcPts val="0"/>
              </a:spcAft>
              <a:buNone/>
            </a:pPr>
            <a:r>
              <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Glucose Level Impact</a:t>
            </a:r>
            <a:endParaRPr b="1" sz="1300">
              <a:solidFill>
                <a:schemeClr val="dk1"/>
              </a:solidFill>
              <a:latin typeface="Roboto"/>
              <a:ea typeface="Roboto"/>
              <a:cs typeface="Roboto"/>
              <a:sym typeface="Roboto"/>
            </a:endParaRPr>
          </a:p>
          <a:p>
            <a:pPr indent="-311150" lvl="1" marL="9144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High and low extremes in glucose levels correlate with increased stroke risk.</a:t>
            </a:r>
            <a:endParaRPr sz="1300">
              <a:solidFill>
                <a:schemeClr val="dk1"/>
              </a:solidFill>
              <a:latin typeface="Roboto"/>
              <a:ea typeface="Roboto"/>
              <a:cs typeface="Roboto"/>
              <a:sym typeface="Roboto"/>
            </a:endParaRPr>
          </a:p>
          <a:p>
            <a:pPr indent="0" lvl="0" marL="914400" rtl="0" algn="l">
              <a:spcBef>
                <a:spcPts val="0"/>
              </a:spcBef>
              <a:spcAft>
                <a:spcPts val="0"/>
              </a:spcAft>
              <a:buNone/>
            </a:pPr>
            <a:r>
              <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Gender and Stroke Incidence</a:t>
            </a:r>
            <a:endParaRPr b="1" sz="1300">
              <a:solidFill>
                <a:schemeClr val="dk1"/>
              </a:solidFill>
              <a:latin typeface="Roboto"/>
              <a:ea typeface="Roboto"/>
              <a:cs typeface="Roboto"/>
              <a:sym typeface="Roboto"/>
            </a:endParaRPr>
          </a:p>
          <a:p>
            <a:pPr indent="-311150" lvl="1" marL="9144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Males have a higher stroke incidence compared to females.</a:t>
            </a:r>
            <a:endParaRPr sz="1300">
              <a:solidFill>
                <a:schemeClr val="dk1"/>
              </a:solidFill>
              <a:latin typeface="Roboto"/>
              <a:ea typeface="Roboto"/>
              <a:cs typeface="Roboto"/>
              <a:sym typeface="Roboto"/>
            </a:endParaRPr>
          </a:p>
          <a:p>
            <a:pPr indent="0" lvl="0" marL="914400" rtl="0" algn="l">
              <a:spcBef>
                <a:spcPts val="0"/>
              </a:spcBef>
              <a:spcAft>
                <a:spcPts val="0"/>
              </a:spcAft>
              <a:buNone/>
            </a:pPr>
            <a:r>
              <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Heart Disease and </a:t>
            </a:r>
            <a:r>
              <a:rPr b="1" lang="en">
                <a:solidFill>
                  <a:schemeClr val="dk1"/>
                </a:solidFill>
                <a:latin typeface="Roboto"/>
                <a:ea typeface="Roboto"/>
                <a:cs typeface="Roboto"/>
                <a:sym typeface="Roboto"/>
              </a:rPr>
              <a:t>Hypertension</a:t>
            </a:r>
            <a:r>
              <a:rPr b="1" lang="en" sz="1300">
                <a:solidFill>
                  <a:schemeClr val="dk1"/>
                </a:solidFill>
                <a:latin typeface="Roboto"/>
                <a:ea typeface="Roboto"/>
                <a:cs typeface="Roboto"/>
                <a:sym typeface="Roboto"/>
              </a:rPr>
              <a:t> Link</a:t>
            </a:r>
            <a:endParaRPr b="1" sz="1300">
              <a:solidFill>
                <a:schemeClr val="dk1"/>
              </a:solidFill>
              <a:latin typeface="Roboto"/>
              <a:ea typeface="Roboto"/>
              <a:cs typeface="Roboto"/>
              <a:sym typeface="Roboto"/>
            </a:endParaRPr>
          </a:p>
          <a:p>
            <a:pPr indent="-311150" lvl="1" marL="9144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Existing heart disease and hypertension greatly increases stroke risk.</a:t>
            </a:r>
            <a:endParaRPr sz="1300">
              <a:solidFill>
                <a:schemeClr val="dk1"/>
              </a:solidFill>
              <a:latin typeface="Roboto"/>
              <a:ea typeface="Roboto"/>
              <a:cs typeface="Roboto"/>
              <a:sym typeface="Roboto"/>
            </a:endParaRPr>
          </a:p>
          <a:p>
            <a:pPr indent="0" lvl="0" marL="914400" rtl="0" algn="l">
              <a:spcBef>
                <a:spcPts val="0"/>
              </a:spcBef>
              <a:spcAft>
                <a:spcPts val="0"/>
              </a:spcAft>
              <a:buNone/>
            </a:pPr>
            <a:r>
              <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Predictor Significance</a:t>
            </a:r>
            <a:endParaRPr b="1" sz="1300">
              <a:solidFill>
                <a:schemeClr val="dk1"/>
              </a:solidFill>
              <a:latin typeface="Roboto"/>
              <a:ea typeface="Roboto"/>
              <a:cs typeface="Roboto"/>
              <a:sym typeface="Roboto"/>
            </a:endParaRPr>
          </a:p>
          <a:p>
            <a:pPr indent="-311150" lvl="1" marL="9144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Notable statistical differences in key predictors between stroke and non-stroke individuals.</a:t>
            </a:r>
            <a:endParaRPr sz="1300">
              <a:solidFill>
                <a:schemeClr val="dk1"/>
              </a:solidFill>
              <a:latin typeface="Roboto"/>
              <a:ea typeface="Roboto"/>
              <a:cs typeface="Roboto"/>
              <a:sym typeface="Roboto"/>
            </a:endParaRPr>
          </a:p>
        </p:txBody>
      </p:sp>
      <p:pic>
        <p:nvPicPr>
          <p:cNvPr id="574" name="Google Shape;574;p56"/>
          <p:cNvPicPr preferRelativeResize="0"/>
          <p:nvPr/>
        </p:nvPicPr>
        <p:blipFill>
          <a:blip r:embed="rId3">
            <a:alphaModFix/>
          </a:blip>
          <a:stretch>
            <a:fillRect/>
          </a:stretch>
        </p:blipFill>
        <p:spPr>
          <a:xfrm>
            <a:off x="4123275" y="4332900"/>
            <a:ext cx="809925" cy="809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type="title"/>
          </p:nvPr>
        </p:nvSpPr>
        <p:spPr>
          <a:xfrm>
            <a:off x="720000" y="445025"/>
            <a:ext cx="7704000" cy="57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Source and Features</a:t>
            </a:r>
            <a:endParaRPr/>
          </a:p>
        </p:txBody>
      </p:sp>
      <p:sp>
        <p:nvSpPr>
          <p:cNvPr id="180" name="Google Shape;180;p17"/>
          <p:cNvSpPr/>
          <p:nvPr/>
        </p:nvSpPr>
        <p:spPr>
          <a:xfrm>
            <a:off x="719991" y="1818888"/>
            <a:ext cx="2401200" cy="572700"/>
          </a:xfrm>
          <a:prstGeom prst="roundRect">
            <a:avLst>
              <a:gd fmla="val 0" name="adj"/>
            </a:avLst>
          </a:prstGeom>
          <a:solidFill>
            <a:srgbClr val="E6B8AF"/>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chemeClr val="dk1"/>
                </a:solidFill>
                <a:latin typeface="Roboto"/>
                <a:ea typeface="Roboto"/>
                <a:cs typeface="Roboto"/>
                <a:sym typeface="Roboto"/>
              </a:rPr>
              <a:t>5110 Observations</a:t>
            </a:r>
            <a:endParaRPr>
              <a:solidFill>
                <a:schemeClr val="dk1"/>
              </a:solidFill>
              <a:latin typeface="Roboto"/>
              <a:ea typeface="Roboto"/>
              <a:cs typeface="Roboto"/>
              <a:sym typeface="Roboto"/>
            </a:endParaRPr>
          </a:p>
        </p:txBody>
      </p:sp>
      <p:sp>
        <p:nvSpPr>
          <p:cNvPr id="181" name="Google Shape;181;p17"/>
          <p:cNvSpPr/>
          <p:nvPr/>
        </p:nvSpPr>
        <p:spPr>
          <a:xfrm>
            <a:off x="5634116" y="1818938"/>
            <a:ext cx="2401500" cy="572700"/>
          </a:xfrm>
          <a:prstGeom prst="roundRect">
            <a:avLst>
              <a:gd fmla="val 0" name="adj"/>
            </a:avLst>
          </a:prstGeom>
          <a:solidFill>
            <a:srgbClr val="E6B8AF"/>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chemeClr val="dk1"/>
                </a:solidFill>
                <a:latin typeface="Roboto"/>
                <a:ea typeface="Roboto"/>
                <a:cs typeface="Roboto"/>
                <a:sym typeface="Roboto"/>
              </a:rPr>
              <a:t>12 </a:t>
            </a:r>
            <a:r>
              <a:rPr lang="en">
                <a:solidFill>
                  <a:schemeClr val="dk1"/>
                </a:solidFill>
                <a:latin typeface="Roboto"/>
                <a:ea typeface="Roboto"/>
                <a:cs typeface="Roboto"/>
                <a:sym typeface="Roboto"/>
              </a:rPr>
              <a:t>Variables</a:t>
            </a:r>
            <a:endParaRPr>
              <a:solidFill>
                <a:schemeClr val="dk1"/>
              </a:solidFill>
              <a:latin typeface="Roboto"/>
              <a:ea typeface="Roboto"/>
              <a:cs typeface="Roboto"/>
              <a:sym typeface="Roboto"/>
            </a:endParaRPr>
          </a:p>
        </p:txBody>
      </p:sp>
      <p:sp>
        <p:nvSpPr>
          <p:cNvPr id="182" name="Google Shape;182;p17"/>
          <p:cNvSpPr/>
          <p:nvPr/>
        </p:nvSpPr>
        <p:spPr>
          <a:xfrm>
            <a:off x="3162827" y="3356688"/>
            <a:ext cx="2401500" cy="3966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chemeClr val="accent3"/>
                </a:solidFill>
                <a:latin typeface="Anek Devanagari"/>
                <a:ea typeface="Anek Devanagari"/>
                <a:cs typeface="Anek Devanagari"/>
                <a:sym typeface="Anek Devanagari"/>
              </a:rPr>
              <a:t>Data Source</a:t>
            </a:r>
            <a:endParaRPr sz="2400">
              <a:solidFill>
                <a:schemeClr val="accent3"/>
              </a:solidFill>
              <a:latin typeface="Anek Devanagari"/>
              <a:ea typeface="Anek Devanagari"/>
              <a:cs typeface="Anek Devanagari"/>
              <a:sym typeface="Anek Devanagari"/>
            </a:endParaRPr>
          </a:p>
        </p:txBody>
      </p:sp>
      <p:cxnSp>
        <p:nvCxnSpPr>
          <p:cNvPr id="183" name="Google Shape;183;p17"/>
          <p:cNvCxnSpPr>
            <a:stCxn id="182" idx="3"/>
            <a:endCxn id="181" idx="2"/>
          </p:cNvCxnSpPr>
          <p:nvPr/>
        </p:nvCxnSpPr>
        <p:spPr>
          <a:xfrm flipH="1" rot="10800000">
            <a:off x="5564327" y="2391588"/>
            <a:ext cx="1270500" cy="1163400"/>
          </a:xfrm>
          <a:prstGeom prst="bentConnector2">
            <a:avLst/>
          </a:prstGeom>
          <a:noFill/>
          <a:ln cap="flat" cmpd="sng" w="19050">
            <a:solidFill>
              <a:schemeClr val="lt1"/>
            </a:solidFill>
            <a:prstDash val="solid"/>
            <a:round/>
            <a:headEnd len="med" w="med" type="none"/>
            <a:tailEnd len="med" w="med" type="oval"/>
          </a:ln>
        </p:spPr>
      </p:cxnSp>
      <p:cxnSp>
        <p:nvCxnSpPr>
          <p:cNvPr id="184" name="Google Shape;184;p17"/>
          <p:cNvCxnSpPr>
            <a:stCxn id="182" idx="1"/>
            <a:endCxn id="180" idx="2"/>
          </p:cNvCxnSpPr>
          <p:nvPr/>
        </p:nvCxnSpPr>
        <p:spPr>
          <a:xfrm rot="10800000">
            <a:off x="1920527" y="2391588"/>
            <a:ext cx="1242300" cy="1163400"/>
          </a:xfrm>
          <a:prstGeom prst="bentConnector2">
            <a:avLst/>
          </a:prstGeom>
          <a:noFill/>
          <a:ln cap="flat" cmpd="sng" w="19050">
            <a:solidFill>
              <a:schemeClr val="lt1"/>
            </a:solidFill>
            <a:prstDash val="solid"/>
            <a:round/>
            <a:headEnd len="med" w="med" type="none"/>
            <a:tailEnd len="med" w="med" type="oval"/>
          </a:ln>
        </p:spPr>
      </p:cxnSp>
      <p:sp>
        <p:nvSpPr>
          <p:cNvPr id="185" name="Google Shape;185;p17"/>
          <p:cNvSpPr txBox="1"/>
          <p:nvPr/>
        </p:nvSpPr>
        <p:spPr>
          <a:xfrm>
            <a:off x="1460100" y="4552350"/>
            <a:ext cx="79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0000FF"/>
                </a:solidFill>
                <a:latin typeface="Roboto"/>
                <a:ea typeface="Roboto"/>
                <a:cs typeface="Roboto"/>
                <a:sym typeface="Roboto"/>
                <a:hlinkClick r:id="rId3">
                  <a:extLst>
                    <a:ext uri="{A12FA001-AC4F-418D-AE19-62706E023703}">
                      <ahyp:hlinkClr val="tx"/>
                    </a:ext>
                  </a:extLst>
                </a:hlinkClick>
              </a:rPr>
              <a:t>https://gist.github.com/aishwarya8615/d2107f828d3f904839cbcb7eaa85bd04</a:t>
            </a:r>
            <a:endParaRPr>
              <a:solidFill>
                <a:srgbClr val="0000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720000" y="445025"/>
            <a:ext cx="7704000" cy="57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Description</a:t>
            </a:r>
            <a:endParaRPr/>
          </a:p>
        </p:txBody>
      </p:sp>
      <p:cxnSp>
        <p:nvCxnSpPr>
          <p:cNvPr id="191" name="Google Shape;191;p18"/>
          <p:cNvCxnSpPr>
            <a:stCxn id="192" idx="3"/>
            <a:endCxn id="193" idx="1"/>
          </p:cNvCxnSpPr>
          <p:nvPr/>
        </p:nvCxnSpPr>
        <p:spPr>
          <a:xfrm>
            <a:off x="2889585" y="1519844"/>
            <a:ext cx="718800" cy="0"/>
          </a:xfrm>
          <a:prstGeom prst="straightConnector1">
            <a:avLst/>
          </a:prstGeom>
          <a:noFill/>
          <a:ln cap="flat" cmpd="sng" w="19050">
            <a:solidFill>
              <a:schemeClr val="lt1"/>
            </a:solidFill>
            <a:prstDash val="solid"/>
            <a:round/>
            <a:headEnd len="med" w="med" type="none"/>
            <a:tailEnd len="med" w="med" type="oval"/>
          </a:ln>
        </p:spPr>
      </p:cxnSp>
      <p:cxnSp>
        <p:nvCxnSpPr>
          <p:cNvPr id="194" name="Google Shape;194;p18"/>
          <p:cNvCxnSpPr>
            <a:endCxn id="195" idx="1"/>
          </p:cNvCxnSpPr>
          <p:nvPr/>
        </p:nvCxnSpPr>
        <p:spPr>
          <a:xfrm>
            <a:off x="2889535" y="1845226"/>
            <a:ext cx="718800" cy="9300"/>
          </a:xfrm>
          <a:prstGeom prst="straightConnector1">
            <a:avLst/>
          </a:prstGeom>
          <a:noFill/>
          <a:ln cap="flat" cmpd="sng" w="19050">
            <a:solidFill>
              <a:schemeClr val="lt1"/>
            </a:solidFill>
            <a:prstDash val="solid"/>
            <a:round/>
            <a:headEnd len="med" w="med" type="none"/>
            <a:tailEnd len="med" w="med" type="oval"/>
          </a:ln>
        </p:spPr>
      </p:cxnSp>
      <p:grpSp>
        <p:nvGrpSpPr>
          <p:cNvPr id="196" name="Google Shape;196;p18"/>
          <p:cNvGrpSpPr/>
          <p:nvPr/>
        </p:nvGrpSpPr>
        <p:grpSpPr>
          <a:xfrm>
            <a:off x="638886" y="1378826"/>
            <a:ext cx="7189297" cy="282030"/>
            <a:chOff x="2284814" y="1503677"/>
            <a:chExt cx="5423838" cy="425706"/>
          </a:xfrm>
        </p:grpSpPr>
        <p:sp>
          <p:nvSpPr>
            <p:cNvPr id="192" name="Google Shape;192;p18"/>
            <p:cNvSpPr/>
            <p:nvPr/>
          </p:nvSpPr>
          <p:spPr>
            <a:xfrm>
              <a:off x="2284814" y="1503683"/>
              <a:ext cx="1698000" cy="4257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Anek Devanagari"/>
                  <a:ea typeface="Anek Devanagari"/>
                  <a:cs typeface="Anek Devanagari"/>
                  <a:sym typeface="Anek Devanagari"/>
                </a:rPr>
                <a:t>Age</a:t>
              </a:r>
              <a:endParaRPr sz="1800">
                <a:solidFill>
                  <a:schemeClr val="accent3"/>
                </a:solidFill>
                <a:latin typeface="Anek Devanagari"/>
                <a:ea typeface="Anek Devanagari"/>
                <a:cs typeface="Anek Devanagari"/>
                <a:sym typeface="Anek Devanagari"/>
              </a:endParaRPr>
            </a:p>
          </p:txBody>
        </p:sp>
        <p:sp>
          <p:nvSpPr>
            <p:cNvPr id="193" name="Google Shape;193;p18"/>
            <p:cNvSpPr/>
            <p:nvPr/>
          </p:nvSpPr>
          <p:spPr>
            <a:xfrm>
              <a:off x="4525052" y="1503677"/>
              <a:ext cx="3183600" cy="425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Numerical  variable indicating the age of the patients.</a:t>
              </a:r>
              <a:endParaRPr sz="1300">
                <a:solidFill>
                  <a:schemeClr val="dk1"/>
                </a:solidFill>
                <a:latin typeface="Roboto"/>
                <a:ea typeface="Roboto"/>
                <a:cs typeface="Roboto"/>
                <a:sym typeface="Roboto"/>
              </a:endParaRPr>
            </a:p>
          </p:txBody>
        </p:sp>
      </p:grpSp>
      <p:grpSp>
        <p:nvGrpSpPr>
          <p:cNvPr id="197" name="Google Shape;197;p18"/>
          <p:cNvGrpSpPr/>
          <p:nvPr/>
        </p:nvGrpSpPr>
        <p:grpSpPr>
          <a:xfrm>
            <a:off x="638886" y="1713512"/>
            <a:ext cx="7703870" cy="282030"/>
            <a:chOff x="2284814" y="1503677"/>
            <a:chExt cx="5812048" cy="425706"/>
          </a:xfrm>
        </p:grpSpPr>
        <p:sp>
          <p:nvSpPr>
            <p:cNvPr id="198" name="Google Shape;198;p18"/>
            <p:cNvSpPr/>
            <p:nvPr/>
          </p:nvSpPr>
          <p:spPr>
            <a:xfrm>
              <a:off x="2284814" y="1503683"/>
              <a:ext cx="1698000" cy="4257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Anek Devanagari"/>
                  <a:ea typeface="Anek Devanagari"/>
                  <a:cs typeface="Anek Devanagari"/>
                  <a:sym typeface="Anek Devanagari"/>
                </a:rPr>
                <a:t>Hypertension</a:t>
              </a:r>
              <a:endParaRPr sz="1800">
                <a:solidFill>
                  <a:schemeClr val="accent3"/>
                </a:solidFill>
                <a:latin typeface="Anek Devanagari"/>
                <a:ea typeface="Anek Devanagari"/>
                <a:cs typeface="Anek Devanagari"/>
                <a:sym typeface="Anek Devanagari"/>
              </a:endParaRPr>
            </a:p>
          </p:txBody>
        </p:sp>
        <p:sp>
          <p:nvSpPr>
            <p:cNvPr id="195" name="Google Shape;195;p18"/>
            <p:cNvSpPr/>
            <p:nvPr/>
          </p:nvSpPr>
          <p:spPr>
            <a:xfrm>
              <a:off x="4525062" y="1503677"/>
              <a:ext cx="3571800" cy="425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Binary variable indicating if the patient has hypertension</a:t>
              </a:r>
              <a:endParaRPr sz="1300">
                <a:solidFill>
                  <a:schemeClr val="dk1"/>
                </a:solidFill>
                <a:latin typeface="Roboto"/>
                <a:ea typeface="Roboto"/>
                <a:cs typeface="Roboto"/>
                <a:sym typeface="Roboto"/>
              </a:endParaRPr>
            </a:p>
          </p:txBody>
        </p:sp>
      </p:grpSp>
      <p:cxnSp>
        <p:nvCxnSpPr>
          <p:cNvPr id="199" name="Google Shape;199;p18"/>
          <p:cNvCxnSpPr>
            <a:stCxn id="200" idx="3"/>
            <a:endCxn id="201" idx="1"/>
          </p:cNvCxnSpPr>
          <p:nvPr/>
        </p:nvCxnSpPr>
        <p:spPr>
          <a:xfrm>
            <a:off x="2889585" y="2189216"/>
            <a:ext cx="718800" cy="0"/>
          </a:xfrm>
          <a:prstGeom prst="straightConnector1">
            <a:avLst/>
          </a:prstGeom>
          <a:noFill/>
          <a:ln cap="flat" cmpd="sng" w="19050">
            <a:solidFill>
              <a:schemeClr val="lt1"/>
            </a:solidFill>
            <a:prstDash val="solid"/>
            <a:round/>
            <a:headEnd len="med" w="med" type="none"/>
            <a:tailEnd len="med" w="med" type="oval"/>
          </a:ln>
        </p:spPr>
      </p:cxnSp>
      <p:cxnSp>
        <p:nvCxnSpPr>
          <p:cNvPr id="202" name="Google Shape;202;p18"/>
          <p:cNvCxnSpPr>
            <a:endCxn id="203" idx="1"/>
          </p:cNvCxnSpPr>
          <p:nvPr/>
        </p:nvCxnSpPr>
        <p:spPr>
          <a:xfrm>
            <a:off x="2889522" y="2514598"/>
            <a:ext cx="718800" cy="9300"/>
          </a:xfrm>
          <a:prstGeom prst="straightConnector1">
            <a:avLst/>
          </a:prstGeom>
          <a:noFill/>
          <a:ln cap="flat" cmpd="sng" w="19050">
            <a:solidFill>
              <a:schemeClr val="lt1"/>
            </a:solidFill>
            <a:prstDash val="solid"/>
            <a:round/>
            <a:headEnd len="med" w="med" type="none"/>
            <a:tailEnd len="med" w="med" type="oval"/>
          </a:ln>
        </p:spPr>
      </p:cxnSp>
      <p:grpSp>
        <p:nvGrpSpPr>
          <p:cNvPr id="204" name="Google Shape;204;p18"/>
          <p:cNvGrpSpPr/>
          <p:nvPr/>
        </p:nvGrpSpPr>
        <p:grpSpPr>
          <a:xfrm>
            <a:off x="638886" y="2048198"/>
            <a:ext cx="7703870" cy="282030"/>
            <a:chOff x="2284814" y="1503677"/>
            <a:chExt cx="5812048" cy="425706"/>
          </a:xfrm>
        </p:grpSpPr>
        <p:sp>
          <p:nvSpPr>
            <p:cNvPr id="200" name="Google Shape;200;p18"/>
            <p:cNvSpPr/>
            <p:nvPr/>
          </p:nvSpPr>
          <p:spPr>
            <a:xfrm>
              <a:off x="2284814" y="1503683"/>
              <a:ext cx="1698000" cy="4257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Anek Devanagari"/>
                  <a:ea typeface="Anek Devanagari"/>
                  <a:cs typeface="Anek Devanagari"/>
                  <a:sym typeface="Anek Devanagari"/>
                </a:rPr>
                <a:t>Heart Disease</a:t>
              </a:r>
              <a:endParaRPr sz="1800">
                <a:solidFill>
                  <a:schemeClr val="accent3"/>
                </a:solidFill>
                <a:latin typeface="Anek Devanagari"/>
                <a:ea typeface="Anek Devanagari"/>
                <a:cs typeface="Anek Devanagari"/>
                <a:sym typeface="Anek Devanagari"/>
              </a:endParaRPr>
            </a:p>
          </p:txBody>
        </p:sp>
        <p:sp>
          <p:nvSpPr>
            <p:cNvPr id="201" name="Google Shape;201;p18"/>
            <p:cNvSpPr/>
            <p:nvPr/>
          </p:nvSpPr>
          <p:spPr>
            <a:xfrm>
              <a:off x="4525062" y="1503677"/>
              <a:ext cx="3571800" cy="425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Binary variable indicating if the patient has any heart disease.</a:t>
              </a:r>
              <a:endParaRPr sz="1300">
                <a:solidFill>
                  <a:schemeClr val="dk1"/>
                </a:solidFill>
                <a:latin typeface="Roboto"/>
                <a:ea typeface="Roboto"/>
                <a:cs typeface="Roboto"/>
                <a:sym typeface="Roboto"/>
              </a:endParaRPr>
            </a:p>
          </p:txBody>
        </p:sp>
      </p:grpSp>
      <p:grpSp>
        <p:nvGrpSpPr>
          <p:cNvPr id="205" name="Google Shape;205;p18"/>
          <p:cNvGrpSpPr/>
          <p:nvPr/>
        </p:nvGrpSpPr>
        <p:grpSpPr>
          <a:xfrm>
            <a:off x="638886" y="2382885"/>
            <a:ext cx="7189297" cy="282030"/>
            <a:chOff x="2284814" y="1503677"/>
            <a:chExt cx="5423838" cy="425706"/>
          </a:xfrm>
        </p:grpSpPr>
        <p:sp>
          <p:nvSpPr>
            <p:cNvPr id="206" name="Google Shape;206;p18"/>
            <p:cNvSpPr/>
            <p:nvPr/>
          </p:nvSpPr>
          <p:spPr>
            <a:xfrm>
              <a:off x="2284814" y="1503683"/>
              <a:ext cx="1698000" cy="4257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Anek Devanagari"/>
                  <a:ea typeface="Anek Devanagari"/>
                  <a:cs typeface="Anek Devanagari"/>
                  <a:sym typeface="Anek Devanagari"/>
                </a:rPr>
                <a:t>Marital Status</a:t>
              </a:r>
              <a:endParaRPr sz="1800">
                <a:solidFill>
                  <a:schemeClr val="accent3"/>
                </a:solidFill>
                <a:latin typeface="Anek Devanagari"/>
                <a:ea typeface="Anek Devanagari"/>
                <a:cs typeface="Anek Devanagari"/>
                <a:sym typeface="Anek Devanagari"/>
              </a:endParaRPr>
            </a:p>
          </p:txBody>
        </p:sp>
        <p:sp>
          <p:nvSpPr>
            <p:cNvPr id="203" name="Google Shape;203;p18"/>
            <p:cNvSpPr/>
            <p:nvPr/>
          </p:nvSpPr>
          <p:spPr>
            <a:xfrm>
              <a:off x="4525052" y="1503677"/>
              <a:ext cx="3183600" cy="425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Categorical variable indicating marital status.</a:t>
              </a:r>
              <a:endParaRPr sz="1300">
                <a:solidFill>
                  <a:schemeClr val="dk1"/>
                </a:solidFill>
                <a:latin typeface="Roboto"/>
                <a:ea typeface="Roboto"/>
                <a:cs typeface="Roboto"/>
                <a:sym typeface="Roboto"/>
              </a:endParaRPr>
            </a:p>
          </p:txBody>
        </p:sp>
      </p:grpSp>
      <p:cxnSp>
        <p:nvCxnSpPr>
          <p:cNvPr id="207" name="Google Shape;207;p18"/>
          <p:cNvCxnSpPr>
            <a:stCxn id="208" idx="3"/>
            <a:endCxn id="209" idx="1"/>
          </p:cNvCxnSpPr>
          <p:nvPr/>
        </p:nvCxnSpPr>
        <p:spPr>
          <a:xfrm>
            <a:off x="2889585" y="2858588"/>
            <a:ext cx="718800" cy="0"/>
          </a:xfrm>
          <a:prstGeom prst="straightConnector1">
            <a:avLst/>
          </a:prstGeom>
          <a:noFill/>
          <a:ln cap="flat" cmpd="sng" w="19050">
            <a:solidFill>
              <a:schemeClr val="lt1"/>
            </a:solidFill>
            <a:prstDash val="solid"/>
            <a:round/>
            <a:headEnd len="med" w="med" type="none"/>
            <a:tailEnd len="med" w="med" type="oval"/>
          </a:ln>
        </p:spPr>
      </p:cxnSp>
      <p:cxnSp>
        <p:nvCxnSpPr>
          <p:cNvPr id="210" name="Google Shape;210;p18"/>
          <p:cNvCxnSpPr/>
          <p:nvPr/>
        </p:nvCxnSpPr>
        <p:spPr>
          <a:xfrm>
            <a:off x="2889525" y="3162329"/>
            <a:ext cx="718800" cy="9300"/>
          </a:xfrm>
          <a:prstGeom prst="straightConnector1">
            <a:avLst/>
          </a:prstGeom>
          <a:noFill/>
          <a:ln cap="flat" cmpd="sng" w="19050">
            <a:solidFill>
              <a:schemeClr val="lt1"/>
            </a:solidFill>
            <a:prstDash val="solid"/>
            <a:round/>
            <a:headEnd len="med" w="med" type="none"/>
            <a:tailEnd len="med" w="med" type="oval"/>
          </a:ln>
        </p:spPr>
      </p:cxnSp>
      <p:grpSp>
        <p:nvGrpSpPr>
          <p:cNvPr id="211" name="Google Shape;211;p18"/>
          <p:cNvGrpSpPr/>
          <p:nvPr/>
        </p:nvGrpSpPr>
        <p:grpSpPr>
          <a:xfrm>
            <a:off x="638886" y="2717571"/>
            <a:ext cx="7189297" cy="282030"/>
            <a:chOff x="2284814" y="1503677"/>
            <a:chExt cx="5423838" cy="425706"/>
          </a:xfrm>
        </p:grpSpPr>
        <p:sp>
          <p:nvSpPr>
            <p:cNvPr id="208" name="Google Shape;208;p18"/>
            <p:cNvSpPr/>
            <p:nvPr/>
          </p:nvSpPr>
          <p:spPr>
            <a:xfrm>
              <a:off x="2284814" y="1503683"/>
              <a:ext cx="1698000" cy="4257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Anek Devanagari"/>
                  <a:ea typeface="Anek Devanagari"/>
                  <a:cs typeface="Anek Devanagari"/>
                  <a:sym typeface="Anek Devanagari"/>
                </a:rPr>
                <a:t>Work Type</a:t>
              </a:r>
              <a:endParaRPr sz="1800">
                <a:solidFill>
                  <a:schemeClr val="accent3"/>
                </a:solidFill>
                <a:latin typeface="Anek Devanagari"/>
                <a:ea typeface="Anek Devanagari"/>
                <a:cs typeface="Anek Devanagari"/>
                <a:sym typeface="Anek Devanagari"/>
              </a:endParaRPr>
            </a:p>
          </p:txBody>
        </p:sp>
        <p:sp>
          <p:nvSpPr>
            <p:cNvPr id="209" name="Google Shape;209;p18"/>
            <p:cNvSpPr/>
            <p:nvPr/>
          </p:nvSpPr>
          <p:spPr>
            <a:xfrm>
              <a:off x="4525052" y="1503677"/>
              <a:ext cx="3183600" cy="425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Categorical variable indicating the type of occupation.</a:t>
              </a:r>
              <a:endParaRPr sz="1300">
                <a:solidFill>
                  <a:schemeClr val="dk1"/>
                </a:solidFill>
                <a:latin typeface="Roboto"/>
                <a:ea typeface="Roboto"/>
                <a:cs typeface="Roboto"/>
                <a:sym typeface="Roboto"/>
              </a:endParaRPr>
            </a:p>
          </p:txBody>
        </p:sp>
      </p:grpSp>
      <p:grpSp>
        <p:nvGrpSpPr>
          <p:cNvPr id="212" name="Google Shape;212;p18"/>
          <p:cNvGrpSpPr/>
          <p:nvPr/>
        </p:nvGrpSpPr>
        <p:grpSpPr>
          <a:xfrm>
            <a:off x="638886" y="3025961"/>
            <a:ext cx="8424054" cy="308326"/>
            <a:chOff x="2284814" y="1463985"/>
            <a:chExt cx="6355378" cy="465398"/>
          </a:xfrm>
        </p:grpSpPr>
        <p:sp>
          <p:nvSpPr>
            <p:cNvPr id="213" name="Google Shape;213;p18"/>
            <p:cNvSpPr/>
            <p:nvPr/>
          </p:nvSpPr>
          <p:spPr>
            <a:xfrm>
              <a:off x="2284814" y="1503683"/>
              <a:ext cx="1698000" cy="4257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Anek Devanagari"/>
                  <a:ea typeface="Anek Devanagari"/>
                  <a:cs typeface="Anek Devanagari"/>
                  <a:sym typeface="Anek Devanagari"/>
                </a:rPr>
                <a:t>Residence Type</a:t>
              </a:r>
              <a:endParaRPr sz="1800">
                <a:solidFill>
                  <a:schemeClr val="accent3"/>
                </a:solidFill>
                <a:latin typeface="Anek Devanagari"/>
                <a:ea typeface="Anek Devanagari"/>
                <a:cs typeface="Anek Devanagari"/>
                <a:sym typeface="Anek Devanagari"/>
              </a:endParaRPr>
            </a:p>
          </p:txBody>
        </p:sp>
        <p:sp>
          <p:nvSpPr>
            <p:cNvPr id="214" name="Google Shape;214;p18"/>
            <p:cNvSpPr/>
            <p:nvPr/>
          </p:nvSpPr>
          <p:spPr>
            <a:xfrm>
              <a:off x="4525092" y="1463985"/>
              <a:ext cx="4115100" cy="425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Categorical variable differentiating between rural and urban residence.</a:t>
              </a:r>
              <a:endParaRPr sz="1300">
                <a:solidFill>
                  <a:schemeClr val="dk1"/>
                </a:solidFill>
                <a:latin typeface="Roboto"/>
                <a:ea typeface="Roboto"/>
                <a:cs typeface="Roboto"/>
                <a:sym typeface="Roboto"/>
              </a:endParaRPr>
            </a:p>
          </p:txBody>
        </p:sp>
      </p:grpSp>
      <p:cxnSp>
        <p:nvCxnSpPr>
          <p:cNvPr id="215" name="Google Shape;215;p18"/>
          <p:cNvCxnSpPr>
            <a:stCxn id="216" idx="3"/>
            <a:endCxn id="217" idx="1"/>
          </p:cNvCxnSpPr>
          <p:nvPr/>
        </p:nvCxnSpPr>
        <p:spPr>
          <a:xfrm flipH="1" rot="10800000">
            <a:off x="2889585" y="3519184"/>
            <a:ext cx="718800" cy="8700"/>
          </a:xfrm>
          <a:prstGeom prst="straightConnector1">
            <a:avLst/>
          </a:prstGeom>
          <a:noFill/>
          <a:ln cap="flat" cmpd="sng" w="19050">
            <a:solidFill>
              <a:schemeClr val="lt1"/>
            </a:solidFill>
            <a:prstDash val="solid"/>
            <a:round/>
            <a:headEnd len="med" w="med" type="none"/>
            <a:tailEnd len="med" w="med" type="oval"/>
          </a:ln>
        </p:spPr>
      </p:cxnSp>
      <p:cxnSp>
        <p:nvCxnSpPr>
          <p:cNvPr id="218" name="Google Shape;218;p18"/>
          <p:cNvCxnSpPr>
            <a:endCxn id="219" idx="1"/>
          </p:cNvCxnSpPr>
          <p:nvPr/>
        </p:nvCxnSpPr>
        <p:spPr>
          <a:xfrm>
            <a:off x="2889522" y="3853291"/>
            <a:ext cx="718800" cy="9300"/>
          </a:xfrm>
          <a:prstGeom prst="straightConnector1">
            <a:avLst/>
          </a:prstGeom>
          <a:noFill/>
          <a:ln cap="flat" cmpd="sng" w="19050">
            <a:solidFill>
              <a:schemeClr val="lt1"/>
            </a:solidFill>
            <a:prstDash val="solid"/>
            <a:round/>
            <a:headEnd len="med" w="med" type="none"/>
            <a:tailEnd len="med" w="med" type="oval"/>
          </a:ln>
        </p:spPr>
      </p:cxnSp>
      <p:grpSp>
        <p:nvGrpSpPr>
          <p:cNvPr id="220" name="Google Shape;220;p18"/>
          <p:cNvGrpSpPr/>
          <p:nvPr/>
        </p:nvGrpSpPr>
        <p:grpSpPr>
          <a:xfrm>
            <a:off x="638886" y="3193275"/>
            <a:ext cx="8505124" cy="651701"/>
            <a:chOff x="2284814" y="1211463"/>
            <a:chExt cx="6416540" cy="983700"/>
          </a:xfrm>
        </p:grpSpPr>
        <p:sp>
          <p:nvSpPr>
            <p:cNvPr id="216" name="Google Shape;216;p18"/>
            <p:cNvSpPr/>
            <p:nvPr/>
          </p:nvSpPr>
          <p:spPr>
            <a:xfrm>
              <a:off x="2284814" y="1503683"/>
              <a:ext cx="1698000" cy="4257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3"/>
                  </a:solidFill>
                  <a:latin typeface="Anek Devanagari"/>
                  <a:ea typeface="Anek Devanagari"/>
                  <a:cs typeface="Anek Devanagari"/>
                  <a:sym typeface="Anek Devanagari"/>
                </a:rPr>
                <a:t>Average Glucose Level</a:t>
              </a:r>
              <a:endParaRPr sz="1700">
                <a:solidFill>
                  <a:schemeClr val="accent3"/>
                </a:solidFill>
                <a:latin typeface="Anek Devanagari"/>
                <a:ea typeface="Anek Devanagari"/>
                <a:cs typeface="Anek Devanagari"/>
                <a:sym typeface="Anek Devanagari"/>
              </a:endParaRPr>
            </a:p>
          </p:txBody>
        </p:sp>
        <p:sp>
          <p:nvSpPr>
            <p:cNvPr id="217" name="Google Shape;217;p18"/>
            <p:cNvSpPr/>
            <p:nvPr/>
          </p:nvSpPr>
          <p:spPr>
            <a:xfrm>
              <a:off x="4525055" y="1211463"/>
              <a:ext cx="4176300" cy="983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Continuous variable showing the average glucose level in blood.</a:t>
              </a:r>
              <a:endParaRPr sz="1300">
                <a:solidFill>
                  <a:schemeClr val="dk1"/>
                </a:solidFill>
                <a:latin typeface="Roboto"/>
                <a:ea typeface="Roboto"/>
                <a:cs typeface="Roboto"/>
                <a:sym typeface="Roboto"/>
              </a:endParaRPr>
            </a:p>
          </p:txBody>
        </p:sp>
      </p:grpSp>
      <p:grpSp>
        <p:nvGrpSpPr>
          <p:cNvPr id="221" name="Google Shape;221;p18"/>
          <p:cNvGrpSpPr/>
          <p:nvPr/>
        </p:nvGrpSpPr>
        <p:grpSpPr>
          <a:xfrm>
            <a:off x="638886" y="3721578"/>
            <a:ext cx="7189297" cy="282030"/>
            <a:chOff x="2284814" y="1503677"/>
            <a:chExt cx="5423838" cy="425706"/>
          </a:xfrm>
        </p:grpSpPr>
        <p:sp>
          <p:nvSpPr>
            <p:cNvPr id="222" name="Google Shape;222;p18"/>
            <p:cNvSpPr/>
            <p:nvPr/>
          </p:nvSpPr>
          <p:spPr>
            <a:xfrm>
              <a:off x="2284814" y="1503683"/>
              <a:ext cx="1698000" cy="4257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Anek Devanagari"/>
                  <a:ea typeface="Anek Devanagari"/>
                  <a:cs typeface="Anek Devanagari"/>
                  <a:sym typeface="Anek Devanagari"/>
                </a:rPr>
                <a:t>BMI</a:t>
              </a:r>
              <a:endParaRPr sz="1800">
                <a:solidFill>
                  <a:schemeClr val="accent3"/>
                </a:solidFill>
                <a:latin typeface="Anek Devanagari"/>
                <a:ea typeface="Anek Devanagari"/>
                <a:cs typeface="Anek Devanagari"/>
                <a:sym typeface="Anek Devanagari"/>
              </a:endParaRPr>
            </a:p>
          </p:txBody>
        </p:sp>
        <p:sp>
          <p:nvSpPr>
            <p:cNvPr id="219" name="Google Shape;219;p18"/>
            <p:cNvSpPr/>
            <p:nvPr/>
          </p:nvSpPr>
          <p:spPr>
            <a:xfrm>
              <a:off x="4525052" y="1503677"/>
              <a:ext cx="3183600" cy="425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Continuous variable indicating the Body Mass Index.</a:t>
              </a:r>
              <a:endParaRPr sz="1300">
                <a:solidFill>
                  <a:schemeClr val="dk1"/>
                </a:solidFill>
                <a:latin typeface="Roboto"/>
                <a:ea typeface="Roboto"/>
                <a:cs typeface="Roboto"/>
                <a:sym typeface="Roboto"/>
              </a:endParaRPr>
            </a:p>
          </p:txBody>
        </p:sp>
      </p:grpSp>
      <p:cxnSp>
        <p:nvCxnSpPr>
          <p:cNvPr id="223" name="Google Shape;223;p18"/>
          <p:cNvCxnSpPr>
            <a:stCxn id="224" idx="3"/>
            <a:endCxn id="225" idx="1"/>
          </p:cNvCxnSpPr>
          <p:nvPr/>
        </p:nvCxnSpPr>
        <p:spPr>
          <a:xfrm>
            <a:off x="2889585" y="4197281"/>
            <a:ext cx="718800" cy="0"/>
          </a:xfrm>
          <a:prstGeom prst="straightConnector1">
            <a:avLst/>
          </a:prstGeom>
          <a:noFill/>
          <a:ln cap="flat" cmpd="sng" w="19050">
            <a:solidFill>
              <a:schemeClr val="lt1"/>
            </a:solidFill>
            <a:prstDash val="solid"/>
            <a:round/>
            <a:headEnd len="med" w="med" type="none"/>
            <a:tailEnd len="med" w="med" type="oval"/>
          </a:ln>
        </p:spPr>
      </p:cxnSp>
      <p:grpSp>
        <p:nvGrpSpPr>
          <p:cNvPr id="226" name="Google Shape;226;p18"/>
          <p:cNvGrpSpPr/>
          <p:nvPr/>
        </p:nvGrpSpPr>
        <p:grpSpPr>
          <a:xfrm>
            <a:off x="638886" y="4056264"/>
            <a:ext cx="7189297" cy="282030"/>
            <a:chOff x="2284814" y="1503677"/>
            <a:chExt cx="5423838" cy="425706"/>
          </a:xfrm>
        </p:grpSpPr>
        <p:sp>
          <p:nvSpPr>
            <p:cNvPr id="224" name="Google Shape;224;p18"/>
            <p:cNvSpPr/>
            <p:nvPr/>
          </p:nvSpPr>
          <p:spPr>
            <a:xfrm>
              <a:off x="2284814" y="1503683"/>
              <a:ext cx="1698000" cy="4257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Anek Devanagari"/>
                  <a:ea typeface="Anek Devanagari"/>
                  <a:cs typeface="Anek Devanagari"/>
                  <a:sym typeface="Anek Devanagari"/>
                </a:rPr>
                <a:t>Smoking Status</a:t>
              </a:r>
              <a:endParaRPr sz="1800">
                <a:solidFill>
                  <a:schemeClr val="accent3"/>
                </a:solidFill>
                <a:latin typeface="Anek Devanagari"/>
                <a:ea typeface="Anek Devanagari"/>
                <a:cs typeface="Anek Devanagari"/>
                <a:sym typeface="Anek Devanagari"/>
              </a:endParaRPr>
            </a:p>
          </p:txBody>
        </p:sp>
        <p:sp>
          <p:nvSpPr>
            <p:cNvPr id="225" name="Google Shape;225;p18"/>
            <p:cNvSpPr/>
            <p:nvPr/>
          </p:nvSpPr>
          <p:spPr>
            <a:xfrm>
              <a:off x="4525052" y="1503677"/>
              <a:ext cx="3183600" cy="425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Categorical variable indicating the smoking status.</a:t>
              </a:r>
              <a:endParaRPr sz="1300">
                <a:solidFill>
                  <a:schemeClr val="dk1"/>
                </a:solidFill>
                <a:latin typeface="Roboto"/>
                <a:ea typeface="Roboto"/>
                <a:cs typeface="Roboto"/>
                <a:sym typeface="Roboto"/>
              </a:endParaRPr>
            </a:p>
          </p:txBody>
        </p:sp>
      </p:grpSp>
      <p:grpSp>
        <p:nvGrpSpPr>
          <p:cNvPr id="227" name="Google Shape;227;p18"/>
          <p:cNvGrpSpPr/>
          <p:nvPr/>
        </p:nvGrpSpPr>
        <p:grpSpPr>
          <a:xfrm>
            <a:off x="1739075" y="302425"/>
            <a:ext cx="750900" cy="750900"/>
            <a:chOff x="3821100" y="1415250"/>
            <a:chExt cx="750900" cy="750900"/>
          </a:xfrm>
        </p:grpSpPr>
        <p:sp>
          <p:nvSpPr>
            <p:cNvPr id="228" name="Google Shape;228;p18"/>
            <p:cNvSpPr/>
            <p:nvPr/>
          </p:nvSpPr>
          <p:spPr>
            <a:xfrm>
              <a:off x="3821100" y="1415250"/>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18"/>
            <p:cNvGrpSpPr/>
            <p:nvPr/>
          </p:nvGrpSpPr>
          <p:grpSpPr>
            <a:xfrm>
              <a:off x="4009422" y="1607598"/>
              <a:ext cx="456363" cy="476465"/>
              <a:chOff x="1828975" y="460775"/>
              <a:chExt cx="1185050" cy="1237250"/>
            </a:xfrm>
          </p:grpSpPr>
          <p:sp>
            <p:nvSpPr>
              <p:cNvPr id="230" name="Google Shape;230;p18"/>
              <p:cNvSpPr/>
              <p:nvPr/>
            </p:nvSpPr>
            <p:spPr>
              <a:xfrm>
                <a:off x="1828975" y="460875"/>
                <a:ext cx="924850" cy="859600"/>
              </a:xfrm>
              <a:custGeom>
                <a:rect b="b" l="l" r="r" t="t"/>
                <a:pathLst>
                  <a:path extrusionOk="0" h="34384" w="36994">
                    <a:moveTo>
                      <a:pt x="18479" y="1"/>
                    </a:moveTo>
                    <a:cubicBezTo>
                      <a:pt x="10211" y="1"/>
                      <a:pt x="2945" y="5976"/>
                      <a:pt x="1535" y="14407"/>
                    </a:cubicBezTo>
                    <a:cubicBezTo>
                      <a:pt x="1" y="23780"/>
                      <a:pt x="6338" y="32620"/>
                      <a:pt x="15712" y="34154"/>
                    </a:cubicBezTo>
                    <a:cubicBezTo>
                      <a:pt x="16654" y="34308"/>
                      <a:pt x="17591" y="34383"/>
                      <a:pt x="18516" y="34383"/>
                    </a:cubicBezTo>
                    <a:cubicBezTo>
                      <a:pt x="26783" y="34383"/>
                      <a:pt x="34049" y="28408"/>
                      <a:pt x="35459" y="19977"/>
                    </a:cubicBezTo>
                    <a:cubicBezTo>
                      <a:pt x="36994" y="10637"/>
                      <a:pt x="30656" y="1798"/>
                      <a:pt x="21282" y="230"/>
                    </a:cubicBezTo>
                    <a:cubicBezTo>
                      <a:pt x="20340" y="76"/>
                      <a:pt x="19403" y="1"/>
                      <a:pt x="18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2109175" y="460775"/>
                <a:ext cx="362775" cy="858975"/>
              </a:xfrm>
              <a:custGeom>
                <a:rect b="b" l="l" r="r" t="t"/>
                <a:pathLst>
                  <a:path extrusionOk="0" fill="none" h="34359" w="14511">
                    <a:moveTo>
                      <a:pt x="14511" y="17179"/>
                    </a:moveTo>
                    <a:cubicBezTo>
                      <a:pt x="14511" y="26686"/>
                      <a:pt x="11275" y="34358"/>
                      <a:pt x="7272" y="34358"/>
                    </a:cubicBezTo>
                    <a:cubicBezTo>
                      <a:pt x="3270" y="34358"/>
                      <a:pt x="1" y="26686"/>
                      <a:pt x="1" y="17179"/>
                    </a:cubicBezTo>
                    <a:cubicBezTo>
                      <a:pt x="1" y="7706"/>
                      <a:pt x="3270" y="0"/>
                      <a:pt x="7272" y="0"/>
                    </a:cubicBezTo>
                    <a:cubicBezTo>
                      <a:pt x="11275" y="0"/>
                      <a:pt x="14511" y="7706"/>
                      <a:pt x="14511" y="17179"/>
                    </a:cubicBezTo>
                    <a:close/>
                  </a:path>
                </a:pathLst>
              </a:custGeom>
              <a:noFill/>
              <a:ln cap="rnd"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2290975" y="460775"/>
                <a:ext cx="25" cy="859800"/>
              </a:xfrm>
              <a:custGeom>
                <a:rect b="b" l="l" r="r" t="t"/>
                <a:pathLst>
                  <a:path extrusionOk="0" fill="none" h="34392" w="1">
                    <a:moveTo>
                      <a:pt x="0" y="0"/>
                    </a:moveTo>
                    <a:lnTo>
                      <a:pt x="0" y="34392"/>
                    </a:lnTo>
                  </a:path>
                </a:pathLst>
              </a:custGeom>
              <a:noFill/>
              <a:ln cap="rnd" cmpd="sng" w="5000">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1861500" y="890250"/>
                <a:ext cx="858975" cy="25"/>
              </a:xfrm>
              <a:custGeom>
                <a:rect b="b" l="l" r="r" t="t"/>
                <a:pathLst>
                  <a:path extrusionOk="0" fill="none" h="1" w="34359">
                    <a:moveTo>
                      <a:pt x="34358" y="0"/>
                    </a:moveTo>
                    <a:lnTo>
                      <a:pt x="1" y="0"/>
                    </a:lnTo>
                  </a:path>
                </a:pathLst>
              </a:custGeom>
              <a:noFill/>
              <a:ln cap="rnd"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1906525" y="700950"/>
                <a:ext cx="770575" cy="25"/>
              </a:xfrm>
              <a:custGeom>
                <a:rect b="b" l="l" r="r" t="t"/>
                <a:pathLst>
                  <a:path extrusionOk="0" fill="none" h="1" w="30823">
                    <a:moveTo>
                      <a:pt x="30823" y="0"/>
                    </a:moveTo>
                    <a:lnTo>
                      <a:pt x="1" y="0"/>
                    </a:lnTo>
                  </a:path>
                </a:pathLst>
              </a:custGeom>
              <a:noFill/>
              <a:ln cap="rnd"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1906525" y="1087900"/>
                <a:ext cx="770575" cy="0"/>
              </a:xfrm>
              <a:custGeom>
                <a:rect b="b" l="l" r="r" t="t"/>
                <a:pathLst>
                  <a:path extrusionOk="0" fill="none" h="0" w="30823">
                    <a:moveTo>
                      <a:pt x="30823" y="0"/>
                    </a:moveTo>
                    <a:lnTo>
                      <a:pt x="1" y="0"/>
                    </a:lnTo>
                  </a:path>
                </a:pathLst>
              </a:custGeom>
              <a:noFill/>
              <a:ln cap="rnd"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300575" y="1001450"/>
                <a:ext cx="713450" cy="696575"/>
              </a:xfrm>
              <a:custGeom>
                <a:rect b="b" l="l" r="r" t="t"/>
                <a:pathLst>
                  <a:path extrusionOk="0" h="27863" w="28538">
                    <a:moveTo>
                      <a:pt x="1572" y="0"/>
                    </a:moveTo>
                    <a:cubicBezTo>
                      <a:pt x="693" y="0"/>
                      <a:pt x="1" y="935"/>
                      <a:pt x="417" y="1823"/>
                    </a:cubicBezTo>
                    <a:lnTo>
                      <a:pt x="11592" y="27142"/>
                    </a:lnTo>
                    <a:cubicBezTo>
                      <a:pt x="11809" y="27634"/>
                      <a:pt x="12252" y="27862"/>
                      <a:pt x="12695" y="27862"/>
                    </a:cubicBezTo>
                    <a:cubicBezTo>
                      <a:pt x="13273" y="27862"/>
                      <a:pt x="13851" y="27473"/>
                      <a:pt x="13927" y="26775"/>
                    </a:cubicBezTo>
                    <a:lnTo>
                      <a:pt x="15294" y="15000"/>
                    </a:lnTo>
                    <a:lnTo>
                      <a:pt x="27036" y="13632"/>
                    </a:lnTo>
                    <a:cubicBezTo>
                      <a:pt x="28304" y="13499"/>
                      <a:pt x="28537" y="11797"/>
                      <a:pt x="27436" y="11297"/>
                    </a:cubicBezTo>
                    <a:lnTo>
                      <a:pt x="2118" y="122"/>
                    </a:lnTo>
                    <a:cubicBezTo>
                      <a:pt x="1934" y="38"/>
                      <a:pt x="1749" y="0"/>
                      <a:pt x="1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7" name="Google Shape;237;p18"/>
          <p:cNvGrpSpPr/>
          <p:nvPr/>
        </p:nvGrpSpPr>
        <p:grpSpPr>
          <a:xfrm>
            <a:off x="6080475" y="302413"/>
            <a:ext cx="750900" cy="750900"/>
            <a:chOff x="305025" y="1253463"/>
            <a:chExt cx="750900" cy="750900"/>
          </a:xfrm>
        </p:grpSpPr>
        <p:sp>
          <p:nvSpPr>
            <p:cNvPr id="238" name="Google Shape;238;p18"/>
            <p:cNvSpPr/>
            <p:nvPr/>
          </p:nvSpPr>
          <p:spPr>
            <a:xfrm>
              <a:off x="305025" y="1253463"/>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18"/>
            <p:cNvGrpSpPr/>
            <p:nvPr/>
          </p:nvGrpSpPr>
          <p:grpSpPr>
            <a:xfrm>
              <a:off x="511965" y="1475499"/>
              <a:ext cx="337024" cy="306780"/>
              <a:chOff x="4917025" y="635075"/>
              <a:chExt cx="521225" cy="474525"/>
            </a:xfrm>
          </p:grpSpPr>
          <p:sp>
            <p:nvSpPr>
              <p:cNvPr id="240" name="Google Shape;240;p18"/>
              <p:cNvSpPr/>
              <p:nvPr/>
            </p:nvSpPr>
            <p:spPr>
              <a:xfrm>
                <a:off x="4917850" y="635075"/>
                <a:ext cx="411150" cy="130950"/>
              </a:xfrm>
              <a:custGeom>
                <a:rect b="b" l="l" r="r" t="t"/>
                <a:pathLst>
                  <a:path extrusionOk="0" h="5238" w="16446">
                    <a:moveTo>
                      <a:pt x="0" y="0"/>
                    </a:moveTo>
                    <a:lnTo>
                      <a:pt x="0" y="5237"/>
                    </a:lnTo>
                    <a:lnTo>
                      <a:pt x="16446" y="5237"/>
                    </a:lnTo>
                    <a:lnTo>
                      <a:pt x="164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4917025" y="977800"/>
                <a:ext cx="521225" cy="131800"/>
              </a:xfrm>
              <a:custGeom>
                <a:rect b="b" l="l" r="r" t="t"/>
                <a:pathLst>
                  <a:path extrusionOk="0" h="5272" w="20849">
                    <a:moveTo>
                      <a:pt x="0" y="1"/>
                    </a:moveTo>
                    <a:lnTo>
                      <a:pt x="0" y="5271"/>
                    </a:lnTo>
                    <a:lnTo>
                      <a:pt x="20848" y="5271"/>
                    </a:lnTo>
                    <a:lnTo>
                      <a:pt x="2084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4917850" y="807675"/>
                <a:ext cx="205175" cy="130975"/>
              </a:xfrm>
              <a:custGeom>
                <a:rect b="b" l="l" r="r" t="t"/>
                <a:pathLst>
                  <a:path extrusionOk="0" h="5239" w="8207">
                    <a:moveTo>
                      <a:pt x="0" y="1"/>
                    </a:moveTo>
                    <a:lnTo>
                      <a:pt x="0" y="5238"/>
                    </a:lnTo>
                    <a:lnTo>
                      <a:pt x="8206" y="5238"/>
                    </a:lnTo>
                    <a:lnTo>
                      <a:pt x="82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243" name="Google Shape;243;p18"/>
          <p:cNvCxnSpPr>
            <a:endCxn id="244" idx="1"/>
          </p:cNvCxnSpPr>
          <p:nvPr/>
        </p:nvCxnSpPr>
        <p:spPr>
          <a:xfrm>
            <a:off x="2889526" y="4522663"/>
            <a:ext cx="718800" cy="9300"/>
          </a:xfrm>
          <a:prstGeom prst="straightConnector1">
            <a:avLst/>
          </a:prstGeom>
          <a:noFill/>
          <a:ln cap="flat" cmpd="sng" w="19050">
            <a:solidFill>
              <a:schemeClr val="lt1"/>
            </a:solidFill>
            <a:prstDash val="solid"/>
            <a:round/>
            <a:headEnd len="med" w="med" type="none"/>
            <a:tailEnd len="med" w="med" type="oval"/>
          </a:ln>
        </p:spPr>
      </p:cxnSp>
      <p:grpSp>
        <p:nvGrpSpPr>
          <p:cNvPr id="245" name="Google Shape;245;p18"/>
          <p:cNvGrpSpPr/>
          <p:nvPr/>
        </p:nvGrpSpPr>
        <p:grpSpPr>
          <a:xfrm>
            <a:off x="638886" y="4725625"/>
            <a:ext cx="8093557" cy="282031"/>
            <a:chOff x="2284814" y="1503677"/>
            <a:chExt cx="6106041" cy="425706"/>
          </a:xfrm>
        </p:grpSpPr>
        <p:sp>
          <p:nvSpPr>
            <p:cNvPr id="246" name="Google Shape;246;p18"/>
            <p:cNvSpPr/>
            <p:nvPr/>
          </p:nvSpPr>
          <p:spPr>
            <a:xfrm>
              <a:off x="2284814" y="1503683"/>
              <a:ext cx="1698000" cy="4257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Anek Devanagari"/>
                  <a:ea typeface="Anek Devanagari"/>
                  <a:cs typeface="Anek Devanagari"/>
                  <a:sym typeface="Anek Devanagari"/>
                </a:rPr>
                <a:t>Gender</a:t>
              </a:r>
              <a:endParaRPr sz="1800">
                <a:solidFill>
                  <a:schemeClr val="accent3"/>
                </a:solidFill>
                <a:latin typeface="Anek Devanagari"/>
                <a:ea typeface="Anek Devanagari"/>
                <a:cs typeface="Anek Devanagari"/>
                <a:sym typeface="Anek Devanagari"/>
              </a:endParaRPr>
            </a:p>
          </p:txBody>
        </p:sp>
        <p:sp>
          <p:nvSpPr>
            <p:cNvPr id="247" name="Google Shape;247;p18"/>
            <p:cNvSpPr/>
            <p:nvPr/>
          </p:nvSpPr>
          <p:spPr>
            <a:xfrm>
              <a:off x="4525055" y="1503677"/>
              <a:ext cx="3865800" cy="425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Binary</a:t>
              </a:r>
              <a:r>
                <a:rPr lang="en" sz="1300">
                  <a:solidFill>
                    <a:schemeClr val="dk1"/>
                  </a:solidFill>
                  <a:latin typeface="Roboto"/>
                  <a:ea typeface="Roboto"/>
                  <a:cs typeface="Roboto"/>
                  <a:sym typeface="Roboto"/>
                </a:rPr>
                <a:t> variable indicating the gender of the patient..</a:t>
              </a:r>
              <a:endParaRPr sz="1300">
                <a:solidFill>
                  <a:schemeClr val="dk1"/>
                </a:solidFill>
                <a:latin typeface="Roboto"/>
                <a:ea typeface="Roboto"/>
                <a:cs typeface="Roboto"/>
                <a:sym typeface="Roboto"/>
              </a:endParaRPr>
            </a:p>
          </p:txBody>
        </p:sp>
      </p:grpSp>
      <p:cxnSp>
        <p:nvCxnSpPr>
          <p:cNvPr id="248" name="Google Shape;248;p18"/>
          <p:cNvCxnSpPr/>
          <p:nvPr/>
        </p:nvCxnSpPr>
        <p:spPr>
          <a:xfrm>
            <a:off x="2889576" y="4866638"/>
            <a:ext cx="718800" cy="9300"/>
          </a:xfrm>
          <a:prstGeom prst="straightConnector1">
            <a:avLst/>
          </a:prstGeom>
          <a:noFill/>
          <a:ln cap="flat" cmpd="sng" w="19050">
            <a:solidFill>
              <a:schemeClr val="lt1"/>
            </a:solidFill>
            <a:prstDash val="solid"/>
            <a:round/>
            <a:headEnd len="med" w="med" type="none"/>
            <a:tailEnd len="med" w="med" type="oval"/>
          </a:ln>
        </p:spPr>
      </p:cxnSp>
      <p:grpSp>
        <p:nvGrpSpPr>
          <p:cNvPr id="249" name="Google Shape;249;p18"/>
          <p:cNvGrpSpPr/>
          <p:nvPr/>
        </p:nvGrpSpPr>
        <p:grpSpPr>
          <a:xfrm>
            <a:off x="638886" y="4390950"/>
            <a:ext cx="8093557" cy="282031"/>
            <a:chOff x="2284814" y="1503677"/>
            <a:chExt cx="6106041" cy="425706"/>
          </a:xfrm>
        </p:grpSpPr>
        <p:sp>
          <p:nvSpPr>
            <p:cNvPr id="250" name="Google Shape;250;p18"/>
            <p:cNvSpPr/>
            <p:nvPr/>
          </p:nvSpPr>
          <p:spPr>
            <a:xfrm>
              <a:off x="2284814" y="1503683"/>
              <a:ext cx="1698000" cy="4257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Anek Devanagari"/>
                  <a:ea typeface="Anek Devanagari"/>
                  <a:cs typeface="Anek Devanagari"/>
                  <a:sym typeface="Anek Devanagari"/>
                </a:rPr>
                <a:t>Stroke</a:t>
              </a:r>
              <a:endParaRPr sz="1800">
                <a:solidFill>
                  <a:schemeClr val="accent3"/>
                </a:solidFill>
                <a:latin typeface="Anek Devanagari"/>
                <a:ea typeface="Anek Devanagari"/>
                <a:cs typeface="Anek Devanagari"/>
                <a:sym typeface="Anek Devanagari"/>
              </a:endParaRPr>
            </a:p>
          </p:txBody>
        </p:sp>
        <p:sp>
          <p:nvSpPr>
            <p:cNvPr id="244" name="Google Shape;244;p18"/>
            <p:cNvSpPr/>
            <p:nvPr/>
          </p:nvSpPr>
          <p:spPr>
            <a:xfrm>
              <a:off x="4525055" y="1503677"/>
              <a:ext cx="3865800" cy="425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Binary target variable indicating if the patient had a stroke.</a:t>
              </a:r>
              <a:endParaRPr sz="1300">
                <a:solidFill>
                  <a:schemeClr val="dk1"/>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type="title"/>
          </p:nvPr>
        </p:nvSpPr>
        <p:spPr>
          <a:xfrm>
            <a:off x="720000" y="445025"/>
            <a:ext cx="7704000" cy="57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Research Questions</a:t>
            </a:r>
            <a:endParaRPr/>
          </a:p>
        </p:txBody>
      </p:sp>
      <p:sp>
        <p:nvSpPr>
          <p:cNvPr id="256" name="Google Shape;256;p19"/>
          <p:cNvSpPr txBox="1"/>
          <p:nvPr/>
        </p:nvSpPr>
        <p:spPr>
          <a:xfrm>
            <a:off x="531725" y="1177450"/>
            <a:ext cx="7953900" cy="75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500">
              <a:solidFill>
                <a:schemeClr val="accent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solidFill>
                  <a:schemeClr val="accent3"/>
                </a:solidFill>
                <a:latin typeface="Times New Roman"/>
                <a:ea typeface="Times New Roman"/>
                <a:cs typeface="Times New Roman"/>
                <a:sym typeface="Times New Roman"/>
              </a:rPr>
              <a:t>Research</a:t>
            </a:r>
            <a:r>
              <a:rPr lang="en" sz="1500">
                <a:solidFill>
                  <a:schemeClr val="accent3"/>
                </a:solidFill>
                <a:latin typeface="Times New Roman"/>
                <a:ea typeface="Times New Roman"/>
                <a:cs typeface="Times New Roman"/>
                <a:sym typeface="Times New Roman"/>
              </a:rPr>
              <a:t> Question 1: What is the distribution of the predictive physical health factors and </a:t>
            </a:r>
            <a:r>
              <a:rPr lang="en" sz="1500">
                <a:solidFill>
                  <a:schemeClr val="accent3"/>
                </a:solidFill>
                <a:latin typeface="Times New Roman"/>
                <a:ea typeface="Times New Roman"/>
                <a:cs typeface="Times New Roman"/>
                <a:sym typeface="Times New Roman"/>
              </a:rPr>
              <a:t>demographic</a:t>
            </a:r>
            <a:r>
              <a:rPr lang="en" sz="1500">
                <a:solidFill>
                  <a:schemeClr val="accent3"/>
                </a:solidFill>
                <a:latin typeface="Times New Roman"/>
                <a:ea typeface="Times New Roman"/>
                <a:cs typeface="Times New Roman"/>
                <a:sym typeface="Times New Roman"/>
              </a:rPr>
              <a:t> factors such as hypertension, health stroke, BMI, and glucose levels etc among individuals in the dataset?</a:t>
            </a:r>
            <a:endParaRPr sz="1500">
              <a:solidFill>
                <a:schemeClr val="accent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chemeClr val="accent3"/>
              </a:solidFill>
              <a:latin typeface="Times New Roman"/>
              <a:ea typeface="Times New Roman"/>
              <a:cs typeface="Times New Roman"/>
              <a:sym typeface="Times New Roman"/>
            </a:endParaRPr>
          </a:p>
        </p:txBody>
      </p:sp>
      <p:sp>
        <p:nvSpPr>
          <p:cNvPr id="257" name="Google Shape;257;p19"/>
          <p:cNvSpPr txBox="1"/>
          <p:nvPr/>
        </p:nvSpPr>
        <p:spPr>
          <a:xfrm>
            <a:off x="6679800" y="3935925"/>
            <a:ext cx="1707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p:txBody>
      </p:sp>
      <p:sp>
        <p:nvSpPr>
          <p:cNvPr id="258" name="Google Shape;258;p19"/>
          <p:cNvSpPr txBox="1"/>
          <p:nvPr/>
        </p:nvSpPr>
        <p:spPr>
          <a:xfrm>
            <a:off x="531725" y="2146049"/>
            <a:ext cx="79539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accent6"/>
                </a:solidFill>
                <a:latin typeface="Times New Roman"/>
                <a:ea typeface="Times New Roman"/>
                <a:cs typeface="Times New Roman"/>
                <a:sym typeface="Times New Roman"/>
              </a:rPr>
              <a:t>Research Question 2: </a:t>
            </a:r>
            <a:r>
              <a:rPr lang="en" sz="1500">
                <a:solidFill>
                  <a:schemeClr val="accent6"/>
                </a:solidFill>
                <a:latin typeface="Times New Roman"/>
                <a:ea typeface="Times New Roman"/>
                <a:cs typeface="Times New Roman"/>
                <a:sym typeface="Times New Roman"/>
              </a:rPr>
              <a:t>How do different factors interact to influence the risk of stroke in a population?</a:t>
            </a:r>
            <a:endParaRPr sz="1500">
              <a:solidFill>
                <a:schemeClr val="accent6"/>
              </a:solidFill>
              <a:latin typeface="Times New Roman"/>
              <a:ea typeface="Times New Roman"/>
              <a:cs typeface="Times New Roman"/>
              <a:sym typeface="Times New Roman"/>
            </a:endParaRPr>
          </a:p>
        </p:txBody>
      </p:sp>
      <p:sp>
        <p:nvSpPr>
          <p:cNvPr id="259" name="Google Shape;259;p19"/>
          <p:cNvSpPr txBox="1"/>
          <p:nvPr/>
        </p:nvSpPr>
        <p:spPr>
          <a:xfrm>
            <a:off x="531725" y="2936450"/>
            <a:ext cx="7953900" cy="66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500">
              <a:solidFill>
                <a:schemeClr val="accent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solidFill>
                  <a:schemeClr val="accent6"/>
                </a:solidFill>
                <a:latin typeface="Times New Roman"/>
                <a:ea typeface="Times New Roman"/>
                <a:cs typeface="Times New Roman"/>
                <a:sym typeface="Times New Roman"/>
              </a:rPr>
              <a:t>Research Question 3: </a:t>
            </a:r>
            <a:r>
              <a:rPr lang="en" sz="1500">
                <a:solidFill>
                  <a:schemeClr val="accent6"/>
                </a:solidFill>
                <a:latin typeface="Times New Roman"/>
                <a:ea typeface="Times New Roman"/>
                <a:cs typeface="Times New Roman"/>
                <a:sym typeface="Times New Roman"/>
              </a:rPr>
              <a:t>Does higher mean age, BMI, and glucose level correlate with an increased risk of stroke compared to individuals with lower values in these parameters?</a:t>
            </a:r>
            <a:endParaRPr sz="1500">
              <a:solidFill>
                <a:schemeClr val="accent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chemeClr val="accent6"/>
              </a:solidFill>
              <a:latin typeface="Times New Roman"/>
              <a:ea typeface="Times New Roman"/>
              <a:cs typeface="Times New Roman"/>
              <a:sym typeface="Times New Roman"/>
            </a:endParaRPr>
          </a:p>
        </p:txBody>
      </p:sp>
      <p:sp>
        <p:nvSpPr>
          <p:cNvPr id="260" name="Google Shape;260;p19"/>
          <p:cNvSpPr txBox="1"/>
          <p:nvPr/>
        </p:nvSpPr>
        <p:spPr>
          <a:xfrm>
            <a:off x="535525" y="3820450"/>
            <a:ext cx="7953900" cy="90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accent6"/>
                </a:solidFill>
                <a:latin typeface="Times New Roman"/>
                <a:ea typeface="Times New Roman"/>
                <a:cs typeface="Times New Roman"/>
                <a:sym typeface="Times New Roman"/>
              </a:rPr>
              <a:t>Research Question 4: Based on the previous visual and statistical analyses, how do the different factors affect the chance of having a stroke, and how can these be visually represented to aid understanding?</a:t>
            </a:r>
            <a:endParaRPr sz="1500">
              <a:solidFill>
                <a:schemeClr val="accent6"/>
              </a:solidFill>
              <a:latin typeface="Times New Roman"/>
              <a:ea typeface="Times New Roman"/>
              <a:cs typeface="Times New Roman"/>
              <a:sym typeface="Times New Roman"/>
            </a:endParaRPr>
          </a:p>
        </p:txBody>
      </p:sp>
      <p:grpSp>
        <p:nvGrpSpPr>
          <p:cNvPr id="261" name="Google Shape;261;p19"/>
          <p:cNvGrpSpPr/>
          <p:nvPr/>
        </p:nvGrpSpPr>
        <p:grpSpPr>
          <a:xfrm>
            <a:off x="1933375" y="356975"/>
            <a:ext cx="750900" cy="750900"/>
            <a:chOff x="3821100" y="1415250"/>
            <a:chExt cx="750900" cy="750900"/>
          </a:xfrm>
        </p:grpSpPr>
        <p:sp>
          <p:nvSpPr>
            <p:cNvPr id="262" name="Google Shape;262;p19"/>
            <p:cNvSpPr/>
            <p:nvPr/>
          </p:nvSpPr>
          <p:spPr>
            <a:xfrm>
              <a:off x="3821100" y="1415250"/>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19"/>
            <p:cNvGrpSpPr/>
            <p:nvPr/>
          </p:nvGrpSpPr>
          <p:grpSpPr>
            <a:xfrm>
              <a:off x="4009422" y="1607598"/>
              <a:ext cx="456363" cy="476465"/>
              <a:chOff x="1828975" y="460775"/>
              <a:chExt cx="1185050" cy="1237250"/>
            </a:xfrm>
          </p:grpSpPr>
          <p:sp>
            <p:nvSpPr>
              <p:cNvPr id="264" name="Google Shape;264;p19"/>
              <p:cNvSpPr/>
              <p:nvPr/>
            </p:nvSpPr>
            <p:spPr>
              <a:xfrm>
                <a:off x="1828975" y="460875"/>
                <a:ext cx="924850" cy="859600"/>
              </a:xfrm>
              <a:custGeom>
                <a:rect b="b" l="l" r="r" t="t"/>
                <a:pathLst>
                  <a:path extrusionOk="0" h="34384" w="36994">
                    <a:moveTo>
                      <a:pt x="18479" y="1"/>
                    </a:moveTo>
                    <a:cubicBezTo>
                      <a:pt x="10211" y="1"/>
                      <a:pt x="2945" y="5976"/>
                      <a:pt x="1535" y="14407"/>
                    </a:cubicBezTo>
                    <a:cubicBezTo>
                      <a:pt x="1" y="23780"/>
                      <a:pt x="6338" y="32620"/>
                      <a:pt x="15712" y="34154"/>
                    </a:cubicBezTo>
                    <a:cubicBezTo>
                      <a:pt x="16654" y="34308"/>
                      <a:pt x="17591" y="34383"/>
                      <a:pt x="18516" y="34383"/>
                    </a:cubicBezTo>
                    <a:cubicBezTo>
                      <a:pt x="26783" y="34383"/>
                      <a:pt x="34049" y="28408"/>
                      <a:pt x="35459" y="19977"/>
                    </a:cubicBezTo>
                    <a:cubicBezTo>
                      <a:pt x="36994" y="10637"/>
                      <a:pt x="30656" y="1798"/>
                      <a:pt x="21282" y="230"/>
                    </a:cubicBezTo>
                    <a:cubicBezTo>
                      <a:pt x="20340" y="76"/>
                      <a:pt x="19403" y="1"/>
                      <a:pt x="18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2109175" y="460775"/>
                <a:ext cx="362775" cy="858975"/>
              </a:xfrm>
              <a:custGeom>
                <a:rect b="b" l="l" r="r" t="t"/>
                <a:pathLst>
                  <a:path extrusionOk="0" fill="none" h="34359" w="14511">
                    <a:moveTo>
                      <a:pt x="14511" y="17179"/>
                    </a:moveTo>
                    <a:cubicBezTo>
                      <a:pt x="14511" y="26686"/>
                      <a:pt x="11275" y="34358"/>
                      <a:pt x="7272" y="34358"/>
                    </a:cubicBezTo>
                    <a:cubicBezTo>
                      <a:pt x="3270" y="34358"/>
                      <a:pt x="1" y="26686"/>
                      <a:pt x="1" y="17179"/>
                    </a:cubicBezTo>
                    <a:cubicBezTo>
                      <a:pt x="1" y="7706"/>
                      <a:pt x="3270" y="0"/>
                      <a:pt x="7272" y="0"/>
                    </a:cubicBezTo>
                    <a:cubicBezTo>
                      <a:pt x="11275" y="0"/>
                      <a:pt x="14511" y="7706"/>
                      <a:pt x="14511" y="17179"/>
                    </a:cubicBezTo>
                    <a:close/>
                  </a:path>
                </a:pathLst>
              </a:custGeom>
              <a:noFill/>
              <a:ln cap="rnd"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2290975" y="460775"/>
                <a:ext cx="25" cy="859800"/>
              </a:xfrm>
              <a:custGeom>
                <a:rect b="b" l="l" r="r" t="t"/>
                <a:pathLst>
                  <a:path extrusionOk="0" fill="none" h="34392" w="1">
                    <a:moveTo>
                      <a:pt x="0" y="0"/>
                    </a:moveTo>
                    <a:lnTo>
                      <a:pt x="0" y="34392"/>
                    </a:lnTo>
                  </a:path>
                </a:pathLst>
              </a:custGeom>
              <a:noFill/>
              <a:ln cap="rnd" cmpd="sng" w="5000">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1861500" y="890250"/>
                <a:ext cx="858975" cy="25"/>
              </a:xfrm>
              <a:custGeom>
                <a:rect b="b" l="l" r="r" t="t"/>
                <a:pathLst>
                  <a:path extrusionOk="0" fill="none" h="1" w="34359">
                    <a:moveTo>
                      <a:pt x="34358" y="0"/>
                    </a:moveTo>
                    <a:lnTo>
                      <a:pt x="1" y="0"/>
                    </a:lnTo>
                  </a:path>
                </a:pathLst>
              </a:custGeom>
              <a:noFill/>
              <a:ln cap="rnd"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906525" y="700950"/>
                <a:ext cx="770575" cy="25"/>
              </a:xfrm>
              <a:custGeom>
                <a:rect b="b" l="l" r="r" t="t"/>
                <a:pathLst>
                  <a:path extrusionOk="0" fill="none" h="1" w="30823">
                    <a:moveTo>
                      <a:pt x="30823" y="0"/>
                    </a:moveTo>
                    <a:lnTo>
                      <a:pt x="1" y="0"/>
                    </a:lnTo>
                  </a:path>
                </a:pathLst>
              </a:custGeom>
              <a:noFill/>
              <a:ln cap="rnd"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1906525" y="1087900"/>
                <a:ext cx="770575" cy="0"/>
              </a:xfrm>
              <a:custGeom>
                <a:rect b="b" l="l" r="r" t="t"/>
                <a:pathLst>
                  <a:path extrusionOk="0" fill="none" h="0" w="30823">
                    <a:moveTo>
                      <a:pt x="30823" y="0"/>
                    </a:moveTo>
                    <a:lnTo>
                      <a:pt x="1" y="0"/>
                    </a:lnTo>
                  </a:path>
                </a:pathLst>
              </a:custGeom>
              <a:noFill/>
              <a:ln cap="rnd"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2300575" y="1001450"/>
                <a:ext cx="713450" cy="696575"/>
              </a:xfrm>
              <a:custGeom>
                <a:rect b="b" l="l" r="r" t="t"/>
                <a:pathLst>
                  <a:path extrusionOk="0" h="27863" w="28538">
                    <a:moveTo>
                      <a:pt x="1572" y="0"/>
                    </a:moveTo>
                    <a:cubicBezTo>
                      <a:pt x="693" y="0"/>
                      <a:pt x="1" y="935"/>
                      <a:pt x="417" y="1823"/>
                    </a:cubicBezTo>
                    <a:lnTo>
                      <a:pt x="11592" y="27142"/>
                    </a:lnTo>
                    <a:cubicBezTo>
                      <a:pt x="11809" y="27634"/>
                      <a:pt x="12252" y="27862"/>
                      <a:pt x="12695" y="27862"/>
                    </a:cubicBezTo>
                    <a:cubicBezTo>
                      <a:pt x="13273" y="27862"/>
                      <a:pt x="13851" y="27473"/>
                      <a:pt x="13927" y="26775"/>
                    </a:cubicBezTo>
                    <a:lnTo>
                      <a:pt x="15294" y="15000"/>
                    </a:lnTo>
                    <a:lnTo>
                      <a:pt x="27036" y="13632"/>
                    </a:lnTo>
                    <a:cubicBezTo>
                      <a:pt x="28304" y="13499"/>
                      <a:pt x="28537" y="11797"/>
                      <a:pt x="27436" y="11297"/>
                    </a:cubicBezTo>
                    <a:lnTo>
                      <a:pt x="2118" y="122"/>
                    </a:lnTo>
                    <a:cubicBezTo>
                      <a:pt x="1934" y="38"/>
                      <a:pt x="1749" y="0"/>
                      <a:pt x="1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1" name="Google Shape;271;p19"/>
          <p:cNvGrpSpPr/>
          <p:nvPr/>
        </p:nvGrpSpPr>
        <p:grpSpPr>
          <a:xfrm>
            <a:off x="6309075" y="356963"/>
            <a:ext cx="750900" cy="750900"/>
            <a:chOff x="305025" y="1253463"/>
            <a:chExt cx="750900" cy="750900"/>
          </a:xfrm>
        </p:grpSpPr>
        <p:sp>
          <p:nvSpPr>
            <p:cNvPr id="272" name="Google Shape;272;p19"/>
            <p:cNvSpPr/>
            <p:nvPr/>
          </p:nvSpPr>
          <p:spPr>
            <a:xfrm>
              <a:off x="305025" y="1253463"/>
              <a:ext cx="750900" cy="75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19"/>
            <p:cNvGrpSpPr/>
            <p:nvPr/>
          </p:nvGrpSpPr>
          <p:grpSpPr>
            <a:xfrm>
              <a:off x="511965" y="1475499"/>
              <a:ext cx="337024" cy="306780"/>
              <a:chOff x="4917025" y="635075"/>
              <a:chExt cx="521225" cy="474525"/>
            </a:xfrm>
          </p:grpSpPr>
          <p:sp>
            <p:nvSpPr>
              <p:cNvPr id="274" name="Google Shape;274;p19"/>
              <p:cNvSpPr/>
              <p:nvPr/>
            </p:nvSpPr>
            <p:spPr>
              <a:xfrm>
                <a:off x="4917850" y="635075"/>
                <a:ext cx="411150" cy="130950"/>
              </a:xfrm>
              <a:custGeom>
                <a:rect b="b" l="l" r="r" t="t"/>
                <a:pathLst>
                  <a:path extrusionOk="0" h="5238" w="16446">
                    <a:moveTo>
                      <a:pt x="0" y="0"/>
                    </a:moveTo>
                    <a:lnTo>
                      <a:pt x="0" y="5237"/>
                    </a:lnTo>
                    <a:lnTo>
                      <a:pt x="16446" y="5237"/>
                    </a:lnTo>
                    <a:lnTo>
                      <a:pt x="164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4917025" y="977800"/>
                <a:ext cx="521225" cy="131800"/>
              </a:xfrm>
              <a:custGeom>
                <a:rect b="b" l="l" r="r" t="t"/>
                <a:pathLst>
                  <a:path extrusionOk="0" h="5272" w="20849">
                    <a:moveTo>
                      <a:pt x="0" y="1"/>
                    </a:moveTo>
                    <a:lnTo>
                      <a:pt x="0" y="5271"/>
                    </a:lnTo>
                    <a:lnTo>
                      <a:pt x="20848" y="5271"/>
                    </a:lnTo>
                    <a:lnTo>
                      <a:pt x="2084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4917850" y="807675"/>
                <a:ext cx="205175" cy="130975"/>
              </a:xfrm>
              <a:custGeom>
                <a:rect b="b" l="l" r="r" t="t"/>
                <a:pathLst>
                  <a:path extrusionOk="0" h="5239" w="8207">
                    <a:moveTo>
                      <a:pt x="0" y="1"/>
                    </a:moveTo>
                    <a:lnTo>
                      <a:pt x="0" y="5238"/>
                    </a:lnTo>
                    <a:lnTo>
                      <a:pt x="8206" y="5238"/>
                    </a:lnTo>
                    <a:lnTo>
                      <a:pt x="82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0"/>
          <p:cNvSpPr txBox="1"/>
          <p:nvPr>
            <p:ph type="title"/>
          </p:nvPr>
        </p:nvSpPr>
        <p:spPr>
          <a:xfrm>
            <a:off x="1807125" y="705654"/>
            <a:ext cx="5517600" cy="759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0" sz="1500">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lang="en" sz="3400">
                <a:latin typeface="Times New Roman"/>
                <a:ea typeface="Times New Roman"/>
                <a:cs typeface="Times New Roman"/>
                <a:sym typeface="Times New Roman"/>
              </a:rPr>
              <a:t>Research Question 1</a:t>
            </a:r>
            <a:endParaRPr sz="5300">
              <a:latin typeface="Times New Roman"/>
              <a:ea typeface="Times New Roman"/>
              <a:cs typeface="Times New Roman"/>
              <a:sym typeface="Times New Roman"/>
            </a:endParaRPr>
          </a:p>
        </p:txBody>
      </p:sp>
      <p:sp>
        <p:nvSpPr>
          <p:cNvPr id="282" name="Google Shape;282;p20"/>
          <p:cNvSpPr txBox="1"/>
          <p:nvPr>
            <p:ph idx="1" type="subTitle"/>
          </p:nvPr>
        </p:nvSpPr>
        <p:spPr>
          <a:xfrm>
            <a:off x="423200" y="1551700"/>
            <a:ext cx="8463900" cy="24090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900">
                <a:latin typeface="Times New Roman"/>
                <a:ea typeface="Times New Roman"/>
                <a:cs typeface="Times New Roman"/>
                <a:sym typeface="Times New Roman"/>
              </a:rPr>
              <a:t>What is the distribution of the physical health and demographic predictive factors such as hypertension, heart disease, BMI, and average glucose levels etc among individuals in the dataset?</a:t>
            </a:r>
            <a:endParaRPr b="1" sz="3800">
              <a:latin typeface="Times New Roman"/>
              <a:ea typeface="Times New Roman"/>
              <a:cs typeface="Times New Roman"/>
              <a:sym typeface="Times New Roman"/>
            </a:endParaRPr>
          </a:p>
          <a:p>
            <a:pPr indent="0" lvl="0" marL="0" rtl="0" algn="ctr">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1"/>
          <p:cNvSpPr txBox="1"/>
          <p:nvPr>
            <p:ph type="title"/>
          </p:nvPr>
        </p:nvSpPr>
        <p:spPr>
          <a:xfrm>
            <a:off x="720000" y="445025"/>
            <a:ext cx="7704000" cy="57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a:t>                        HEALTH RELATED</a:t>
            </a:r>
            <a:r>
              <a:rPr lang="en"/>
              <a:t> FACTORS</a:t>
            </a:r>
            <a:endParaRPr/>
          </a:p>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trategy Project Proposal by Slidesgo">
  <a:themeElements>
    <a:clrScheme name="Simple Light">
      <a:dk1>
        <a:srgbClr val="1D1D1B"/>
      </a:dk1>
      <a:lt1>
        <a:srgbClr val="68C5C3"/>
      </a:lt1>
      <a:dk2>
        <a:srgbClr val="FFBDCD"/>
      </a:dk2>
      <a:lt2>
        <a:srgbClr val="B3D8F9"/>
      </a:lt2>
      <a:accent1>
        <a:srgbClr val="FFC577"/>
      </a:accent1>
      <a:accent2>
        <a:srgbClr val="F7937F"/>
      </a:accent2>
      <a:accent3>
        <a:srgbClr val="FFFFFF"/>
      </a:accent3>
      <a:accent4>
        <a:srgbClr val="EFEFEF"/>
      </a:accent4>
      <a:accent5>
        <a:srgbClr val="6EABE9"/>
      </a:accent5>
      <a:accent6>
        <a:srgbClr val="FFFFFF"/>
      </a:accent6>
      <a:hlink>
        <a:srgbClr val="1D1D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