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4" r:id="rId2"/>
    <p:sldId id="282" r:id="rId3"/>
    <p:sldId id="318" r:id="rId4"/>
    <p:sldId id="319" r:id="rId5"/>
    <p:sldId id="283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C345043-4934-43AD-9376-1E862C7208F3}" type="datetimeFigureOut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952DA0-7D6B-4E63-A8B1-3CCE6B406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7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486AD8-DE20-41FB-9956-133DC0D41133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C95C79-0097-47BA-96AF-26B36F66E2F2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9D10D8-B051-48A7-A15B-99F4B3C78A28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58364C-8674-4B4F-8B9F-80E0EE2B6B6E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B741CD-1BFB-4587-90B6-735173BDCBB3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FDF213-78AC-4420-90CF-12AB2A61BF4F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6F050A-F4F0-4103-A8FA-5C5E24805DE4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6201AD-2983-4955-8342-C29E75BB84F6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7B30546-2ED2-4695-BA13-2FC80B776381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56DCE7E-A53B-445D-9854-78CE161B5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7140-6B2E-4CB1-BE5E-979096925180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CE3DB-6BE1-433F-AA82-A79DBC73F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072C-DEC2-413F-998D-F0AC84FE10EC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30F1-1EC5-44E2-805E-EAD5A856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628C-F77A-4B7F-8238-18C15772533F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9E3A3-A550-4DE0-96F0-AF9648B2D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E8B32-1349-4D8E-90BD-F6C0BA3A11DC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441886-E247-41B6-98B6-3A730EF1C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7E847B-8913-49B3-9624-7A227EC581C4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7E0333-4816-42EB-B8CC-98D7A2437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644D5B-808D-420B-B2BA-527075A47F9F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9518F2-A7D4-4002-B70B-8D1A070DB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13DCF9-CA7B-4518-8F1F-AE9BFABABDFE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329C54-C838-459F-8FB6-555434D6C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B33FC-066C-4CF2-918C-3AD67C482D7A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CE93D-B362-4876-AE89-A1E230A45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83C33C-B81F-4D21-97A1-F85F5DB92803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F348B6-F93D-4408-A7E6-E42CB7526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C493B84-9599-4B65-A583-CC1393896578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FFA5CC7-BBE1-476D-AC2A-C584D581F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D805968-16F5-44C5-BDA1-19286569C4EB}" type="datetime1">
              <a:rPr lang="en-US"/>
              <a:pPr>
                <a:defRPr/>
              </a:pPr>
              <a:t>11/30/2015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D73F550-7024-4CDC-AD44-50D39C611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en-US" smtClean="0"/>
              <a:t>Different from the graph used in data visualizations.</a:t>
            </a:r>
          </a:p>
          <a:p>
            <a:pPr marL="109538" indent="0"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6388" name="Chart 3"/>
          <p:cNvGraphicFramePr>
            <a:graphicFrameLocks/>
          </p:cNvGraphicFramePr>
          <p:nvPr/>
        </p:nvGraphicFramePr>
        <p:xfrm>
          <a:off x="1676400" y="2438400"/>
          <a:ext cx="6096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4" imgW="6096528" imgH="3505504" progId="Excel.Chart.8">
                  <p:embed/>
                </p:oleObj>
              </mc:Choice>
              <mc:Fallback>
                <p:oleObj r:id="rId4" imgW="6096528" imgH="3505504" progId="Excel.Chart.8">
                  <p:embed/>
                  <p:pic>
                    <p:nvPicPr>
                      <p:cNvPr id="0" name="Char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6096000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&quot;No&quot; Symbol 7"/>
          <p:cNvSpPr/>
          <p:nvPr/>
        </p:nvSpPr>
        <p:spPr>
          <a:xfrm>
            <a:off x="3733800" y="2590800"/>
            <a:ext cx="2057400" cy="2514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39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FA575-02F1-4959-A185-B76071D7DD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862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mtClean="0"/>
              <a:t>Collection of points and lines connecting some subset of them.</a:t>
            </a:r>
          </a:p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9C7138-4DF0-462B-8ACA-32218D37F89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Graph	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0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34</a:t>
            </a:r>
            <a:r>
              <a:rPr lang="en-US" sz="1200" baseline="30000" dirty="0"/>
              <a:t>th</a:t>
            </a:r>
            <a:r>
              <a:rPr lang="en-US" sz="1200" dirty="0"/>
              <a:t>  Street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124200" y="32004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Domus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124200" y="41148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Starbucks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3124200" y="5029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Irvine </a:t>
            </a:r>
            <a:r>
              <a:rPr lang="en-US" sz="1050" dirty="0"/>
              <a:t>Auditorium</a:t>
            </a:r>
            <a:endParaRPr lang="en-US" sz="1050" dirty="0"/>
          </a:p>
        </p:txBody>
      </p:sp>
      <p:sp>
        <p:nvSpPr>
          <p:cNvPr id="19" name="Oval 18"/>
          <p:cNvSpPr/>
          <p:nvPr/>
        </p:nvSpPr>
        <p:spPr>
          <a:xfrm>
            <a:off x="1295400" y="41148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Dunkin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5029200" y="41148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Moore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5029200" y="32004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Drexel Bookstore</a:t>
            </a:r>
          </a:p>
        </p:txBody>
      </p:sp>
      <p:sp>
        <p:nvSpPr>
          <p:cNvPr id="23" name="Oval 22"/>
          <p:cNvSpPr/>
          <p:nvPr/>
        </p:nvSpPr>
        <p:spPr>
          <a:xfrm>
            <a:off x="4267200" y="59436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Franklin Field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5" idx="4"/>
          </p:cNvCxnSpPr>
          <p:nvPr/>
        </p:nvCxnSpPr>
        <p:spPr>
          <a:xfrm>
            <a:off x="3657600" y="2667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4"/>
            <a:endCxn id="17" idx="0"/>
          </p:cNvCxnSpPr>
          <p:nvPr/>
        </p:nvCxnSpPr>
        <p:spPr>
          <a:xfrm>
            <a:off x="36576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8" idx="0"/>
          </p:cNvCxnSpPr>
          <p:nvPr/>
        </p:nvCxnSpPr>
        <p:spPr>
          <a:xfrm>
            <a:off x="3657600" y="4572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6"/>
            <a:endCxn id="22" idx="2"/>
          </p:cNvCxnSpPr>
          <p:nvPr/>
        </p:nvCxnSpPr>
        <p:spPr>
          <a:xfrm>
            <a:off x="4191000" y="34290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4"/>
            <a:endCxn id="21" idx="0"/>
          </p:cNvCxnSpPr>
          <p:nvPr/>
        </p:nvCxnSpPr>
        <p:spPr>
          <a:xfrm>
            <a:off x="55626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6"/>
            <a:endCxn id="21" idx="2"/>
          </p:cNvCxnSpPr>
          <p:nvPr/>
        </p:nvCxnSpPr>
        <p:spPr>
          <a:xfrm>
            <a:off x="4191000" y="4343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4"/>
            <a:endCxn id="23" idx="0"/>
          </p:cNvCxnSpPr>
          <p:nvPr/>
        </p:nvCxnSpPr>
        <p:spPr>
          <a:xfrm>
            <a:off x="3657600" y="54864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6"/>
            <a:endCxn id="17" idx="2"/>
          </p:cNvCxnSpPr>
          <p:nvPr/>
        </p:nvCxnSpPr>
        <p:spPr>
          <a:xfrm>
            <a:off x="2362200" y="4343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1" idx="4"/>
            <a:endCxn id="23" idx="6"/>
          </p:cNvCxnSpPr>
          <p:nvPr/>
        </p:nvCxnSpPr>
        <p:spPr>
          <a:xfrm flipH="1">
            <a:off x="5334000" y="4572000"/>
            <a:ext cx="228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0" name="TextBox 53"/>
          <p:cNvSpPr txBox="1">
            <a:spLocks noChangeArrowheads="1"/>
          </p:cNvSpPr>
          <p:nvPr/>
        </p:nvSpPr>
        <p:spPr bwMode="auto">
          <a:xfrm>
            <a:off x="4267200" y="41148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Walnut</a:t>
            </a:r>
          </a:p>
        </p:txBody>
      </p:sp>
      <p:sp>
        <p:nvSpPr>
          <p:cNvPr id="17431" name="TextBox 54"/>
          <p:cNvSpPr txBox="1">
            <a:spLocks noChangeArrowheads="1"/>
          </p:cNvSpPr>
          <p:nvPr/>
        </p:nvSpPr>
        <p:spPr bwMode="auto">
          <a:xfrm>
            <a:off x="2362200" y="41148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Walnut</a:t>
            </a:r>
          </a:p>
        </p:txBody>
      </p:sp>
      <p:sp>
        <p:nvSpPr>
          <p:cNvPr id="17432" name="TextBox 55"/>
          <p:cNvSpPr txBox="1">
            <a:spLocks noChangeArrowheads="1"/>
          </p:cNvSpPr>
          <p:nvPr/>
        </p:nvSpPr>
        <p:spPr bwMode="auto">
          <a:xfrm>
            <a:off x="4191000" y="32004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Chestnut</a:t>
            </a:r>
          </a:p>
        </p:txBody>
      </p:sp>
      <p:sp>
        <p:nvSpPr>
          <p:cNvPr id="17433" name="TextBox 56"/>
          <p:cNvSpPr txBox="1">
            <a:spLocks noChangeArrowheads="1"/>
          </p:cNvSpPr>
          <p:nvPr/>
        </p:nvSpPr>
        <p:spPr bwMode="auto">
          <a:xfrm rot="1304062">
            <a:off x="3908425" y="555625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Spruce</a:t>
            </a:r>
          </a:p>
        </p:txBody>
      </p:sp>
      <p:sp>
        <p:nvSpPr>
          <p:cNvPr id="17434" name="TextBox 57"/>
          <p:cNvSpPr txBox="1">
            <a:spLocks noChangeArrowheads="1"/>
          </p:cNvSpPr>
          <p:nvPr/>
        </p:nvSpPr>
        <p:spPr bwMode="auto">
          <a:xfrm rot="-4886966">
            <a:off x="5374482" y="5018881"/>
            <a:ext cx="533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33</a:t>
            </a:r>
            <a:r>
              <a:rPr lang="en-US" altLang="en-US" sz="1200" baseline="30000"/>
              <a:t>rd</a:t>
            </a:r>
            <a:endParaRPr lang="en-US" altLang="en-US" sz="1200"/>
          </a:p>
        </p:txBody>
      </p:sp>
      <p:sp>
        <p:nvSpPr>
          <p:cNvPr id="17435" name="TextBox 58"/>
          <p:cNvSpPr txBox="1">
            <a:spLocks noChangeArrowheads="1"/>
          </p:cNvSpPr>
          <p:nvPr/>
        </p:nvSpPr>
        <p:spPr bwMode="auto">
          <a:xfrm rot="-5400000">
            <a:off x="5434013" y="3709987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33</a:t>
            </a:r>
            <a:r>
              <a:rPr lang="en-US" altLang="en-US" sz="1200" baseline="30000"/>
              <a:t>rd</a:t>
            </a:r>
            <a:endParaRPr lang="en-US" altLang="en-US" sz="1200"/>
          </a:p>
        </p:txBody>
      </p:sp>
      <p:sp>
        <p:nvSpPr>
          <p:cNvPr id="17436" name="TextBox 59"/>
          <p:cNvSpPr txBox="1">
            <a:spLocks noChangeArrowheads="1"/>
          </p:cNvSpPr>
          <p:nvPr/>
        </p:nvSpPr>
        <p:spPr bwMode="auto">
          <a:xfrm rot="-5400000">
            <a:off x="3308351" y="37338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34</a:t>
            </a:r>
            <a:r>
              <a:rPr lang="en-US" altLang="en-US" sz="1200" baseline="30000"/>
              <a:t>th</a:t>
            </a:r>
            <a:endParaRPr lang="en-US" altLang="en-US" sz="1200"/>
          </a:p>
        </p:txBody>
      </p:sp>
      <p:sp>
        <p:nvSpPr>
          <p:cNvPr id="17437" name="TextBox 60"/>
          <p:cNvSpPr txBox="1">
            <a:spLocks noChangeArrowheads="1"/>
          </p:cNvSpPr>
          <p:nvPr/>
        </p:nvSpPr>
        <p:spPr bwMode="auto">
          <a:xfrm rot="-5400000">
            <a:off x="3332957" y="4647406"/>
            <a:ext cx="533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34</a:t>
            </a:r>
            <a:r>
              <a:rPr lang="en-US" altLang="en-US" sz="1200" baseline="30000"/>
              <a:t>th</a:t>
            </a:r>
            <a:endParaRPr lang="en-US" altLang="en-US" sz="1200"/>
          </a:p>
        </p:txBody>
      </p:sp>
      <p:sp>
        <p:nvSpPr>
          <p:cNvPr id="17438" name="TextBox 61"/>
          <p:cNvSpPr txBox="1">
            <a:spLocks noChangeArrowheads="1"/>
          </p:cNvSpPr>
          <p:nvPr/>
        </p:nvSpPr>
        <p:spPr bwMode="auto">
          <a:xfrm rot="-5400000">
            <a:off x="3326607" y="2818606"/>
            <a:ext cx="533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34</a:t>
            </a:r>
            <a:r>
              <a:rPr lang="en-US" altLang="en-US" sz="1200" baseline="30000"/>
              <a:t>th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Formal definition of a graph</a:t>
            </a:r>
            <a:endParaRPr lang="en-US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1371600"/>
            <a:ext cx="838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en-US" altLang="en-US" sz="2800"/>
          </a:p>
          <a:p>
            <a:r>
              <a:rPr lang="en-US" altLang="en-US" sz="2800"/>
              <a:t>The set of points usually called the vertex set V</a:t>
            </a:r>
          </a:p>
          <a:p>
            <a:endParaRPr lang="en-US" altLang="en-US" sz="2800"/>
          </a:p>
          <a:p>
            <a:r>
              <a:rPr lang="en-US" altLang="en-US" sz="2800"/>
              <a:t>The set of lines connecting vertices usually called the edge set E. An edge e </a:t>
            </a:r>
            <a:r>
              <a:rPr lang="en-US" altLang="en-US" sz="2800">
                <a:sym typeface="Symbol" pitchFamily="18" charset="2"/>
              </a:rPr>
              <a:t>= (v,w) means an edge that goes from v to w.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Graph will usually be mathematically denoted as G = (V,E)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1F3E1F-CF9F-428F-89BA-517E49212EF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3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2800" smtClean="0"/>
              <a:t>G = (V,E) is considered undirected if </a:t>
            </a:r>
          </a:p>
          <a:p>
            <a:pPr>
              <a:buFont typeface="Wingdings 3" pitchFamily="18" charset="2"/>
              <a:buNone/>
            </a:pPr>
            <a:r>
              <a:rPr lang="en-US" altLang="en-US" sz="2800" smtClean="0">
                <a:sym typeface="Symbol" pitchFamily="18" charset="2"/>
              </a:rPr>
              <a:t>  for all p,q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itchFamily="18" charset="2"/>
              </a:rPr>
              <a:t> V,</a:t>
            </a:r>
          </a:p>
          <a:p>
            <a:pPr>
              <a:buFont typeface="Wingdings 3" pitchFamily="18" charset="2"/>
              <a:buNone/>
            </a:pPr>
            <a:endParaRPr lang="en-US" altLang="en-US" sz="2800" smtClean="0"/>
          </a:p>
          <a:p>
            <a:pPr>
              <a:buFont typeface="Wingdings 3" pitchFamily="18" charset="2"/>
              <a:buNone/>
            </a:pPr>
            <a:r>
              <a:rPr lang="en-US" altLang="en-US" sz="2800" smtClean="0"/>
              <a:t>There is an edge going from p to q if and only  if there is an edge </a:t>
            </a:r>
            <a:r>
              <a:rPr lang="en-US" altLang="en-US" smtClean="0"/>
              <a:t>going from q to p</a:t>
            </a:r>
          </a:p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8F6B17-BCBE-48CA-B636-3AAFF7B1B99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Directed and undirected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58"/>
          <p:cNvSpPr txBox="1">
            <a:spLocks noChangeArrowheads="1"/>
          </p:cNvSpPr>
          <p:nvPr/>
        </p:nvSpPr>
        <p:spPr bwMode="auto">
          <a:xfrm rot="-5400000">
            <a:off x="5434013" y="2795587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33</a:t>
            </a:r>
            <a:r>
              <a:rPr lang="en-US" altLang="en-US" sz="1200" baseline="30000"/>
              <a:t>rd</a:t>
            </a:r>
            <a:endParaRPr lang="en-US" altLang="en-US" sz="1200"/>
          </a:p>
        </p:txBody>
      </p:sp>
      <p:sp>
        <p:nvSpPr>
          <p:cNvPr id="20483" name="TextBox 60"/>
          <p:cNvSpPr txBox="1">
            <a:spLocks noChangeArrowheads="1"/>
          </p:cNvSpPr>
          <p:nvPr/>
        </p:nvSpPr>
        <p:spPr bwMode="auto">
          <a:xfrm rot="-5400000">
            <a:off x="3332957" y="3733006"/>
            <a:ext cx="533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34</a:t>
            </a:r>
            <a:r>
              <a:rPr lang="en-US" altLang="en-US" sz="1200" baseline="30000"/>
              <a:t>th</a:t>
            </a:r>
            <a:endParaRPr lang="en-US" altLang="en-US" sz="1200"/>
          </a:p>
        </p:txBody>
      </p:sp>
      <p:sp>
        <p:nvSpPr>
          <p:cNvPr id="20484" name="TextBox 59"/>
          <p:cNvSpPr txBox="1">
            <a:spLocks noChangeArrowheads="1"/>
          </p:cNvSpPr>
          <p:nvPr/>
        </p:nvSpPr>
        <p:spPr bwMode="auto">
          <a:xfrm rot="-5400000">
            <a:off x="3308351" y="28194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34</a:t>
            </a:r>
            <a:r>
              <a:rPr lang="en-US" altLang="en-US" sz="1200" baseline="30000"/>
              <a:t>th</a:t>
            </a:r>
            <a:endParaRPr lang="en-US" altLang="en-US" sz="1200"/>
          </a:p>
        </p:txBody>
      </p:sp>
      <p:sp>
        <p:nvSpPr>
          <p:cNvPr id="20485" name="TextBox 61"/>
          <p:cNvSpPr txBox="1">
            <a:spLocks noChangeArrowheads="1"/>
          </p:cNvSpPr>
          <p:nvPr/>
        </p:nvSpPr>
        <p:spPr bwMode="auto">
          <a:xfrm rot="-5400000">
            <a:off x="3326607" y="1904206"/>
            <a:ext cx="533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34</a:t>
            </a:r>
            <a:r>
              <a:rPr lang="en-US" altLang="en-US" sz="1200" baseline="30000"/>
              <a:t>th</a:t>
            </a:r>
            <a:endParaRPr lang="en-US" altLang="en-US" sz="1200"/>
          </a:p>
        </p:txBody>
      </p:sp>
      <p:sp>
        <p:nvSpPr>
          <p:cNvPr id="20486" name="TextBox 55"/>
          <p:cNvSpPr txBox="1">
            <a:spLocks noChangeArrowheads="1"/>
          </p:cNvSpPr>
          <p:nvPr/>
        </p:nvSpPr>
        <p:spPr bwMode="auto">
          <a:xfrm>
            <a:off x="4191000" y="22860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Chestnut</a:t>
            </a:r>
          </a:p>
        </p:txBody>
      </p:sp>
      <p:sp>
        <p:nvSpPr>
          <p:cNvPr id="20487" name="TextBox 56"/>
          <p:cNvSpPr txBox="1">
            <a:spLocks noChangeArrowheads="1"/>
          </p:cNvSpPr>
          <p:nvPr/>
        </p:nvSpPr>
        <p:spPr bwMode="auto">
          <a:xfrm rot="1304062">
            <a:off x="3908425" y="464185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Spruce</a:t>
            </a:r>
          </a:p>
        </p:txBody>
      </p:sp>
      <p:sp>
        <p:nvSpPr>
          <p:cNvPr id="20488" name="TextBox 53"/>
          <p:cNvSpPr txBox="1">
            <a:spLocks noChangeArrowheads="1"/>
          </p:cNvSpPr>
          <p:nvPr/>
        </p:nvSpPr>
        <p:spPr bwMode="auto">
          <a:xfrm>
            <a:off x="4267200" y="3200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Walnut</a:t>
            </a:r>
          </a:p>
        </p:txBody>
      </p:sp>
      <p:sp>
        <p:nvSpPr>
          <p:cNvPr id="20489" name="TextBox 54"/>
          <p:cNvSpPr txBox="1">
            <a:spLocks noChangeArrowheads="1"/>
          </p:cNvSpPr>
          <p:nvPr/>
        </p:nvSpPr>
        <p:spPr bwMode="auto">
          <a:xfrm>
            <a:off x="2362200" y="3200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Walnut</a:t>
            </a:r>
          </a:p>
        </p:txBody>
      </p:sp>
      <p:sp>
        <p:nvSpPr>
          <p:cNvPr id="2049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862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20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A8D226-3D79-4FD7-A15B-5E01DE9FA43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Directed graph – driving in Philly	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0400" y="1295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34</a:t>
            </a:r>
            <a:r>
              <a:rPr lang="en-US" sz="1200" baseline="30000" dirty="0"/>
              <a:t>th</a:t>
            </a:r>
            <a:r>
              <a:rPr lang="en-US" sz="1200" dirty="0"/>
              <a:t>  Street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124200" y="2286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Domus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124200" y="32004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Starbucks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3124200" y="41148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Irvine </a:t>
            </a:r>
            <a:r>
              <a:rPr lang="en-US" sz="1050" dirty="0"/>
              <a:t>Auditorium</a:t>
            </a:r>
            <a:endParaRPr lang="en-US" sz="1050" dirty="0"/>
          </a:p>
        </p:txBody>
      </p:sp>
      <p:sp>
        <p:nvSpPr>
          <p:cNvPr id="19" name="Oval 18"/>
          <p:cNvSpPr/>
          <p:nvPr/>
        </p:nvSpPr>
        <p:spPr>
          <a:xfrm>
            <a:off x="1295400" y="32004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Dunkin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5029200" y="32004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Moore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5029200" y="2286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Drexel Bookstore</a:t>
            </a:r>
          </a:p>
        </p:txBody>
      </p:sp>
      <p:sp>
        <p:nvSpPr>
          <p:cNvPr id="23" name="Oval 22"/>
          <p:cNvSpPr/>
          <p:nvPr/>
        </p:nvSpPr>
        <p:spPr>
          <a:xfrm>
            <a:off x="4267200" y="5029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Franklin Field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5" idx="4"/>
          </p:cNvCxnSpPr>
          <p:nvPr/>
        </p:nvCxnSpPr>
        <p:spPr>
          <a:xfrm>
            <a:off x="3657600" y="1752600"/>
            <a:ext cx="0" cy="53340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4"/>
            <a:endCxn id="17" idx="0"/>
          </p:cNvCxnSpPr>
          <p:nvPr/>
        </p:nvCxnSpPr>
        <p:spPr>
          <a:xfrm>
            <a:off x="3657600" y="2743200"/>
            <a:ext cx="0" cy="45720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8" idx="0"/>
          </p:cNvCxnSpPr>
          <p:nvPr/>
        </p:nvCxnSpPr>
        <p:spPr>
          <a:xfrm>
            <a:off x="3657600" y="3657600"/>
            <a:ext cx="0" cy="45720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6"/>
            <a:endCxn id="22" idx="2"/>
          </p:cNvCxnSpPr>
          <p:nvPr/>
        </p:nvCxnSpPr>
        <p:spPr>
          <a:xfrm>
            <a:off x="4191000" y="2514600"/>
            <a:ext cx="838200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4"/>
            <a:endCxn id="21" idx="0"/>
          </p:cNvCxnSpPr>
          <p:nvPr/>
        </p:nvCxnSpPr>
        <p:spPr>
          <a:xfrm>
            <a:off x="5562600" y="2743200"/>
            <a:ext cx="0" cy="457200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6"/>
            <a:endCxn id="21" idx="2"/>
          </p:cNvCxnSpPr>
          <p:nvPr/>
        </p:nvCxnSpPr>
        <p:spPr>
          <a:xfrm>
            <a:off x="4191000" y="3429000"/>
            <a:ext cx="838200" cy="0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4"/>
            <a:endCxn id="23" idx="0"/>
          </p:cNvCxnSpPr>
          <p:nvPr/>
        </p:nvCxnSpPr>
        <p:spPr>
          <a:xfrm>
            <a:off x="3657600" y="4572000"/>
            <a:ext cx="1143000" cy="457200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6"/>
            <a:endCxn id="17" idx="2"/>
          </p:cNvCxnSpPr>
          <p:nvPr/>
        </p:nvCxnSpPr>
        <p:spPr>
          <a:xfrm>
            <a:off x="2362200" y="3429000"/>
            <a:ext cx="762000" cy="0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1" idx="4"/>
            <a:endCxn id="23" idx="6"/>
          </p:cNvCxnSpPr>
          <p:nvPr/>
        </p:nvCxnSpPr>
        <p:spPr>
          <a:xfrm flipH="1">
            <a:off x="5334000" y="3657600"/>
            <a:ext cx="228600" cy="1600200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0" name="TextBox 57"/>
          <p:cNvSpPr txBox="1">
            <a:spLocks noChangeArrowheads="1"/>
          </p:cNvSpPr>
          <p:nvPr/>
        </p:nvSpPr>
        <p:spPr bwMode="auto">
          <a:xfrm rot="-4886966">
            <a:off x="5374482" y="4104481"/>
            <a:ext cx="533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 sz="1200"/>
              <a:t>33</a:t>
            </a:r>
            <a:r>
              <a:rPr lang="en-US" altLang="en-US" sz="1200" baseline="30000"/>
              <a:t>rd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Content Placeholder 4" descr="friend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05000"/>
            <a:ext cx="7623175" cy="3886200"/>
          </a:xfrm>
        </p:spPr>
      </p:pic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7D402F-00B5-4833-9024-0C4435B5065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undirected graphs</a:t>
            </a:r>
            <a:endParaRPr lang="en-US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876800" y="5562600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/>
              <a:t>Example friendship graph Courtesy cs.washington.edu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4" descr="Graph_USA.png"/>
          <p:cNvPicPr>
            <a:picLocks noGrp="1" noChangeAspect="1"/>
          </p:cNvPicPr>
          <p:nvPr>
            <p:ph idx="1"/>
          </p:nvPr>
        </p:nvPicPr>
        <p:blipFill>
          <a:blip r:embed="rId3">
            <a:lum bright="-38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" y="1481138"/>
            <a:ext cx="7721600" cy="4525962"/>
          </a:xfrm>
        </p:spPr>
      </p:pic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7E0F5-EE0E-46CF-8AB1-B1674856436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undirected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4" descr="tumblr_mct7f03OFc1ryb2iao1_500.jpg"/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76400"/>
            <a:ext cx="6210300" cy="4495800"/>
          </a:xfrm>
        </p:spPr>
      </p:pic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919058-663A-405F-ADD0-02C6B16FBA2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directed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4804</TotalTime>
  <Words>199</Words>
  <Application>Microsoft Office PowerPoint</Application>
  <PresentationFormat>On-screen Show (4:3)</PresentationFormat>
  <Paragraphs>74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Lucida Sans Unicode</vt:lpstr>
      <vt:lpstr>Arial</vt:lpstr>
      <vt:lpstr>Wingdings 3</vt:lpstr>
      <vt:lpstr>Verdana</vt:lpstr>
      <vt:lpstr>Wingdings 2</vt:lpstr>
      <vt:lpstr>Calibri</vt:lpstr>
      <vt:lpstr>Wingdings</vt:lpstr>
      <vt:lpstr>Symbol</vt:lpstr>
      <vt:lpstr>Concourse</vt:lpstr>
      <vt:lpstr>Microsoft Office Excel Chart</vt:lpstr>
      <vt:lpstr>Graph</vt:lpstr>
      <vt:lpstr>Graph </vt:lpstr>
      <vt:lpstr>Formal definition of a graph</vt:lpstr>
      <vt:lpstr>Directed and undirected graphs</vt:lpstr>
      <vt:lpstr>Directed graph – driving in Philly </vt:lpstr>
      <vt:lpstr>Example undirected graphs</vt:lpstr>
      <vt:lpstr>Example undirected graphs</vt:lpstr>
      <vt:lpstr>Example directed graphs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arvind</dc:creator>
  <cp:lastModifiedBy>Arvind</cp:lastModifiedBy>
  <cp:revision>150</cp:revision>
  <dcterms:created xsi:type="dcterms:W3CDTF">2012-11-12T01:20:36Z</dcterms:created>
  <dcterms:modified xsi:type="dcterms:W3CDTF">2015-12-01T12:41:39Z</dcterms:modified>
</cp:coreProperties>
</file>