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58" r:id="rId4"/>
    <p:sldId id="263" r:id="rId5"/>
    <p:sldId id="262" r:id="rId6"/>
    <p:sldId id="259" r:id="rId7"/>
    <p:sldId id="25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85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3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0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7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3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5BFE-62A7-4FDB-8DF6-7736AF9F53F0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2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934AD1-FC0D-4640-85FE-9AA485861B43}"/>
              </a:ext>
            </a:extLst>
          </p:cNvPr>
          <p:cNvSpPr txBox="1"/>
          <p:nvPr/>
        </p:nvSpPr>
        <p:spPr>
          <a:xfrm>
            <a:off x="182880" y="731519"/>
            <a:ext cx="882044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7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PRINCIPLES OF</a:t>
            </a:r>
            <a:r>
              <a:rPr lang="en-IN" sz="475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sz="47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ECONOMICS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(HS3002D)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A869B-2B98-4BDE-B929-97E7487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5" y="2433711"/>
            <a:ext cx="6499273" cy="3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THOUGHTS………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127230" y="782320"/>
            <a:ext cx="90867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WHAT IS AN ECONOMY?</a:t>
            </a:r>
          </a:p>
          <a:p>
            <a:pPr marL="342900" indent="-34290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WHAT IS ECONOMICS ALL ABOUT?</a:t>
            </a:r>
          </a:p>
          <a:p>
            <a:pPr marL="342900" indent="-34290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ECONOMICS A SCIENCE?</a:t>
            </a:r>
          </a:p>
          <a:p>
            <a:pPr marL="342900" indent="-342900" algn="just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WHY STUDY ECONOMICS?</a:t>
            </a:r>
          </a:p>
          <a:p>
            <a:pPr algn="just"/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Even to earn a Nobel Prize in Economics!!!</a:t>
            </a:r>
          </a:p>
        </p:txBody>
      </p:sp>
    </p:spTree>
    <p:extLst>
      <p:ext uri="{BB962C8B-B14F-4D97-AF65-F5344CB8AC3E}">
        <p14:creationId xmlns:p14="http://schemas.microsoft.com/office/powerpoint/2010/main" val="2720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210634D3-B8DF-4FA4-9D6A-5229BD64A80A}"/>
              </a:ext>
            </a:extLst>
          </p:cNvPr>
          <p:cNvSpPr/>
          <p:nvPr/>
        </p:nvSpPr>
        <p:spPr>
          <a:xfrm>
            <a:off x="6578715" y="1093787"/>
            <a:ext cx="2067339" cy="1384995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BDC99C-1366-4252-9398-1B3710E6C02D}"/>
              </a:ext>
            </a:extLst>
          </p:cNvPr>
          <p:cNvSpPr/>
          <p:nvPr/>
        </p:nvSpPr>
        <p:spPr>
          <a:xfrm>
            <a:off x="3538330" y="401290"/>
            <a:ext cx="2067339" cy="1384995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039892-BE59-45A9-A1CB-F93765DFBF94}"/>
              </a:ext>
            </a:extLst>
          </p:cNvPr>
          <p:cNvSpPr/>
          <p:nvPr/>
        </p:nvSpPr>
        <p:spPr>
          <a:xfrm>
            <a:off x="6557579" y="3523380"/>
            <a:ext cx="2258875" cy="1512643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52BD1A-6DB3-4892-BE1C-71008A8ACBC9}"/>
              </a:ext>
            </a:extLst>
          </p:cNvPr>
          <p:cNvSpPr/>
          <p:nvPr/>
        </p:nvSpPr>
        <p:spPr>
          <a:xfrm>
            <a:off x="3656051" y="5036023"/>
            <a:ext cx="2067339" cy="1512643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212D96-65FE-4A05-A622-09FC86078158}"/>
              </a:ext>
            </a:extLst>
          </p:cNvPr>
          <p:cNvSpPr/>
          <p:nvPr/>
        </p:nvSpPr>
        <p:spPr>
          <a:xfrm>
            <a:off x="58917" y="3979555"/>
            <a:ext cx="2358053" cy="1831010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Transnational stakeholders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FC9D71-F708-4465-ACA0-503A9177035E}"/>
              </a:ext>
            </a:extLst>
          </p:cNvPr>
          <p:cNvSpPr/>
          <p:nvPr/>
        </p:nvSpPr>
        <p:spPr>
          <a:xfrm>
            <a:off x="379800" y="1002523"/>
            <a:ext cx="2067339" cy="1397817"/>
          </a:xfrm>
          <a:prstGeom prst="ellipse">
            <a:avLst/>
          </a:prstGeom>
          <a:solidFill>
            <a:schemeClr val="bg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(producers / consumers)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0413EB-3D83-43AD-85E9-0B30EF1E251B}"/>
              </a:ext>
            </a:extLst>
          </p:cNvPr>
          <p:cNvSpPr/>
          <p:nvPr/>
        </p:nvSpPr>
        <p:spPr>
          <a:xfrm>
            <a:off x="3304869" y="2555463"/>
            <a:ext cx="2769704" cy="1384995"/>
          </a:xfrm>
          <a:prstGeom prst="rect">
            <a:avLst/>
          </a:prstGeom>
          <a:solidFill>
            <a:srgbClr val="FFFF00"/>
          </a:solidFill>
          <a:ln>
            <a:solidFill>
              <a:srgbClr val="0C325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in Economics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161CB-155A-4676-857B-E9CADE951C6D}"/>
              </a:ext>
            </a:extLst>
          </p:cNvPr>
          <p:cNvCxnSpPr>
            <a:cxnSpLocks/>
          </p:cNvCxnSpPr>
          <p:nvPr/>
        </p:nvCxnSpPr>
        <p:spPr>
          <a:xfrm flipV="1">
            <a:off x="4557989" y="1720576"/>
            <a:ext cx="0" cy="8348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3B113-A921-4CEC-872D-9514B83B114D}"/>
              </a:ext>
            </a:extLst>
          </p:cNvPr>
          <p:cNvCxnSpPr>
            <a:cxnSpLocks/>
          </p:cNvCxnSpPr>
          <p:nvPr/>
        </p:nvCxnSpPr>
        <p:spPr>
          <a:xfrm flipV="1">
            <a:off x="6088677" y="2225398"/>
            <a:ext cx="621203" cy="3300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FD6109-3D86-463B-948E-DB4A45B6F01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073669" y="3403446"/>
            <a:ext cx="814715" cy="3414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5B2AD3-FD34-4B93-833B-1ABD5437B285}"/>
              </a:ext>
            </a:extLst>
          </p:cNvPr>
          <p:cNvCxnSpPr>
            <a:cxnSpLocks/>
          </p:cNvCxnSpPr>
          <p:nvPr/>
        </p:nvCxnSpPr>
        <p:spPr>
          <a:xfrm>
            <a:off x="4689721" y="3940458"/>
            <a:ext cx="0" cy="10955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4EC2CC-8884-4F12-9F0C-CEE734B2F728}"/>
              </a:ext>
            </a:extLst>
          </p:cNvPr>
          <p:cNvCxnSpPr>
            <a:cxnSpLocks/>
          </p:cNvCxnSpPr>
          <p:nvPr/>
        </p:nvCxnSpPr>
        <p:spPr>
          <a:xfrm flipH="1" flipV="1">
            <a:off x="2416971" y="2031265"/>
            <a:ext cx="970428" cy="5241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9E249B-2419-456B-83D5-2F8574AE85AB}"/>
              </a:ext>
            </a:extLst>
          </p:cNvPr>
          <p:cNvCxnSpPr>
            <a:cxnSpLocks/>
          </p:cNvCxnSpPr>
          <p:nvPr/>
        </p:nvCxnSpPr>
        <p:spPr>
          <a:xfrm flipH="1">
            <a:off x="2255616" y="3744901"/>
            <a:ext cx="1038032" cy="5576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0" y="58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ECONOMICS………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16B1B-5700-47DB-8CAB-F2E6BAC119FE}"/>
              </a:ext>
            </a:extLst>
          </p:cNvPr>
          <p:cNvSpPr/>
          <p:nvPr/>
        </p:nvSpPr>
        <p:spPr>
          <a:xfrm>
            <a:off x="2129050" y="808551"/>
            <a:ext cx="5104263" cy="815534"/>
          </a:xfrm>
          <a:prstGeom prst="rect">
            <a:avLst/>
          </a:prstGeom>
          <a:solidFill>
            <a:srgbClr val="FFFF00"/>
          </a:solidFill>
          <a:ln>
            <a:solidFill>
              <a:srgbClr val="0C325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 of Economics Science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C092D-A473-42D0-83D0-B7495591FAC0}"/>
              </a:ext>
            </a:extLst>
          </p:cNvPr>
          <p:cNvSpPr/>
          <p:nvPr/>
        </p:nvSpPr>
        <p:spPr>
          <a:xfrm>
            <a:off x="434454" y="2087668"/>
            <a:ext cx="2920623" cy="815534"/>
          </a:xfrm>
          <a:prstGeom prst="rect">
            <a:avLst/>
          </a:prstGeom>
          <a:solidFill>
            <a:schemeClr val="bg1"/>
          </a:solidFill>
          <a:ln>
            <a:solidFill>
              <a:srgbClr val="0C325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7BAB0-8618-4FFF-9016-18F5D8322D21}"/>
              </a:ext>
            </a:extLst>
          </p:cNvPr>
          <p:cNvSpPr/>
          <p:nvPr/>
        </p:nvSpPr>
        <p:spPr>
          <a:xfrm>
            <a:off x="5773001" y="2087668"/>
            <a:ext cx="2920623" cy="815534"/>
          </a:xfrm>
          <a:prstGeom prst="rect">
            <a:avLst/>
          </a:prstGeom>
          <a:solidFill>
            <a:schemeClr val="bg1"/>
          </a:solidFill>
          <a:ln>
            <a:solidFill>
              <a:srgbClr val="0C325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5BFD00-46A8-4179-83E9-3A1CB28FFF3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26588" y="1624085"/>
            <a:ext cx="54594" cy="64144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04002F-993B-4088-9D45-C6EE1CA0D6FB}"/>
              </a:ext>
            </a:extLst>
          </p:cNvPr>
          <p:cNvCxnSpPr>
            <a:cxnSpLocks/>
          </p:cNvCxnSpPr>
          <p:nvPr/>
        </p:nvCxnSpPr>
        <p:spPr>
          <a:xfrm>
            <a:off x="4626589" y="2265528"/>
            <a:ext cx="1091820" cy="22990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E15C9C-1FC5-445E-A6F0-13DD900C48FB}"/>
              </a:ext>
            </a:extLst>
          </p:cNvPr>
          <p:cNvCxnSpPr>
            <a:cxnSpLocks/>
          </p:cNvCxnSpPr>
          <p:nvPr/>
        </p:nvCxnSpPr>
        <p:spPr>
          <a:xfrm flipH="1">
            <a:off x="3409667" y="2265528"/>
            <a:ext cx="1216923" cy="1343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419C02-0AA5-42CE-A7A9-F88F1246ECC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894766" y="2903202"/>
            <a:ext cx="22742" cy="9591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C2BC20-1707-4982-9671-D0C60AAFBDE6}"/>
              </a:ext>
            </a:extLst>
          </p:cNvPr>
          <p:cNvCxnSpPr>
            <a:cxnSpLocks/>
          </p:cNvCxnSpPr>
          <p:nvPr/>
        </p:nvCxnSpPr>
        <p:spPr>
          <a:xfrm>
            <a:off x="7210570" y="2995685"/>
            <a:ext cx="22742" cy="9591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6AF355-9E73-4AA2-8D97-BF0DC203CCCA}"/>
              </a:ext>
            </a:extLst>
          </p:cNvPr>
          <p:cNvSpPr txBox="1"/>
          <p:nvPr/>
        </p:nvSpPr>
        <p:spPr>
          <a:xfrm>
            <a:off x="434454" y="4134933"/>
            <a:ext cx="413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the economy as a whole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 income, inflation, price levels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 form of Economics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088BD3-549E-433E-AE22-E034F49708D2}"/>
              </a:ext>
            </a:extLst>
          </p:cNvPr>
          <p:cNvSpPr txBox="1"/>
          <p:nvPr/>
        </p:nvSpPr>
        <p:spPr>
          <a:xfrm>
            <a:off x="5006454" y="4134933"/>
            <a:ext cx="4137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individual choices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Utility, profit, and costs optimization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Marginalism as the guiding principle</a:t>
            </a:r>
          </a:p>
        </p:txBody>
      </p:sp>
    </p:spTree>
    <p:extLst>
      <p:ext uri="{BB962C8B-B14F-4D97-AF65-F5344CB8AC3E}">
        <p14:creationId xmlns:p14="http://schemas.microsoft.com/office/powerpoint/2010/main" val="28449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0" y="-37860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CONTENT………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127230" y="839658"/>
            <a:ext cx="908679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CHAPTER 1: 		TEN PRINCIPLES OF ECONOMICS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CHAPTER 2: 		THINKING LIKE AN ECONOMIST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CHAPTER 3: 		INTERDEPENDENCE AND GAINS FROM 									TRADE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CHAPTER 4: 		THE MARKET FORCES OF SUPPLY AND 									DEMAND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CHAPTER 5: 		ELASTICITY AND ITS APPLICATION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6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CHAPTER 6: 		SUPPLY, DEMAND, AND GOVERNMENT 									POLICIES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7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CHAPTER 7: 		CONSUMERS, PRODUCERS, AND THE 									EFFICIENCY OF MARKETS</a:t>
            </a:r>
          </a:p>
        </p:txBody>
      </p:sp>
    </p:spTree>
    <p:extLst>
      <p:ext uri="{BB962C8B-B14F-4D97-AF65-F5344CB8AC3E}">
        <p14:creationId xmlns:p14="http://schemas.microsoft.com/office/powerpoint/2010/main" val="20499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CONTENT………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127230" y="794400"/>
            <a:ext cx="9086798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8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CHAPTER 8: 		APPLICATION: THE COSTS OF TAXATION</a:t>
            </a:r>
            <a:endParaRPr lang="en-IN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9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CHAPTER 13: 		THE COSTS OF PRODUCTION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10 	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14: 		FIRMS IN COMPETITIVE MARKETS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11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CHAPTER 15: 		MONOPOLOY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12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CHAPTER 16: 		MONOPOLISTIC COMPETITION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13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CHAPTER 17: 		OLIGOPOLOY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14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CHAPTER 23: 		MEASURING A NATION’S INCOME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15 	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24: 		MEASURING THE COST OF LIVING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16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CHAPTER 29: 		THE MONETARY SYSTEM</a:t>
            </a:r>
          </a:p>
        </p:txBody>
      </p:sp>
    </p:spTree>
    <p:extLst>
      <p:ext uri="{BB962C8B-B14F-4D97-AF65-F5344CB8AC3E}">
        <p14:creationId xmlns:p14="http://schemas.microsoft.com/office/powerpoint/2010/main" val="37518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18A5A1-1309-4043-A49A-2661945F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4" y="1237957"/>
            <a:ext cx="4149348" cy="524724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TO FOLLOW………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13D342-164F-4B3C-A33A-A69960EA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93" y="1237957"/>
            <a:ext cx="3896078" cy="5247248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COMPONENTS………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127230" y="983086"/>
            <a:ext cx="90867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CONTINUOUS EVALUATION		50 MARKS</a:t>
            </a:r>
          </a:p>
          <a:p>
            <a:pPr marL="1371600" lvl="2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Exam 1 [20 MARKS]</a:t>
            </a:r>
          </a:p>
          <a:p>
            <a:pPr marL="1371600" lvl="2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Exam 2 [20 MARKS]</a:t>
            </a:r>
          </a:p>
          <a:p>
            <a:pPr marL="1371600" lvl="2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[10 MARKS]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TERM EVALUATION		50 MARKS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CLASS DISCUSSION USING INDIAN EXAMPLES</a:t>
            </a:r>
          </a:p>
        </p:txBody>
      </p:sp>
    </p:spTree>
    <p:extLst>
      <p:ext uri="{BB962C8B-B14F-4D97-AF65-F5344CB8AC3E}">
        <p14:creationId xmlns:p14="http://schemas.microsoft.com/office/powerpoint/2010/main" val="34696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450</TotalTime>
  <Words>112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14</cp:revision>
  <dcterms:created xsi:type="dcterms:W3CDTF">2022-05-03T16:58:15Z</dcterms:created>
  <dcterms:modified xsi:type="dcterms:W3CDTF">2022-05-04T06:29:14Z</dcterms:modified>
</cp:coreProperties>
</file>