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6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27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1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7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1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8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14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 Chapter 1</a:t>
            </a:r>
          </a:p>
          <a:p>
            <a:pPr algn="ctr" defTabSz="342900">
              <a:lnSpc>
                <a:spcPct val="150000"/>
              </a:lnSpc>
            </a:pPr>
            <a:r>
              <a:rPr lang="en-IN" sz="4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PRINCIPLES OF ECONOMICS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0E1A0-9F32-4A70-B562-4CBEA6FF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42" y="1913206"/>
            <a:ext cx="6554709" cy="44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Governments can sometimes improve market outcomes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99391" y="1437170"/>
            <a:ext cx="8847661" cy="537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 institutional and legal environment needed</a:t>
            </a:r>
          </a:p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rights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of an individual to own and exercise control over scarce resources</a:t>
            </a:r>
          </a:p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failure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situation in which a market left on its own fails to allocate resources efficiently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one person’s actions on the well-being of a bystander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power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ability of a single economic agent (or a small group) to have a substantial influence on market prices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Laissez faire, 1930s and Keynesian theory</a:t>
            </a:r>
          </a:p>
        </p:txBody>
      </p:sp>
    </p:spTree>
    <p:extLst>
      <p:ext uri="{BB962C8B-B14F-4D97-AF65-F5344CB8AC3E}">
        <p14:creationId xmlns:p14="http://schemas.microsoft.com/office/powerpoint/2010/main" val="572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country’s standard of living depends on its ability to produce goods and services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148169" y="1662253"/>
            <a:ext cx="8847661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 countries have better standard of living and quality of life than low income countries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living standards are attributable to differences in countries’ productivity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goods and services produced by each unit of labour input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 countries generally have higher wages</a:t>
            </a:r>
          </a:p>
        </p:txBody>
      </p:sp>
    </p:spTree>
    <p:extLst>
      <p:ext uri="{BB962C8B-B14F-4D97-AF65-F5344CB8AC3E}">
        <p14:creationId xmlns:p14="http://schemas.microsoft.com/office/powerpoint/2010/main" val="706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rise when the government prints too much money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148169" y="1662253"/>
            <a:ext cx="884766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the overall level of prices in the economy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most commodities have grown overtime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government prints large quantities of money, the value of money falls and inflation occurs in long term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money – expansionary monetary policy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Bank of India’s operations</a:t>
            </a:r>
          </a:p>
        </p:txBody>
      </p:sp>
    </p:spTree>
    <p:extLst>
      <p:ext uri="{BB962C8B-B14F-4D97-AF65-F5344CB8AC3E}">
        <p14:creationId xmlns:p14="http://schemas.microsoft.com/office/powerpoint/2010/main" val="23074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6" y="168676"/>
            <a:ext cx="8238477" cy="65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faces a short-run trade-off between inflation and unemployment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148169" y="1662253"/>
            <a:ext cx="8847661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inflation and low unemployment [Phillips Curve]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money supply leads to higher demand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demand leads to higher prices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Firms hire more workers to produce goods and services – lower unemployment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makers face the trade-off (recall the first principle)</a:t>
            </a:r>
          </a:p>
        </p:txBody>
      </p:sp>
    </p:spTree>
    <p:extLst>
      <p:ext uri="{BB962C8B-B14F-4D97-AF65-F5344CB8AC3E}">
        <p14:creationId xmlns:p14="http://schemas.microsoft.com/office/powerpoint/2010/main" val="18876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62E40-499D-4810-B147-AC8028EF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" y="188686"/>
            <a:ext cx="8960710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4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F0566-E9C6-40E6-924D-09AD83FFF829}"/>
              </a:ext>
            </a:extLst>
          </p:cNvPr>
          <p:cNvSpPr txBox="1"/>
          <p:nvPr/>
        </p:nvSpPr>
        <p:spPr>
          <a:xfrm>
            <a:off x="177604" y="1256738"/>
            <a:ext cx="87887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limited or scarce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Scarcity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society has limited resources and therefore cannot produce all the goods and services people wish to have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study of how society manages its scarce resources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made by the households, firms, and other players of an economy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studies the decision making process of individuals, firms and others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4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06FDD-DD62-4CD1-A06B-EEE46CC2F795}"/>
              </a:ext>
            </a:extLst>
          </p:cNvPr>
          <p:cNvSpPr txBox="1"/>
          <p:nvPr/>
        </p:nvSpPr>
        <p:spPr>
          <a:xfrm>
            <a:off x="205739" y="1320577"/>
            <a:ext cx="8732521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342900">
              <a:spcBef>
                <a:spcPts val="1800"/>
              </a:spcBef>
              <a:spcAft>
                <a:spcPts val="1200"/>
              </a:spcAft>
              <a:buAutoNum type="alphaU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people make decisions</a:t>
            </a:r>
          </a:p>
          <a:p>
            <a:pPr marL="914400" lvl="1" indent="-457200" algn="just" defTabSz="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of the economy depends on the behaviour of the individuals or economic agents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200"/>
              </a:spcAft>
              <a:buAutoNum type="alphaU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people interact</a:t>
            </a:r>
          </a:p>
          <a:p>
            <a:pPr marL="914400" lvl="1" indent="-457200" algn="just" defTabSz="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economic behaviour is associated with how we interact with people </a:t>
            </a:r>
          </a:p>
          <a:p>
            <a:pPr marL="342900" indent="-342900" algn="just" defTabSz="342900">
              <a:spcBef>
                <a:spcPts val="1800"/>
              </a:spcBef>
              <a:spcAft>
                <a:spcPts val="1200"/>
              </a:spcAft>
              <a:buAutoNum type="alphaU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economy works as a whole</a:t>
            </a:r>
          </a:p>
          <a:p>
            <a:pPr marL="914400" lvl="1" indent="-457200" algn="just" defTabSz="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and interactions together makeup the economy</a:t>
            </a:r>
          </a:p>
        </p:txBody>
      </p:sp>
    </p:spTree>
    <p:extLst>
      <p:ext uri="{BB962C8B-B14F-4D97-AF65-F5344CB8AC3E}">
        <p14:creationId xmlns:p14="http://schemas.microsoft.com/office/powerpoint/2010/main" val="3231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People face trade-offs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A438F-1213-405B-A17E-30BED0F77D5C}"/>
              </a:ext>
            </a:extLst>
          </p:cNvPr>
          <p:cNvSpPr txBox="1"/>
          <p:nvPr/>
        </p:nvSpPr>
        <p:spPr>
          <a:xfrm>
            <a:off x="120034" y="1223903"/>
            <a:ext cx="89039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something that we like, we have to give up something else as well that we like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for a student OR spending monthly income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Guns (defense) and butter (consumer necessities) trade-off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Climatic changes and industrial development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v/s equality in policies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the property of society getting the most it can from its scarce resources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the property of distributing economic prosperity uniformly among the members of society</a:t>
            </a:r>
          </a:p>
        </p:txBody>
      </p:sp>
    </p:spTree>
    <p:extLst>
      <p:ext uri="{BB962C8B-B14F-4D97-AF65-F5344CB8AC3E}">
        <p14:creationId xmlns:p14="http://schemas.microsoft.com/office/powerpoint/2010/main" val="40261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something is what you give up to get it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BD86F-328D-4C70-AADD-6184EF64855B}"/>
              </a:ext>
            </a:extLst>
          </p:cNvPr>
          <p:cNvSpPr txBox="1"/>
          <p:nvPr/>
        </p:nvSpPr>
        <p:spPr>
          <a:xfrm>
            <a:off x="99391" y="1441132"/>
            <a:ext cx="886172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Making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decisions requires comparing the costs and benefits of alternative courses of action</a:t>
            </a:r>
            <a:endParaRPr lang="en-US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an item is what you give up to get that item OR next best alternative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Often the opportunity cost is not apparent or measurable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 Final V/S exam next day morning?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Numerical example: 2 burgers </a:t>
            </a:r>
            <a:r>
              <a:rPr lang="en-US" sz="28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sandwiches in one hour time</a:t>
            </a:r>
          </a:p>
          <a:p>
            <a:pPr marL="1371600" lvl="2" indent="-4572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of burger is 2 sandwiches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Rational people think at the margin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83D9A-02F1-4CC1-B473-C0212B1A8D21}"/>
              </a:ext>
            </a:extLst>
          </p:cNvPr>
          <p:cNvSpPr txBox="1"/>
          <p:nvPr/>
        </p:nvSpPr>
        <p:spPr>
          <a:xfrm>
            <a:off x="99391" y="1082637"/>
            <a:ext cx="888986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Economic agents are expected and assumed to be rational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Rational people systematically and purposefully do the best they can to achieve their objectives, given the available opportunities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Rational people often make decisions by comparing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marginal benefits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marginal costs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rational action ensures the marginal benefit of the action exceeds the marginal cost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Diamond – Water paradox</a:t>
            </a:r>
          </a:p>
        </p:txBody>
      </p:sp>
    </p:spTree>
    <p:extLst>
      <p:ext uri="{BB962C8B-B14F-4D97-AF65-F5344CB8AC3E}">
        <p14:creationId xmlns:p14="http://schemas.microsoft.com/office/powerpoint/2010/main" val="28107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People respond to incentives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99391" y="1038722"/>
            <a:ext cx="8847661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incentive is something that induces a person to 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are rational, and hence respond to incentives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are also consistent and they make the best choice available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Big Billion sale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networks offering 1.5 GB per day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demand for electric vehicles with rising fuel prices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often reduce the interest rates to attract more investments</a:t>
            </a:r>
          </a:p>
        </p:txBody>
      </p:sp>
    </p:spTree>
    <p:extLst>
      <p:ext uri="{BB962C8B-B14F-4D97-AF65-F5344CB8AC3E}">
        <p14:creationId xmlns:p14="http://schemas.microsoft.com/office/powerpoint/2010/main" val="32180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Trade can make everyone better 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99391" y="1038722"/>
            <a:ext cx="8847661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between two individuals can make them better off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agents have the resources to meet their wants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resources may not be used efficiently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allows each agent to specialize in the activities he/she does best</a:t>
            </a:r>
          </a:p>
          <a:p>
            <a:pPr marL="1371600" lvl="2" indent="-457200" algn="just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barter system</a:t>
            </a:r>
          </a:p>
          <a:p>
            <a:pPr marL="457200" indent="-457200"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trade each other because they are not self sufficient in all goods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735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112541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>
              <a:spcBef>
                <a:spcPts val="1200"/>
              </a:spcBef>
              <a:spcAft>
                <a:spcPts val="1200"/>
              </a:spcAft>
            </a:pPr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Markets are a good way to organize economic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3B9D3-9AA3-4C17-848E-D995A687E56E}"/>
              </a:ext>
            </a:extLst>
          </p:cNvPr>
          <p:cNvSpPr txBox="1"/>
          <p:nvPr/>
        </p:nvSpPr>
        <p:spPr>
          <a:xfrm>
            <a:off x="99391" y="1437170"/>
            <a:ext cx="8847661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is a means (NOT A PLACE) by which the exchange of goods and services takes place between two parties</a:t>
            </a:r>
          </a:p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economy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economy that allocates resources through the decentralized decisions of many firms and households as they interact in markets for goods and services</a:t>
            </a:r>
          </a:p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individual self-interest resulting in the economy’s well being</a:t>
            </a:r>
          </a:p>
          <a:p>
            <a:pPr marL="457200" indent="-457200" algn="just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Smith’s invisible hand – prices as instruments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837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98</cp:revision>
  <dcterms:created xsi:type="dcterms:W3CDTF">2022-05-03T16:21:48Z</dcterms:created>
  <dcterms:modified xsi:type="dcterms:W3CDTF">2022-05-06T08:28:34Z</dcterms:modified>
</cp:coreProperties>
</file>