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0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4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7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1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0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5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6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0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7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7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8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4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1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28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8389"/>
            <a:ext cx="896071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spcAft>
                <a:spcPts val="1200"/>
              </a:spcAft>
            </a:pPr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11 Chapter 15</a:t>
            </a:r>
          </a:p>
          <a:p>
            <a:pPr algn="ctr" defTabSz="342900">
              <a:spcAft>
                <a:spcPts val="1200"/>
              </a:spcAft>
            </a:pPr>
            <a:endParaRPr lang="en-IN" sz="11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/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defTabSz="342900"/>
            <a:r>
              <a:rPr lang="en-US" sz="6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</a:t>
            </a:r>
            <a:endParaRPr lang="en-IN" sz="6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" y="3208886"/>
            <a:ext cx="85945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market power and price making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monopolies arise?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 in resources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regulated monopolies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monopolies </a:t>
            </a:r>
          </a:p>
        </p:txBody>
      </p:sp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75501" y="0"/>
            <a:ext cx="8967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monopolies make production and pricing decisions?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75501" y="1186275"/>
            <a:ext cx="896782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curve of a monopolist and a competitive firm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 sloping curve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Monopolist can get a higher price only if it limits Q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of the monopolist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supply increases, price falls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= P, but MR is lower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sell more quantity, lower price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 gap between P and MR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effect and price effect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73" y="2779159"/>
            <a:ext cx="4394058" cy="3840582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1" t="4914" r="2113"/>
          <a:stretch/>
        </p:blipFill>
        <p:spPr>
          <a:xfrm>
            <a:off x="75500" y="3109144"/>
            <a:ext cx="5267459" cy="35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23824" y="-17486"/>
            <a:ext cx="8967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monopolies make production and pricing decisions?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1102034"/>
            <a:ext cx="886458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maximization in monopoly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obtained at MR = MC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obtained at AR curve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Q1 and Q2, MR is not equal to MR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MR = MC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in a monopoly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[P-AC] x Q as the basic condition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Qmax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AC for monopolist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P-AC; profit per unit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Multiplied by the quantity gives the profit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r="36761"/>
          <a:stretch/>
        </p:blipFill>
        <p:spPr>
          <a:xfrm>
            <a:off x="5640730" y="1004552"/>
            <a:ext cx="3350925" cy="2820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r="704"/>
          <a:stretch/>
        </p:blipFill>
        <p:spPr>
          <a:xfrm>
            <a:off x="5640730" y="3979572"/>
            <a:ext cx="3350925" cy="2759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87102"/>
            <a:ext cx="5385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normal profit</a:t>
            </a:r>
          </a:p>
        </p:txBody>
      </p:sp>
    </p:spTree>
    <p:extLst>
      <p:ext uri="{BB962C8B-B14F-4D97-AF65-F5344CB8AC3E}">
        <p14:creationId xmlns:p14="http://schemas.microsoft.com/office/powerpoint/2010/main" val="38561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5769" y="0"/>
            <a:ext cx="896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Welfare cost of monopolies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566654"/>
            <a:ext cx="8809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welfare v/s monopoly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Socially efficient quantity obtained at D = S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TS= buyer’s value – producer cost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 quantity is obtained is MR = MC; P&gt; MR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3798" r="36698" b="3094"/>
          <a:stretch/>
        </p:blipFill>
        <p:spPr>
          <a:xfrm>
            <a:off x="896279" y="3990299"/>
            <a:ext cx="7482980" cy="27712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49684" y="2092491"/>
            <a:ext cx="455102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cost of monopoly profit?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in monopoly may be equal to competitive markets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high surplus is producer’s profit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arises from the production of less than efficient quantity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064353"/>
            <a:ext cx="48553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Deadweight loss in monopoly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quantity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price &gt; MR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everyone who values the good more than the price gets it</a:t>
            </a:r>
          </a:p>
          <a:p>
            <a:pPr marL="914400" lvl="1" indent="-45720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quantity results in deadweight loss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5769" y="0"/>
            <a:ext cx="896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discrimination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65769" y="764935"/>
            <a:ext cx="9033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practice of selling the same good at different prices to different customers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prices of hotels, airline travel etc.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 should have the market power in order to discriminate</a:t>
            </a:r>
          </a:p>
          <a:p>
            <a:pPr marL="457200" lvl="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strategy for a monopolist as it increases profit</a:t>
            </a:r>
          </a:p>
          <a:p>
            <a:pPr marL="457200" lvl="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treatment to customers according to their willingness to pay (assuming perfect price discrimination)</a:t>
            </a:r>
          </a:p>
          <a:p>
            <a:pPr marL="457200" lvl="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increase overall welfare</a:t>
            </a:r>
          </a:p>
        </p:txBody>
      </p:sp>
    </p:spTree>
    <p:extLst>
      <p:ext uri="{BB962C8B-B14F-4D97-AF65-F5344CB8AC3E}">
        <p14:creationId xmlns:p14="http://schemas.microsoft.com/office/powerpoint/2010/main" val="73527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5769" y="0"/>
            <a:ext cx="896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discrimination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30216" r="51016"/>
          <a:stretch/>
        </p:blipFill>
        <p:spPr>
          <a:xfrm>
            <a:off x="465013" y="816595"/>
            <a:ext cx="8420719" cy="54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5769" y="0"/>
            <a:ext cx="896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342900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discrimination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7" t="30216" r="4366"/>
          <a:stretch/>
        </p:blipFill>
        <p:spPr>
          <a:xfrm>
            <a:off x="339324" y="584775"/>
            <a:ext cx="8420719" cy="60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9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1069</TotalTime>
  <Words>340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Academic Class1</cp:lastModifiedBy>
  <cp:revision>220</cp:revision>
  <dcterms:created xsi:type="dcterms:W3CDTF">2022-05-03T16:21:48Z</dcterms:created>
  <dcterms:modified xsi:type="dcterms:W3CDTF">2022-06-02T04:10:05Z</dcterms:modified>
</cp:coreProperties>
</file>