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10"/>
  </p:notesMasterIdLst>
  <p:sldIdLst>
    <p:sldId id="258" r:id="rId2"/>
    <p:sldId id="261" r:id="rId3"/>
    <p:sldId id="262" r:id="rId4"/>
    <p:sldId id="264" r:id="rId5"/>
    <p:sldId id="266" r:id="rId6"/>
    <p:sldId id="267" r:id="rId7"/>
    <p:sldId id="268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4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1CB16-A355-40D4-9F75-9A311E83835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0C8F5-48DB-4F58-9721-060EA3829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9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744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321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031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10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126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432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577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55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19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31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569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3503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327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6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115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293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82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54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69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59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91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1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08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76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73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AB3E8-E57A-4C04-BD2A-8BA13BD275EF}" type="datetimeFigureOut">
              <a:rPr lang="en-IN" smtClean="0"/>
              <a:t>21-06-2022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489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65836" y="159391"/>
            <a:ext cx="8977497" cy="2885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I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Units </a:t>
            </a:r>
            <a:r>
              <a:rPr lang="en-I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 Chapter 17</a:t>
            </a:r>
            <a:endParaRPr lang="en-IN" sz="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342900">
              <a:spcBef>
                <a:spcPts val="300"/>
              </a:spcBef>
            </a:pPr>
            <a:endParaRPr lang="en-US" sz="48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342900">
              <a:spcBef>
                <a:spcPts val="300"/>
              </a:spcBef>
            </a:pPr>
            <a:endParaRPr lang="en-IN" sz="48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342900">
              <a:spcBef>
                <a:spcPts val="300"/>
              </a:spcBef>
            </a:pPr>
            <a:r>
              <a:rPr lang="en-US" sz="5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OLIGOPOLY</a:t>
            </a:r>
            <a:endParaRPr lang="en-IN" sz="4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80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0" y="28982"/>
            <a:ext cx="9004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IN" sz="32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WITH A FEW SELLERS</a:t>
            </a:r>
            <a:endParaRPr lang="en-IN" sz="32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49"/>
          <a:stretch/>
        </p:blipFill>
        <p:spPr>
          <a:xfrm>
            <a:off x="316040" y="780553"/>
            <a:ext cx="8492400" cy="5578302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3665989" y="1535185"/>
            <a:ext cx="469784" cy="26593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665989" y="1535185"/>
            <a:ext cx="469784" cy="26593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665990" y="1535185"/>
            <a:ext cx="469784" cy="26593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665988" y="1535185"/>
            <a:ext cx="469784" cy="26593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691154" y="1535185"/>
            <a:ext cx="469784" cy="26593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0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0" y="28982"/>
            <a:ext cx="9004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IN" sz="32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WITH A FEW SELLERS</a:t>
            </a:r>
            <a:endParaRPr lang="en-IN" sz="32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050" y="727991"/>
            <a:ext cx="8846191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Tension among sellers between cooperation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self-interest</a:t>
            </a:r>
          </a:p>
          <a:p>
            <a:pPr marL="457200" lvl="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better off when cooperate and act as a monopoly</a:t>
            </a:r>
          </a:p>
          <a:p>
            <a:pPr marL="457200" lvl="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oligopolist has incentives to pursue self-interest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Duopoly example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Jack and Jill gathering water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 is assumed as zero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Downward sloping demand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 is total profit also, as MC=0</a:t>
            </a:r>
          </a:p>
          <a:p>
            <a:pPr marL="457200" lvl="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outcome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MC</a:t>
            </a:r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Monopoly outcome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&gt; MC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446" y="2709721"/>
            <a:ext cx="4446402" cy="3887016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V="1">
            <a:off x="4857226" y="6468548"/>
            <a:ext cx="3464653" cy="83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941116" y="4972511"/>
            <a:ext cx="3464653" cy="1538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7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-1" y="0"/>
            <a:ext cx="9004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IN" sz="32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WITH A FEW </a:t>
            </a:r>
            <a:r>
              <a:rPr lang="en-IN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SELLERS: </a:t>
            </a:r>
            <a:r>
              <a:rPr lang="en-IN" sz="32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equilibrium </a:t>
            </a:r>
            <a:endParaRPr lang="en-IN" sz="32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84775"/>
            <a:ext cx="8846191" cy="6011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Collusion: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agreement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among firms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market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quantities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produce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prices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charge</a:t>
            </a:r>
          </a:p>
          <a:p>
            <a:pPr marL="457200" lvl="0" indent="-457200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Cartel: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group of firms acting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unison</a:t>
            </a:r>
          </a:p>
          <a:p>
            <a:pPr marL="457200" lvl="0" indent="-457200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producers collude on equally sharing monopoly quantity, each gets a profit of $1800 from 30 units</a:t>
            </a:r>
          </a:p>
          <a:p>
            <a:pPr marL="457200" lvl="0" indent="-457200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member wants larger share of market to get more profit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Jack produced 40 units instead of 30, a total of 70 units would be sold at $50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profit is $3500 but Jack’s profit is $2000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Jill also did the same, total quantity would be 80 and profit would be $3200</a:t>
            </a:r>
          </a:p>
          <a:p>
            <a:pPr marL="457200" lvl="0" indent="-457200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Pursuing self-interest =&gt; producing a </a:t>
            </a: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quantity greater than the </a:t>
            </a: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monopoly, selling at lower </a:t>
            </a: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earn total profit </a:t>
            </a: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than </a:t>
            </a: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monopoly</a:t>
            </a:r>
          </a:p>
          <a:p>
            <a:pPr marL="457200" lvl="0" indent="-457200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Producing 40 units is optimal for Jack and Jill as more production reduces individual profits – 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Nash equilibrium</a:t>
            </a: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2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-1" y="0"/>
            <a:ext cx="9085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IN" sz="32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WITH A FEW SELLERS: </a:t>
            </a:r>
            <a:r>
              <a:rPr lang="en-I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outcome</a:t>
            </a:r>
            <a:endParaRPr lang="en-IN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" y="697924"/>
            <a:ext cx="9085277" cy="6095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of oligopoly and effect on market outcome</a:t>
            </a: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two more producers join the Jack and Jill, they could cooperate as monopoly</a:t>
            </a: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can also decide on how much to produce – each other</a:t>
            </a:r>
          </a:p>
          <a:p>
            <a:pPr marL="457200" lvl="0" indent="-45720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producer has an incentive to recede the agreement by increasing the quantity produced</a:t>
            </a:r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effect: increase in quantity increases profits as MC is zero</a:t>
            </a: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effect: increase in quantity reduces prices and reduces overall profits</a:t>
            </a: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relative magnitude of the effects, decisions are made</a:t>
            </a:r>
          </a:p>
          <a:p>
            <a:pPr marL="457200" lvl="0" indent="-45720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number </a:t>
            </a: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sellers in an oligopoly </a:t>
            </a: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grows</a:t>
            </a: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ligopolistic 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increasingly resembles a competitive 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</a:t>
            </a: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approaches marginal cost, and the quantity 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produced approaches 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socially efficient 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endParaRPr lang="en-US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60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-1" y="0"/>
            <a:ext cx="9085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IN" sz="32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ECONOMICS OF COOPERATION: </a:t>
            </a:r>
            <a:r>
              <a:rPr lang="en-I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prisoner’s dilemma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1" t="12416"/>
          <a:stretch/>
        </p:blipFill>
        <p:spPr>
          <a:xfrm>
            <a:off x="3506599" y="2285405"/>
            <a:ext cx="5578678" cy="44803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722" y="490042"/>
            <a:ext cx="8967831" cy="179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Bonnie and Clyde are caught for a minor crime</a:t>
            </a:r>
          </a:p>
          <a:p>
            <a:pPr marL="457200" lvl="0" indent="-457200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suspected for a bigger crime, without evidence</a:t>
            </a:r>
          </a:p>
          <a:p>
            <a:pPr marL="457200" lvl="0" indent="-457200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Police put an option……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7795" y="2297393"/>
            <a:ext cx="117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BONNIE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8695687">
            <a:off x="3334154" y="4347129"/>
            <a:ext cx="101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CLYDE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360" y="4085443"/>
            <a:ext cx="34478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Clyde confessing is the best strategy irrespective of what Bonnie does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" y="2622408"/>
            <a:ext cx="34478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Bonnie confessing is the best strategy irrespective of what Clyde does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041" y="5983480"/>
            <a:ext cx="34478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confess and end up in 8 years of prison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2" y="5191817"/>
            <a:ext cx="34478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Confessing as the dominant strategy</a:t>
            </a:r>
          </a:p>
        </p:txBody>
      </p:sp>
    </p:spTree>
    <p:extLst>
      <p:ext uri="{BB962C8B-B14F-4D97-AF65-F5344CB8AC3E}">
        <p14:creationId xmlns:p14="http://schemas.microsoft.com/office/powerpoint/2010/main" val="253003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-1" y="0"/>
            <a:ext cx="9085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IN" sz="32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ECONOMICS OF COOPERATION: application</a:t>
            </a:r>
            <a:endParaRPr lang="en-IN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" t="8430"/>
          <a:stretch/>
        </p:blipFill>
        <p:spPr>
          <a:xfrm>
            <a:off x="188164" y="2147582"/>
            <a:ext cx="8708947" cy="45663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915" y="584775"/>
            <a:ext cx="8959443" cy="1036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Jack and Jill, breaking the agreement brings more profit</a:t>
            </a:r>
          </a:p>
          <a:p>
            <a:pPr marL="457200" lvl="0" indent="-457200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they end up with lower profits and higher quantity produced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19743" y="2390862"/>
            <a:ext cx="713064" cy="6123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719743" y="2390862"/>
            <a:ext cx="713064" cy="6123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19743" y="2390862"/>
            <a:ext cx="713064" cy="6123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719743" y="2390862"/>
            <a:ext cx="713064" cy="6123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94576" y="2390862"/>
            <a:ext cx="713064" cy="6123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62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-39526" y="36906"/>
            <a:ext cx="918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POLICY ON OLIGOPOLY: India</a:t>
            </a:r>
            <a:endParaRPr lang="en-IN" sz="32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25" y="640913"/>
            <a:ext cx="892524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Competition is desirable than cooperation of oligopoly firms</a:t>
            </a:r>
          </a:p>
          <a:p>
            <a:pPr marL="457200" lvl="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Restrictive trade practices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Resale price maintenance (</a:t>
            </a:r>
            <a:r>
              <a:rPr lang="en-US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tyres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tubes, engineering and electrical goods)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Predatory pricing (TATA </a:t>
            </a:r>
            <a:r>
              <a:rPr lang="en-US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Indicom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second billing)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Tying behaviour (HP printers at MC. and HP ink with markup) </a:t>
            </a:r>
          </a:p>
          <a:p>
            <a:pPr marL="457200" lvl="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policies aimed at restraining firms from cooperation in India</a:t>
            </a:r>
          </a:p>
          <a:p>
            <a:pPr marL="457200" lvl="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Monopolies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Restrictive Trade Practices Act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1969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Reducing economic and market power in the hands of a few firms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Controlling unfair trade practices</a:t>
            </a:r>
          </a:p>
          <a:p>
            <a:pPr marL="457200" lvl="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Competition Commission of India (CCI) 2003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Competition Act 2002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Competition (Amendment) Act 2007</a:t>
            </a:r>
          </a:p>
        </p:txBody>
      </p:sp>
    </p:spTree>
    <p:extLst>
      <p:ext uri="{BB962C8B-B14F-4D97-AF65-F5344CB8AC3E}">
        <p14:creationId xmlns:p14="http://schemas.microsoft.com/office/powerpoint/2010/main" val="250813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2697</TotalTime>
  <Words>558</Words>
  <Application>Microsoft Office PowerPoint</Application>
  <PresentationFormat>On-screen Show (4:3)</PresentationFormat>
  <Paragraphs>73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Bookman Old Style</vt:lpstr>
      <vt:lpstr>Calibri</vt:lpstr>
      <vt:lpstr>Rockwell</vt:lpstr>
      <vt:lpstr>Times New Roman</vt:lpstr>
      <vt:lpstr>Wingdings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Sanjeev Vasudevan</cp:lastModifiedBy>
  <cp:revision>495</cp:revision>
  <dcterms:created xsi:type="dcterms:W3CDTF">2022-05-03T16:21:48Z</dcterms:created>
  <dcterms:modified xsi:type="dcterms:W3CDTF">2022-06-21T04:17:38Z</dcterms:modified>
</cp:coreProperties>
</file>