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8" r:id="rId2"/>
    <p:sldId id="259" r:id="rId3"/>
    <p:sldId id="260" r:id="rId4"/>
    <p:sldId id="261" r:id="rId5"/>
    <p:sldId id="265" r:id="rId6"/>
    <p:sldId id="262" r:id="rId7"/>
    <p:sldId id="266" r:id="rId8"/>
    <p:sldId id="264" r:id="rId9"/>
    <p:sldId id="263" r:id="rId10"/>
    <p:sldId id="267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1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2:07.07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1528 0 24575,'-23'1'0,"0"1"0,0 1 0,0 1 0,1 1 0,0 1 0,-33 13 0,-120 65 0,144-67 0,-526 295 0,521-287 0,0 1 0,2 2 0,1 2 0,1 1 0,-39 49 0,26-22 0,2 3 0,-49 94 0,70-109 0,1 0 0,3 2 0,2 0 0,-15 75 0,14-26 0,-6 134 0,20 254 0,6-245 0,-2-197 0,2 0 0,2-1 0,2 0 0,2 0 0,23 67 0,98 191 0,-100-237 0,3-2 0,3-1 0,1-2 0,69 79 0,-69-93 0,-18-22 0,0 0 0,43 36 0,50 22 0,203 107 0,-230-141 0,169 77 0,-98-51 0,-66-28 0,176 59 0,-230-91-455,0 1 0,43 22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25.39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0 232 24575,'118'1'0,"-41"2"0,-1-3 0,1-4 0,140-25 0,-5-26 0,267-53 0,-430 102-455,-1-3 0,49-15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2:08.414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 24575,'2160'0'-1365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2:09.94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0 122 24575,'192'-8'0,"249"-44"0,-255 24 0,268-5 0,706 36-1365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4:36.226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8 24575,'1992'0'0,"-1896"-7"-1365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01.282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491 0 24575,'15'2'0,"0"1"0,0 0 0,0 1 0,0 0 0,0 1 0,-1 1 0,0 0 0,0 1 0,14 10 0,-8-6 0,-1-1 0,1-1 0,33 10 0,-41-16 0,29 6 0,-1 2 0,0 2 0,-1 1 0,37 21 0,-66-30 0,0 1 0,0 0 0,0 1 0,-1 0 0,-1 1 0,1 0 0,-1 0 0,0 0 0,-1 1 0,0 1 0,0-1 0,-1 1 0,-1 0 0,1 0 0,-1 1 0,-1 0 0,0 0 0,-1 0 0,3 16 0,0 29 0,-2 0 0,-7 103 0,0-60 0,1-70 0,0-1 0,-2 0 0,-1 0 0,-2 0 0,0-1 0,-2 0 0,-1 0 0,-1-1 0,-24 40 0,18-37 0,-2-1 0,-1-1 0,-1-1 0,-1-1 0,-1-1 0,-2-1 0,-52 39 0,43-42 0,-1-1 0,-1-2 0,-1-2 0,-41 13 0,-25 10 0,-2 12 0,-21 9 0,111-52 0,0 0 0,1 1 0,0 1 0,-16 12 0,17-12 0,0 0 0,0 0 0,0-2 0,-27 12 0,36-18 0,-7 3 0,0-1 0,0 2 0,1 0 0,-14 8 0,21-11 0,0 0 0,1 0 0,-1 0 0,1 0 0,0 0 0,0 1 0,0-1 0,0 1 0,0-1 0,0 1 0,1 0 0,-1 0 0,1-1 0,0 1 0,0 0 0,0 0 0,0 1 0,0-1 0,1 0 0,-1 0 0,1 6 0,1 1 0,0 0 0,1 0 0,0 0 0,1 0 0,0-1 0,1 1 0,5 11 0,40 68 0,-27-53 0,106 174 0,-39-68 0,97 121 0,-48-75 0,-90-124-455,3-2 0,84 78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12.160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4 24575,'207'-3'0,"227"7"0,-295 15 0,-91-10 0,66 2 0,-44-10 0,-31-1 0,0 1 0,67 11 0,-8 10 0,0-4 0,166 7 0,-33-26-1365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19.61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0 487 24575,'8'8'0,"1"-1"0,-1-1 0,1 0 0,0 0 0,12 5 0,24 17 0,628 466 0,66 47 0,-478-360 0,-259-180 0,-1 0 0,1 0 0,-1 0 0,1 0 0,0 0 0,0 0 0,0-1 0,-1 1 0,1-1 0,0 1 0,0-1 0,0 0 0,0 0 0,0 0 0,0 0 0,0 0 0,0 0 0,0 0 0,-1-1 0,1 1 0,0-1 0,0 1 0,0-1 0,0 0 0,-1 0 0,1 0 0,0 0 0,-1 0 0,1 0 0,-1 0 0,3-3 0,4-4 0,0-1 0,0 0 0,-1 0 0,8-14 0,-11 16 0,50-86 0,79-197 0,-78 162 0,232-495 0,-41 90 0,-230 496-1365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22.003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35 0 24575,'-1'0'0,"0"1"0,0-1 0,-1 0 0,1 1 0,0-1 0,0 0 0,0 1 0,0-1 0,0 1 0,0 0 0,0-1 0,0 1 0,1 0 0,-1-1 0,0 1 0,0 0 0,1 0 0,-1 0 0,0 0 0,1 0 0,-1 0 0,1 0 0,-1 0 0,1 0 0,-1 0 0,1 0 0,-1 1 0,-6 36 0,6-32 0,-1 16 0,1 0 0,0 1 0,2-1 0,1 0 0,7 33 0,34 112 0,-4-23 0,-21-63 0,4-2 0,35 87 0,-41-120 0,-3 0 0,14 93 0,-20-95 0,1 0 0,2-1 0,29 75 0,6-10 0,-4 3 0,-5 1 0,30 164 0,-62-256 0,12 62 0,9 138 0,-1-1-1365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05T17:25:24.315"/>
    </inkml:context>
    <inkml:brush xml:id="br0">
      <inkml:brushProperty name="width" value="0.35" units="cm"/>
      <inkml:brushProperty name="height" value="0.35" units="cm"/>
      <inkml:brushProperty name="color" value="#FFC114"/>
    </inkml:brush>
  </inkml:definitions>
  <inkml:trace contextRef="#ctx0" brushRef="#br0">1 315 24575,'8'0'0,"63"1"0,135-18 0,-106 0 0,-1-4 0,156-57 0,34-15 0,-230 74 26,1 3 1,88-12-1,-12 2-1470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CB16-A355-40D4-9F75-9A311E83835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C8F5-48DB-4F58-9721-060EA38290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9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7443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986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7991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233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68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806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81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415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48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383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3369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0C8F5-48DB-4F58-9721-060EA382909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921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1122363"/>
            <a:ext cx="6751097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3602038"/>
            <a:ext cx="6751097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38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66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627459" y="735241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972093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2768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95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814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4195899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298987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772161"/>
            <a:ext cx="247421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4195899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98987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72160"/>
            <a:ext cx="2475252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4195899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298987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772162"/>
            <a:ext cx="2470694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979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312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8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54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09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2088320"/>
            <a:ext cx="36593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2088320"/>
            <a:ext cx="364916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14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28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9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6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447330" cy="23622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758881"/>
            <a:ext cx="2441517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971800"/>
            <a:ext cx="4451213" cy="281940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AB3E8-E57A-4C04-BD2A-8BA13BD275EF}" type="datetimeFigureOut">
              <a:rPr lang="en-IN" smtClean="0"/>
              <a:t>10-05-2022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9F985-8212-41E8-A132-2A5FD9CA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2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3" Type="http://schemas.openxmlformats.org/officeDocument/2006/relationships/image" Target="../media/image2.jp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customXml" Target="../ink/ink4.xml"/><Relationship Id="rId19" Type="http://schemas.openxmlformats.org/officeDocument/2006/relationships/image" Target="../media/image10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99391" y="0"/>
            <a:ext cx="9044609" cy="14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42900">
              <a:lnSpc>
                <a:spcPct val="150000"/>
              </a:lnSpc>
            </a:pPr>
            <a:r>
              <a:rPr lang="en-IN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2 Chapter 2</a:t>
            </a:r>
          </a:p>
          <a:p>
            <a:pPr algn="ctr" defTabSz="342900">
              <a:lnSpc>
                <a:spcPct val="150000"/>
              </a:lnSpc>
            </a:pPr>
            <a:r>
              <a:rPr lang="en-IN" sz="4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THINKING LIKE AN ECONOMIST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D3DEC-0A8E-4408-9729-F5D3F7956B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0"/>
          <a:stretch/>
        </p:blipFill>
        <p:spPr>
          <a:xfrm>
            <a:off x="1413803" y="1772529"/>
            <a:ext cx="6316393" cy="475488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8F9B49-2DE5-453B-9AA6-632482458929}"/>
              </a:ext>
            </a:extLst>
          </p:cNvPr>
          <p:cNvGrpSpPr/>
          <p:nvPr/>
        </p:nvGrpSpPr>
        <p:grpSpPr>
          <a:xfrm>
            <a:off x="5077966" y="3980908"/>
            <a:ext cx="1112760" cy="1502280"/>
            <a:chOff x="5077966" y="3980908"/>
            <a:chExt cx="1112760" cy="15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17E5E0D-C9AC-440E-A101-94C004C41A5D}"/>
                    </a:ext>
                  </a:extLst>
                </p14:cNvPr>
                <p14:cNvContentPartPr/>
                <p14:nvPr/>
              </p14:nvContentPartPr>
              <p14:xfrm>
                <a:off x="5470726" y="3980908"/>
                <a:ext cx="720000" cy="1502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17E5E0D-C9AC-440E-A101-94C004C41A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8086" y="3917908"/>
                  <a:ext cx="845640" cy="16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694ACE-4FBB-4CB3-9284-F8E01F7AFF74}"/>
                    </a:ext>
                  </a:extLst>
                </p14:cNvPr>
                <p14:cNvContentPartPr/>
                <p14:nvPr/>
              </p14:nvContentPartPr>
              <p14:xfrm>
                <a:off x="5077966" y="4599748"/>
                <a:ext cx="7779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694ACE-4FBB-4CB3-9284-F8E01F7AFF7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14966" y="4537108"/>
                  <a:ext cx="9036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AB362E-81E1-4916-8F5D-D04BC455A9D1}"/>
                    </a:ext>
                  </a:extLst>
                </p14:cNvPr>
                <p14:cNvContentPartPr/>
                <p14:nvPr/>
              </p14:nvContentPartPr>
              <p14:xfrm>
                <a:off x="5106046" y="4823308"/>
                <a:ext cx="875880" cy="44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AB362E-81E1-4916-8F5D-D04BC455A9D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43046" y="4760668"/>
                  <a:ext cx="1001520" cy="16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98CFA47-3E34-4475-8C1B-1994FEF8507E}"/>
                  </a:ext>
                </a:extLst>
              </p14:cNvPr>
              <p14:cNvContentPartPr/>
              <p14:nvPr/>
            </p14:nvContentPartPr>
            <p14:xfrm>
              <a:off x="1997086" y="2121148"/>
              <a:ext cx="752040" cy="28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98CFA47-3E34-4475-8C1B-1994FEF850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34446" y="2058508"/>
                <a:ext cx="877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D3797691-1FAB-40C9-918F-4E0CC31EC2D0}"/>
                  </a:ext>
                </a:extLst>
              </p14:cNvPr>
              <p14:cNvContentPartPr/>
              <p14:nvPr/>
            </p14:nvContentPartPr>
            <p14:xfrm>
              <a:off x="2186446" y="2138068"/>
              <a:ext cx="418680" cy="10951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D3797691-1FAB-40C9-918F-4E0CC31EC2D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23806" y="2075068"/>
                <a:ext cx="544320" cy="12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6BCD6A9-9C95-41DC-959E-F66B059E258D}"/>
                  </a:ext>
                </a:extLst>
              </p14:cNvPr>
              <p14:cNvContentPartPr/>
              <p14:nvPr/>
            </p14:nvContentPartPr>
            <p14:xfrm>
              <a:off x="2109766" y="2488348"/>
              <a:ext cx="679680" cy="442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6BCD6A9-9C95-41DC-959E-F66B059E258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47126" y="2425708"/>
                <a:ext cx="80532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48CA88B9-2B23-4ACC-AF7F-DED927544016}"/>
              </a:ext>
            </a:extLst>
          </p:cNvPr>
          <p:cNvGrpSpPr/>
          <p:nvPr/>
        </p:nvGrpSpPr>
        <p:grpSpPr>
          <a:xfrm>
            <a:off x="5486206" y="2103148"/>
            <a:ext cx="1028520" cy="1524240"/>
            <a:chOff x="5486206" y="2103148"/>
            <a:chExt cx="1028520" cy="15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D02AE63-65BA-4A03-BB36-2B15FAB56320}"/>
                    </a:ext>
                  </a:extLst>
                </p14:cNvPr>
                <p14:cNvContentPartPr/>
                <p14:nvPr/>
              </p14:nvContentPartPr>
              <p14:xfrm>
                <a:off x="5486206" y="2103148"/>
                <a:ext cx="965880" cy="642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D02AE63-65BA-4A03-BB36-2B15FAB563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23206" y="2040508"/>
                  <a:ext cx="109152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B72DEE-7745-434F-A6F4-C0378EC05A2C}"/>
                    </a:ext>
                  </a:extLst>
                </p14:cNvPr>
                <p14:cNvContentPartPr/>
                <p14:nvPr/>
              </p14:nvContentPartPr>
              <p14:xfrm>
                <a:off x="6120886" y="2728828"/>
                <a:ext cx="204480" cy="898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B72DEE-7745-434F-A6F4-C0378EC05A2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057886" y="2665828"/>
                  <a:ext cx="330120" cy="10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3DB4AB-2249-43AB-9715-8D70B101A77E}"/>
                    </a:ext>
                  </a:extLst>
                </p14:cNvPr>
                <p14:cNvContentPartPr/>
                <p14:nvPr/>
              </p14:nvContentPartPr>
              <p14:xfrm>
                <a:off x="5922166" y="2953108"/>
                <a:ext cx="515880" cy="113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3DB4AB-2249-43AB-9715-8D70B101A77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59526" y="2890468"/>
                  <a:ext cx="64152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D0B15C-02CE-4AA8-B4DD-252F1268FF31}"/>
                    </a:ext>
                  </a:extLst>
                </p14:cNvPr>
                <p14:cNvContentPartPr/>
                <p14:nvPr/>
              </p14:nvContentPartPr>
              <p14:xfrm>
                <a:off x="5992366" y="3207988"/>
                <a:ext cx="522360" cy="85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D0B15C-02CE-4AA8-B4DD-252F1268FF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29366" y="3145348"/>
                  <a:ext cx="648000" cy="210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4980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886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ECONOMIST AS POLICY ADVISOR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9708" y="945624"/>
            <a:ext cx="886458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encounter undesirable economic outcomes and related policy suggestions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v/s </a:t>
            </a: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Normative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Positive: explain what is observed or what the world is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Normative: explain how the world should be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Economics is largely positive with normative goals to attain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Current situation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v/s </a:t>
            </a: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future considerations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Not all economic policies are implemented by the leaders</a:t>
            </a:r>
            <a:endParaRPr lang="en-IN" sz="2800" dirty="0">
              <a:solidFill>
                <a:prstClr val="whit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kumimoji="0" lang="en-IN" sz="22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Concerns arise between economy and political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269496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886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ECONOMISTS  DISAGREE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FAA50-DBF9-4709-94D4-F6445D8DE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19" t="1" r="23044" b="32539"/>
          <a:stretch/>
        </p:blipFill>
        <p:spPr>
          <a:xfrm>
            <a:off x="1073426" y="1028699"/>
            <a:ext cx="6917635" cy="502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68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8864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ECONOMISTS  DISAGREE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897AC-413A-4CA4-A54F-C72AB8CFBB52}"/>
              </a:ext>
            </a:extLst>
          </p:cNvPr>
          <p:cNvSpPr txBox="1"/>
          <p:nvPr/>
        </p:nvSpPr>
        <p:spPr>
          <a:xfrm>
            <a:off x="132523" y="1017224"/>
            <a:ext cx="833561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scientific judgements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previous experience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school of thought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Differences in normative </a:t>
            </a:r>
            <a:r>
              <a:rPr lang="en-IN" sz="2800" dirty="0" smtClean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fair actions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differing value judgements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Perception v/s reality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optimal and what is the real</a:t>
            </a:r>
          </a:p>
        </p:txBody>
      </p:sp>
    </p:spTree>
    <p:extLst>
      <p:ext uri="{BB962C8B-B14F-4D97-AF65-F5344CB8AC3E}">
        <p14:creationId xmlns:p14="http://schemas.microsoft.com/office/powerpoint/2010/main" val="133545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126609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METHOD OF ECONOMICS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9708" y="975969"/>
            <a:ext cx="88645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in approach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in nature – formulating a theory, collecting data, and testing the theory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and qualitative tools that verify theories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method of calculating national income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Taxation policies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market and stock prices</a:t>
            </a:r>
          </a:p>
          <a:p>
            <a:pPr marL="514350" indent="-51435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Terminologies and their meanings</a:t>
            </a:r>
          </a:p>
        </p:txBody>
      </p:sp>
    </p:spTree>
    <p:extLst>
      <p:ext uri="{BB962C8B-B14F-4D97-AF65-F5344CB8AC3E}">
        <p14:creationId xmlns:p14="http://schemas.microsoft.com/office/powerpoint/2010/main" val="22885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2522" y="816943"/>
            <a:ext cx="8825948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interlinkage between theory and observation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Phillips Curve theory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Economists collect observed data on inflation and unemployment rates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the correlation, the economist accepts/rejects the theory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assumptions in Economics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 of 2 countries and 2 commodities in trade theory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present an idealistic world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and realistic scenarios are added to simple ones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 models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are simplified representatives of the reality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theory, data and assumptions, models are built</a:t>
            </a:r>
          </a:p>
        </p:txBody>
      </p:sp>
    </p:spTree>
    <p:extLst>
      <p:ext uri="{BB962C8B-B14F-4D97-AF65-F5344CB8AC3E}">
        <p14:creationId xmlns:p14="http://schemas.microsoft.com/office/powerpoint/2010/main" val="113450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06630" y="680175"/>
            <a:ext cx="8945217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circular flow of income: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visual model of the economy that shows how income flow through markets among households and firms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Firms produce goods and services using the factors of production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Households own and sell the factors of production in order to consume the goods and services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for goods and services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households are buyers and firms and sellers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for factors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households are sellers and firms are buyers</a:t>
            </a:r>
          </a:p>
        </p:txBody>
      </p:sp>
    </p:spTree>
    <p:extLst>
      <p:ext uri="{BB962C8B-B14F-4D97-AF65-F5344CB8AC3E}">
        <p14:creationId xmlns:p14="http://schemas.microsoft.com/office/powerpoint/2010/main" val="26573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99391" y="823359"/>
            <a:ext cx="89452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Inner area: the flow of goods, services and factors</a:t>
            </a:r>
          </a:p>
          <a:p>
            <a:pPr marL="1371600" lvl="2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Outer area: the flow of income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0F9E2-B06E-4E1B-827E-78FAADF55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73"/>
          <a:stretch/>
        </p:blipFill>
        <p:spPr>
          <a:xfrm>
            <a:off x="821635" y="2364791"/>
            <a:ext cx="7606748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8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0" y="816944"/>
            <a:ext cx="914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possibility frontier (PPF):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graph that shows the combinations of output that the economy can possibly produce given the available factors of production and the available production technology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B45AC2-908E-4337-AFF7-C6C80C202C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2" y="2769595"/>
            <a:ext cx="6917635" cy="3882996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V="1">
            <a:off x="2298583" y="4244829"/>
            <a:ext cx="453006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4253218"/>
            <a:ext cx="8389" cy="18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298583" y="4328719"/>
            <a:ext cx="7382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036815" y="4328719"/>
            <a:ext cx="1" cy="1786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19370" y="4007284"/>
            <a:ext cx="27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845582" y="4134649"/>
            <a:ext cx="536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2900</a:t>
            </a:r>
            <a:endParaRPr lang="en-IN" sz="1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845582" y="4261607"/>
            <a:ext cx="5368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rgbClr val="FF0000"/>
                </a:solidFill>
              </a:rPr>
              <a:t>2800</a:t>
            </a:r>
            <a:endParaRPr lang="en-IN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2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9708" y="949465"/>
            <a:ext cx="88645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commodities assumed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resources are fully employed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efficient, inefficient and not feasible outcomes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faces trade-off at efficient outcomes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 of producing one commodity increases with the quantity</a:t>
            </a:r>
          </a:p>
          <a:p>
            <a:pPr marL="914400" lvl="1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shifts in PPF due to technological changes</a:t>
            </a:r>
          </a:p>
        </p:txBody>
      </p:sp>
    </p:spTree>
    <p:extLst>
      <p:ext uri="{BB962C8B-B14F-4D97-AF65-F5344CB8AC3E}">
        <p14:creationId xmlns:p14="http://schemas.microsoft.com/office/powerpoint/2010/main" val="170381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9708" y="949465"/>
            <a:ext cx="88645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production possibility frontier (PPF): shifts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could change the trade-off too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266E67-2113-4592-9936-A533DF345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710" b="53029"/>
          <a:stretch/>
        </p:blipFill>
        <p:spPr>
          <a:xfrm>
            <a:off x="834887" y="2480639"/>
            <a:ext cx="7315200" cy="43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35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7CDF09-1C3F-4147-92B2-2FFE99CBD3DA}"/>
              </a:ext>
            </a:extLst>
          </p:cNvPr>
          <p:cNvSpPr txBox="1"/>
          <p:nvPr/>
        </p:nvSpPr>
        <p:spPr>
          <a:xfrm>
            <a:off x="0" y="33844"/>
            <a:ext cx="7076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42900"/>
            <a:r>
              <a:rPr lang="en-IN" sz="36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A22448-6ECB-4913-BF83-03127F3CBEFB}"/>
              </a:ext>
            </a:extLst>
          </p:cNvPr>
          <p:cNvSpPr txBox="1"/>
          <p:nvPr/>
        </p:nvSpPr>
        <p:spPr>
          <a:xfrm>
            <a:off x="139708" y="945624"/>
            <a:ext cx="8864584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 and Microeconomics</a:t>
            </a:r>
          </a:p>
          <a:p>
            <a:pPr marL="457200" indent="-457200" algn="just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Economics can be studied at the individual level or the economy as a whole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Microeconomics: the study of how households and firms make decisions and how they interact in markets</a:t>
            </a:r>
          </a:p>
          <a:p>
            <a:pPr marL="1371600" lvl="2" indent="-457200" algn="just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Macroeconomics: the study of economy-wide phenomena, including inflation, unemployment, and economic growth</a:t>
            </a: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Macroeconomic changes are results of individual decision making at the micro-level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457200" marR="0" lvl="0" indent="-457200" algn="just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Despite interlinks, both are distinct subjects addressing different questions</a:t>
            </a:r>
          </a:p>
        </p:txBody>
      </p:sp>
    </p:spTree>
    <p:extLst>
      <p:ext uri="{BB962C8B-B14F-4D97-AF65-F5344CB8AC3E}">
        <p14:creationId xmlns:p14="http://schemas.microsoft.com/office/powerpoint/2010/main" val="382091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723</TotalTime>
  <Words>524</Words>
  <Application>Microsoft Office PowerPoint</Application>
  <PresentationFormat>On-screen Show (4:3)</PresentationFormat>
  <Paragraphs>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Times New Roman</vt:lpstr>
      <vt:lpstr>Wingdings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</dc:creator>
  <cp:lastModifiedBy>Sanjeev Vasudevan</cp:lastModifiedBy>
  <cp:revision>165</cp:revision>
  <dcterms:created xsi:type="dcterms:W3CDTF">2022-05-03T16:21:48Z</dcterms:created>
  <dcterms:modified xsi:type="dcterms:W3CDTF">2022-05-10T09:24:04Z</dcterms:modified>
</cp:coreProperties>
</file>