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8" r:id="rId1"/>
  </p:sldMasterIdLst>
  <p:notesMasterIdLst>
    <p:notesMasterId r:id="rId8"/>
  </p:notesMasterIdLst>
  <p:sldIdLst>
    <p:sldId id="258" r:id="rId2"/>
    <p:sldId id="261" r:id="rId3"/>
    <p:sldId id="262" r:id="rId4"/>
    <p:sldId id="263" r:id="rId5"/>
    <p:sldId id="264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2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770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91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58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15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1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569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3503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327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6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11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93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825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4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69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59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91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5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0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764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73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15-06-2022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4892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  <p:sldLayoutId id="2147483930" r:id="rId12"/>
    <p:sldLayoutId id="2147483931" r:id="rId13"/>
    <p:sldLayoutId id="2147483932" r:id="rId14"/>
    <p:sldLayoutId id="2147483933" r:id="rId15"/>
    <p:sldLayoutId id="2147483934" r:id="rId16"/>
    <p:sldLayoutId id="214748393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8977497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/>
            <a:r>
              <a:rPr lang="en-I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Units 15 Chapter 24</a:t>
            </a:r>
            <a:endParaRPr lang="en-IN" sz="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endParaRPr lang="en-IN" sz="48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342900">
              <a:spcBef>
                <a:spcPts val="300"/>
              </a:spcBef>
            </a:pPr>
            <a:r>
              <a:rPr 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MEASURING THE COST OF LIVING</a:t>
            </a:r>
            <a:endParaRPr lang="en-IN" sz="4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8752" y="3354238"/>
            <a:ext cx="891877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levels have gone up over a period of time</a:t>
            </a:r>
            <a:endParaRPr lang="en-US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index to measure the change in prices and the effects on consumers</a:t>
            </a:r>
          </a:p>
          <a:p>
            <a:pPr marL="457200" lvl="0" indent="-4572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Inflation</a:t>
            </a:r>
          </a:p>
        </p:txBody>
      </p:sp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PRICE INDEX: calculation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23" y="613757"/>
            <a:ext cx="9085277" cy="5960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Price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ndex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(CPI</a:t>
            </a: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of the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cost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goods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services </a:t>
            </a:r>
            <a:r>
              <a:rPr lang="en-US" sz="24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bought by </a:t>
            </a: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typical consumer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overall cost of the goods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services </a:t>
            </a: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bought by a typical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MOSPI calculates CPI in India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Steps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calculating CPI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Fixing the basket or the set of representative goods: fixing quantity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prices of each of the goods and services in the basket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cost per basket for each year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Choosing a base year and calculating CPI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inflation rates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 rate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percentage change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price index from the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preceding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CPI: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CPI excluding food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prices</a:t>
            </a:r>
          </a:p>
          <a:p>
            <a:pPr marL="342900" indent="-342900" algn="just">
              <a:spcBef>
                <a:spcPts val="12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 </a:t>
            </a:r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Index: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basket of goods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services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bought by firms</a:t>
            </a:r>
          </a:p>
        </p:txBody>
      </p:sp>
    </p:spTree>
    <p:extLst>
      <p:ext uri="{BB962C8B-B14F-4D97-AF65-F5344CB8AC3E}">
        <p14:creationId xmlns:p14="http://schemas.microsoft.com/office/powerpoint/2010/main" val="16920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PRICE INDEX: calculation</a:t>
            </a:r>
            <a:endParaRPr lang="en-IN" sz="3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6" y="730095"/>
            <a:ext cx="8414157" cy="581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PRICE INDEX: 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 in measurement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23" y="739869"/>
            <a:ext cx="9004292" cy="5837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bias</a:t>
            </a:r>
          </a:p>
          <a:p>
            <a:pPr marL="1200150" lvl="2" indent="-28575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 in prices over the years is not proportionate</a:t>
            </a:r>
          </a:p>
          <a:p>
            <a:pPr marL="1200150" lvl="2" indent="-28575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Consumers substitute goods and services for less expensive ones</a:t>
            </a:r>
          </a:p>
          <a:p>
            <a:pPr marL="1200150" lvl="2" indent="-28575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basket of goods overestimates the change in prices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new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goods</a:t>
            </a:r>
          </a:p>
          <a:p>
            <a:pPr marL="1257300" lvl="2" indent="-34290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variety available for the consumer</a:t>
            </a:r>
          </a:p>
          <a:p>
            <a:pPr marL="1257300" lvl="2" indent="-34290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Basket keeps changing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Unmeasured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</a:p>
          <a:p>
            <a:pPr marL="1200150" lvl="2" indent="-28575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declining quality of goods and unchanged prices, value of each unit of currency falls</a:t>
            </a:r>
          </a:p>
          <a:p>
            <a:pPr marL="1200150" lvl="2" indent="-285750" algn="just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quality with unchanged prices, value of each unit of currency increases</a:t>
            </a:r>
          </a:p>
          <a:p>
            <a:pPr marL="457200" lvl="0" indent="-457200" algn="just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 is officially stated with a 0.5 to 1 percent bias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PRICE INDEX: </a:t>
            </a:r>
            <a:r>
              <a:rPr 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v/s GDP deflator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2757"/>
            <a:ext cx="900429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Domestic prices versus consumer prices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deflator represents price level of goods and services produced domestically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 represents price level of goods and services bought by consumers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Changing basket versus fixed basket of goods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GDP accounts for changes in the goods and services produced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CPI accounts for a fixed basket of goods only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003" y="3132414"/>
            <a:ext cx="6082285" cy="35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0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28982"/>
            <a:ext cx="9004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US" sz="32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CORRECTING FOR INFLATION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72757"/>
            <a:ext cx="9004292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 for the value of money over time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Widely applicable in many macroeconomic contexts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 of indexation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law or legally binding contract, the money value of certain variables is automatically corrected to take into account inflation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Increase in dearness allowance</a:t>
            </a:r>
          </a:p>
          <a:p>
            <a:pPr marL="342900" lvl="0" indent="-3429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versus nominal interest rates</a:t>
            </a:r>
            <a:endParaRPr lang="en-US" sz="24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interest rate: the interest rate as usually reported without correction for the effects of inflation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interest rate the interest rate corrected for the effects of </a:t>
            </a:r>
            <a:r>
              <a:rPr lang="en-US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inflation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489" y="1232214"/>
            <a:ext cx="6204087" cy="7559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2827" y="6056612"/>
                <a:ext cx="8861465" cy="369332"/>
              </a:xfrm>
              <a:prstGeom prst="rect">
                <a:avLst/>
              </a:prstGeom>
              <a:noFill/>
              <a:ln>
                <a:solidFill>
                  <a:srgbClr val="FFFF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𝑅𝑒𝑎𝑙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𝑁𝑜𝑚𝑖𝑛𝑎𝑙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𝑖𝑛𝑡𝑒𝑟𝑒𝑠𝑡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𝑖𝑛𝑓𝑙𝑎𝑡𝑖𝑜𝑛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27" y="6056612"/>
                <a:ext cx="8861465" cy="369332"/>
              </a:xfrm>
              <a:prstGeom prst="rect">
                <a:avLst/>
              </a:prstGeom>
              <a:blipFill>
                <a:blip r:embed="rId4"/>
                <a:stretch>
                  <a:fillRect l="-275" r="-687" b="-33871"/>
                </a:stretch>
              </a:blipFill>
              <a:ln>
                <a:solidFill>
                  <a:srgbClr val="FFFF0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1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3080</TotalTime>
  <Words>424</Words>
  <Application>Microsoft Office PowerPoint</Application>
  <PresentationFormat>On-screen Show (4:3)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Bookman Old Style</vt:lpstr>
      <vt:lpstr>Calibri</vt:lpstr>
      <vt:lpstr>Cambria Math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542</cp:revision>
  <dcterms:created xsi:type="dcterms:W3CDTF">2022-05-03T16:21:48Z</dcterms:created>
  <dcterms:modified xsi:type="dcterms:W3CDTF">2022-06-15T06:23:46Z</dcterms:modified>
</cp:coreProperties>
</file>