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0" r:id="rId3"/>
    <p:sldId id="261" r:id="rId4"/>
    <p:sldId id="263" r:id="rId5"/>
    <p:sldId id="264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84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96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8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0855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530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185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302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479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93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21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34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96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19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51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50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BFE-62A7-4FDB-8DF6-7736AF9F53F0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46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E5BFE-62A7-4FDB-8DF6-7736AF9F53F0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99DE7-DF62-4914-A5D1-672D5BE67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120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0934AD1-FC0D-4640-85FE-9AA485861B43}"/>
              </a:ext>
            </a:extLst>
          </p:cNvPr>
          <p:cNvSpPr txBox="1"/>
          <p:nvPr/>
        </p:nvSpPr>
        <p:spPr>
          <a:xfrm>
            <a:off x="147369" y="136715"/>
            <a:ext cx="8820443" cy="322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16 Chapter 29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475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6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6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MONETARY </a:t>
            </a:r>
            <a:r>
              <a:rPr lang="en-IN" sz="6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kumimoji="0" lang="en-IN" sz="6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69" y="3879541"/>
            <a:ext cx="866460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 of money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money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money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of monetary system</a:t>
            </a:r>
          </a:p>
        </p:txBody>
      </p:sp>
    </p:spTree>
    <p:extLst>
      <p:ext uri="{BB962C8B-B14F-4D97-AF65-F5344CB8AC3E}">
        <p14:creationId xmlns:p14="http://schemas.microsoft.com/office/powerpoint/2010/main" val="644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B53484-F30D-4A2F-98A1-DA8F8F8B666E}"/>
              </a:ext>
            </a:extLst>
          </p:cNvPr>
          <p:cNvSpPr txBox="1"/>
          <p:nvPr/>
        </p:nvSpPr>
        <p:spPr>
          <a:xfrm>
            <a:off x="127230" y="111185"/>
            <a:ext cx="8791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MEANING OF MONEY</a:t>
            </a:r>
            <a:endParaRPr lang="en-IN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4F9889-9F6F-4F07-91C0-1CF2D180ED1A}"/>
              </a:ext>
            </a:extLst>
          </p:cNvPr>
          <p:cNvSpPr txBox="1"/>
          <p:nvPr/>
        </p:nvSpPr>
        <p:spPr>
          <a:xfrm>
            <a:off x="57202" y="853341"/>
            <a:ext cx="90068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assets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economy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regularly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to buy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goods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from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people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wealth and money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wealth that is regularly 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accepted by sellers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goods and services</a:t>
            </a:r>
          </a:p>
          <a:p>
            <a:pPr marL="457200" lvl="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money</a:t>
            </a:r>
            <a:endParaRPr lang="en-US" sz="24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 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exchange: an item that buyers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to 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sellers when they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 to 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 goods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services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account: the yardstick people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to 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prices and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debts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value: an item that people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use 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transfer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purchasing power 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present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future</a:t>
            </a:r>
          </a:p>
          <a:p>
            <a:pPr marL="457200" lvl="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Liquidity: </a:t>
            </a: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ease with which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asset </a:t>
            </a: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converted into </a:t>
            </a: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economy’s medium </a:t>
            </a: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endParaRPr lang="en-US" sz="24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2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B53484-F30D-4A2F-98A1-DA8F8F8B666E}"/>
              </a:ext>
            </a:extLst>
          </p:cNvPr>
          <p:cNvSpPr txBox="1"/>
          <p:nvPr/>
        </p:nvSpPr>
        <p:spPr>
          <a:xfrm>
            <a:off x="65086" y="71021"/>
            <a:ext cx="8791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KINDS OF </a:t>
            </a:r>
            <a:r>
              <a:rPr lang="en-IN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MONEY: </a:t>
            </a:r>
            <a:r>
              <a:rPr lang="en-IN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context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4F9889-9F6F-4F07-91C0-1CF2D180ED1A}"/>
              </a:ext>
            </a:extLst>
          </p:cNvPr>
          <p:cNvSpPr txBox="1"/>
          <p:nvPr/>
        </p:nvSpPr>
        <p:spPr>
          <a:xfrm>
            <a:off x="137101" y="897730"/>
            <a:ext cx="9006899" cy="547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Commodity money: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 </a:t>
            </a: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takes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 </a:t>
            </a: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commodity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intrinsic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gold and other precious metals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Fiat money: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 </a:t>
            </a: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intrinsic value </a:t>
            </a: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is used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money </a:t>
            </a: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decree 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endParaRPr lang="en-US" sz="240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 in the Indian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economy (components of money stock)</a:t>
            </a:r>
          </a:p>
          <a:p>
            <a:pPr marL="1200150" lvl="2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M0 = Currency in circulation + bank deposits with RBI + other deposits</a:t>
            </a:r>
          </a:p>
          <a:p>
            <a:pPr marL="1200150" lvl="2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 = Currency with public + demand deposits + other deposits</a:t>
            </a:r>
          </a:p>
          <a:p>
            <a:pPr marL="1200150" lvl="2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 = M1 +term deposits + certificates of deposits</a:t>
            </a:r>
          </a:p>
          <a:p>
            <a:pPr marL="1200150" lvl="2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 = M2 + borrowings from financial corporations</a:t>
            </a:r>
          </a:p>
          <a:p>
            <a:pPr marL="457200" lvl="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Reserve Bank of India (RBI) as the monetary authority</a:t>
            </a:r>
          </a:p>
          <a:p>
            <a:pPr marL="1200150" lvl="2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Regulating and ensuring healthy banking system</a:t>
            </a:r>
          </a:p>
          <a:p>
            <a:pPr marL="1200150" lvl="2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Controlling the quantity of money using monetary policy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B53484-F30D-4A2F-98A1-DA8F8F8B666E}"/>
              </a:ext>
            </a:extLst>
          </p:cNvPr>
          <p:cNvSpPr txBox="1"/>
          <p:nvPr/>
        </p:nvSpPr>
        <p:spPr>
          <a:xfrm>
            <a:off x="65086" y="71021"/>
            <a:ext cx="8791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BANKS AFFECT MONEY SUPPLY?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086" y="845571"/>
            <a:ext cx="898126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 percent reserve banking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reserve banking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" t="14833" r="1241" b="13298"/>
          <a:stretch/>
        </p:blipFill>
        <p:spPr>
          <a:xfrm>
            <a:off x="1722266" y="1535837"/>
            <a:ext cx="6178859" cy="1083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266" y="3486732"/>
            <a:ext cx="6178859" cy="12390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086" y="5131887"/>
            <a:ext cx="8537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 supply increases as once a part of the reserves is lent out</a:t>
            </a:r>
            <a:endParaRPr lang="en-US" sz="24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87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B53484-F30D-4A2F-98A1-DA8F8F8B666E}"/>
              </a:ext>
            </a:extLst>
          </p:cNvPr>
          <p:cNvSpPr txBox="1"/>
          <p:nvPr/>
        </p:nvSpPr>
        <p:spPr>
          <a:xfrm>
            <a:off x="65086" y="71021"/>
            <a:ext cx="8791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BANKS AFFECT MONEY SUPPLY?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9" t="-136" r="10526" b="83683"/>
          <a:stretch/>
        </p:blipFill>
        <p:spPr>
          <a:xfrm>
            <a:off x="195308" y="2004594"/>
            <a:ext cx="4190261" cy="1077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2" t="38351" r="10675" b="44151"/>
          <a:stretch/>
        </p:blipFill>
        <p:spPr>
          <a:xfrm>
            <a:off x="4847208" y="1999032"/>
            <a:ext cx="4008944" cy="10830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" t="63123" r="7474"/>
          <a:stretch/>
        </p:blipFill>
        <p:spPr>
          <a:xfrm>
            <a:off x="1972314" y="3398891"/>
            <a:ext cx="5166804" cy="197084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5086" y="851252"/>
            <a:ext cx="89812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 multiplier: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money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with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dollar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reserves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0197" y="5618190"/>
            <a:ext cx="88510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multiplier is the reciprocal of the reserve ratio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B53484-F30D-4A2F-98A1-DA8F8F8B666E}"/>
              </a:ext>
            </a:extLst>
          </p:cNvPr>
          <p:cNvSpPr txBox="1"/>
          <p:nvPr/>
        </p:nvSpPr>
        <p:spPr>
          <a:xfrm>
            <a:off x="127230" y="111185"/>
            <a:ext cx="8791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OF MONEY CONTROL</a:t>
            </a:r>
            <a:endParaRPr lang="en-IN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4F9889-9F6F-4F07-91C0-1CF2D180ED1A}"/>
              </a:ext>
            </a:extLst>
          </p:cNvPr>
          <p:cNvSpPr txBox="1"/>
          <p:nvPr/>
        </p:nvSpPr>
        <p:spPr>
          <a:xfrm>
            <a:off x="57202" y="853341"/>
            <a:ext cx="9006899" cy="4762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on quantity of reserves</a:t>
            </a:r>
          </a:p>
          <a:p>
            <a:pPr marL="1200150" lvl="2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operations: </a:t>
            </a:r>
            <a:r>
              <a:rPr lang="en-US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 </a:t>
            </a:r>
            <a:r>
              <a:rPr 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sale </a:t>
            </a:r>
            <a:r>
              <a:rPr lang="en-US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GoI</a:t>
            </a:r>
            <a:r>
              <a:rPr lang="en-US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bonds by </a:t>
            </a:r>
            <a:r>
              <a:rPr 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RBI</a:t>
            </a:r>
          </a:p>
          <a:p>
            <a:pPr marL="1200150" lvl="2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RBI lending 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RBI provides loans to commercial banks</a:t>
            </a:r>
          </a:p>
          <a:p>
            <a:pPr marL="457200" lvl="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on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reserves ratios</a:t>
            </a:r>
            <a:endParaRPr lang="en-US" sz="24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Cash reserve ratio</a:t>
            </a:r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Statutory liquidity ratio</a:t>
            </a:r>
          </a:p>
          <a:p>
            <a:pPr marL="1200150" lvl="2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 of reserves</a:t>
            </a:r>
          </a:p>
          <a:p>
            <a:pPr marL="457200" lvl="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in controlling money supply</a:t>
            </a:r>
            <a:endParaRPr lang="en-US" sz="24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Concerns over inflation and aggregate demand</a:t>
            </a:r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RBI has no control on how much households can deposit 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RBI has no control on how much commercial banks can lend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0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Custom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558</TotalTime>
  <Words>400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Rockwell</vt:lpstr>
      <vt:lpstr>Times New Roman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Sanjeev Vasudevan</cp:lastModifiedBy>
  <cp:revision>56</cp:revision>
  <dcterms:created xsi:type="dcterms:W3CDTF">2022-05-03T16:58:15Z</dcterms:created>
  <dcterms:modified xsi:type="dcterms:W3CDTF">2022-06-16T04:11:26Z</dcterms:modified>
</cp:coreProperties>
</file>