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sldIdLst>
    <p:sldId id="258" r:id="rId2"/>
    <p:sldId id="259" r:id="rId3"/>
    <p:sldId id="260" r:id="rId4"/>
    <p:sldId id="266" r:id="rId5"/>
    <p:sldId id="269" r:id="rId6"/>
    <p:sldId id="267" r:id="rId7"/>
    <p:sldId id="268" r:id="rId8"/>
    <p:sldId id="263" r:id="rId9"/>
    <p:sldId id="262" r:id="rId10"/>
    <p:sldId id="264" r:id="rId11"/>
    <p:sldId id="270" r:id="rId12"/>
    <p:sldId id="272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8:33:03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844 233 24575,'-33'0'0,"-47"0"0,-136 15 0,191-11 0,0 1 0,0 2 0,0 0 0,1 1 0,1 2 0,-1 0 0,1 1 0,1 2 0,-33 23 0,20-9 0,-58 57 0,82-72 0,0 1 0,1 1 0,0 0 0,1 0 0,0 1 0,1 0 0,-10 31 0,9-10 0,1 1 0,3 0 0,1 1 0,1-1 0,3 1 0,1-1 0,6 45 0,-5-72 0,0 0 0,1 0 0,-1 0 0,2-1 0,0 1 0,0-1 0,1 0 0,0 0 0,0 0 0,1-1 0,0 0 0,0 0 0,1-1 0,10 10 0,14 9 0,0-1 0,47 28 0,-44-31 0,48 37 0,-41-29 0,2-1 0,58 29 0,-63-42 0,1-2 0,1-2 0,42 7 0,31 10 0,123 61 0,-68-22 0,-6-22 0,-32-10 0,-38-10 0,2-3 0,0-5 0,1-4 0,0-5 0,140-2 0,737-9 0,-953 1 0,0-1 0,-1-1 0,1 0 0,-1-1 0,0-2 0,0 1 0,-1-2 0,0 0 0,0-2 0,0 1 0,-1-2 0,16-12 0,9-10 0,0-2 0,-3-2 0,36-41 0,-39 40 0,68-57 0,-93 86 0,-2-1 0,1-1 0,-1 1 0,0-2 0,-1 1 0,-1-1 0,1 0 0,-2 0 0,1 0 0,3-15 0,1-2 0,-2-1 0,-1 0 0,3-33 0,-4 13 0,0-95 0,-7 127 0,0 0 0,-1 1 0,-1-1 0,-1 0 0,0 1 0,-1 0 0,-1 0 0,0 0 0,-12-20 0,1 7 0,-1 1 0,-1 1 0,-1 0 0,-2 1 0,0 2 0,-2 0 0,-1 1 0,0 2 0,-2 0 0,0 2 0,-1 1 0,-42-20 0,-299-98 0,-14 29 0,206 59 0,108 33 0,0 3 0,-1 3 0,-92 0 0,162 9 0,-42-3 0,0-2 0,0-1 0,0-3 0,-71-24 0,63 18 0,1 2 0,-2 2 0,0 3 0,-66-3 0,-209 11 0,149 4 0,144-4 0,13-1 0,1 1 0,-1 1 0,1 1 0,-25 5 0,38-5 0,0 0 0,-1 0 0,1 1 0,1 0 0,-1 0 0,0 0 0,1 0 0,0 1 0,-1 0 0,2 0 0,-1 1 0,0 0 0,1-1 0,0 1 0,0 1 0,-6 10 0,-13 25-1365,3-1-5461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8:33:11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2855 83 24575,'-189'2'0,"-206"-5"0,234-15 0,-37-1 0,-667 18 0,412 3 0,430-1 0,0 1 0,0 1 0,0 1 0,0 1 0,1 1 0,-34 13 0,-122 68 0,162-78 0,0 2 0,1 0 0,0 1 0,0 0 0,1 1 0,1 0 0,0 1 0,1 1 0,1 0 0,0 1 0,1 0 0,1 0 0,0 1 0,1 1 0,1-1 0,1 1 0,0 0 0,2 1 0,0-1 0,0 1 0,2 0 0,1 0 0,0 0 0,1-1 0,1 1 0,1 0 0,1 0 0,0 0 0,7 18 0,25 71 0,5-2 0,99 184 0,-129-273 0,0-1 0,2-1 0,0 0 0,0-1 0,2 0 0,-1-1 0,2 0 0,0-1 0,0-1 0,20 11 0,21 15 0,11 9 0,1-3 0,3-4 0,105 44 0,-68-47 0,222 44 0,123-14 0,-239-38 0,4-8 0,348-12 0,-333-11 0,143 5 0,344-5 0,-702 3 0,0-1 0,0 0 0,-1-1 0,1-1 0,0 0 0,-1-2 0,0 0 0,0 0 0,0-2 0,-1 0 0,0-1 0,27-18 0,-9 3 0,43-19 0,31-21 0,-96 55 0,-1 0 0,-1-1 0,1-1 0,-2 1 0,1-2 0,15-21 0,-18 18 0,-1-1 0,-1 1 0,0-1 0,0-1 0,-2 1 0,0-1 0,0 1 0,-2-1 0,1-16 0,6-41 0,15-33 0,-13 65 0,10-82 0,-18 102 0,2-32 0,-2 1 0,-6-70 0,2 107 0,0-1 0,-1 1 0,-1-1 0,0 1 0,-1 0 0,-1 0 0,0 1 0,-1-1 0,0 2 0,-2-1 0,1 1 0,-14-15 0,-9-6 0,-2 1 0,-2 2 0,-1 1 0,-1 2 0,-60-35 0,-64-21 0,-233-86 0,345 150 0,1 2 0,0 3 0,-2 1 0,1 3 0,-2 1 0,1 3 0,-1 3 0,-82 1 0,14 5 0,-120 4 0,188 0-1365,9 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8:33:14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9:46:3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2570 125 24575,'2991'0'-1025,"-2967"0"1085,-1 1 1,0 1-1,0 0 0,0 2 1,0 1-1,0 1 0,-1 1 1,0 1-1,0 0 0,-1 2 0,0 1 1,-1 0-1,0 2 0,-1 0 1,0 1-1,22 22 0,-28-23-60,0 2 0,-1 0 0,-1 0 0,0 1 0,-1 1 0,-1 0 0,-1 0 0,0 1 0,-1-1 0,-1 2 0,-1-1 0,6 32 0,-5-1 0,-2 0 0,-2 0 0,-8 84 0,4-117 0,0-1 0,-1 0 0,0 0 0,-1 0 0,-1-1 0,-1 1 0,0-1 0,0 0 0,-1-1 0,-1 1 0,-1-2 0,0 1 0,0-1 0,-1 0 0,-1-1 0,0 0 0,0-1 0,-1 0 0,0-1 0,-25 14 0,-188 94 0,31-18 0,156-79 0,0-2 0,-1-1 0,-1-2 0,-79 18 0,-176 17 0,181-34 0,-91 15 0,-319 7 0,459-36 0,-69 12 0,-19 2 0,-718-9 0,491-10 0,-1777 3 0,2141 0 0,-2 0 0,-1 0 0,0-1 0,-27-6 0,41 6 0,-1 0 0,1-1 0,-1 0 0,1-1 0,0 1 0,0-1 0,0 0 0,0 0 0,0 0 0,1-1 0,-1 1 0,1-1 0,0-1 0,0 1 0,-5-8 0,-3-8 0,1 0 0,2 0 0,-1-1 0,2-1 0,1 1 0,1-1 0,1-1 0,0 1 0,0-27 0,0-33 0,6-100 0,2 103 0,-2-7 0,-14-137 0,7 185 0,1 0 0,3-1 0,1 1 0,2-1 0,5-40 0,-3 65 0,0 0 0,0 0 0,2 0 0,0 0 0,0 1 0,1-1 0,1 1 0,0 1 0,1 0 0,0 0 0,0 0 0,2 1 0,-1 0 0,2 1 0,-1 0 0,20-14 0,-13 13 0,1 1 0,0 0 0,0 1 0,1 1 0,0 1 0,0 1 0,28-6 0,15 2 0,66-3 0,-60 7 0,914-17 0,-672 25 0,-246-2 0,87-1 0,216 27 0,-292-19 286,-51-5-699,0 0 0,1 1 1,25 8-1,-27-2-6413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9:46:35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531 98 24575,'3523'0'0,"-3480"0"0,0 2 0,0 2 0,-1 2 0,0 2 0,0 1 0,58 22 0,-80-23 0,0 1 0,0 0 0,-1 2 0,0 0 0,0 1 0,-2 1 0,1 1 0,-2 0 0,0 1 0,-1 1 0,0 0 0,-1 2 0,-1-1 0,17 30 0,-15-15 0,-1 0 0,-2 1 0,-1 1 0,-1-1 0,-2 2 0,7 67 0,-10-26 0,-3 0 0,-11 90 0,7-148 0,0 0 0,-2 0 0,0-1 0,-1 0 0,-1 1 0,0-1 0,-2-1 0,0 0 0,0 0 0,-2 0 0,0-1 0,0-1 0,-2 1 0,1-2 0,-23 20 0,13-16 0,0-1 0,-1 0 0,0-2 0,-1-1 0,-1-1 0,0-1 0,0-1 0,-1-1 0,-1-1 0,-27 5 0,-258 39 0,-2-13 0,-403-2 0,46-15 0,221-5 0,376-11 0,-144 30 0,71-9 0,-118 4 0,-1-11 0,-267-16 0,521-4 0,-1 0 0,0 0 0,1-2 0,-1 1 0,1-1 0,0-1 0,0 0 0,0-1 0,0 0 0,0-1 0,1 0 0,0 0 0,0-1 0,0 0 0,0-1 0,1 0 0,1-1 0,-1 0 0,1 0 0,0-1 0,1 0 0,0 0 0,-6-11 0,-8-19 0,2-1 0,1-1 0,2 0 0,2-1 0,2-1 0,2 0 0,1-1 0,-2-47 0,2-57 0,11-160 0,2 122 0,-4 168 0,0-28 0,7-48 0,-5 78 0,1 0 0,1 0 0,0 0 0,2 0 0,-1 1 0,12-21 0,-10 24 0,0 0 0,1 0 0,0 1 0,0 0 0,1 0 0,1 1 0,0 0 0,0 1 0,1 0 0,0 1 0,0 0 0,1 1 0,0 0 0,1 0 0,-1 2 0,1 0 0,0 0 0,1 1 0,20-4 0,-27 7 0,194-38 0,-157 32-1365,-2-2-5461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9:46:36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CB16-A355-40D4-9F75-9A311E838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0C8F5-48DB-4F58-9721-060EA382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4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2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06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6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861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47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6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6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3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37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6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0C8F5-48DB-4F58-9721-060EA382909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87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0C8F5-48DB-4F58-9721-060EA382909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33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75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4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1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5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17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6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1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958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1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43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6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48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2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2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B3E8-E57A-4C04-BD2A-8BA13BD275E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06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0"/>
            <a:ext cx="9044609" cy="303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en-I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 Chapter 3</a:t>
            </a:r>
          </a:p>
          <a:p>
            <a:pPr algn="ctr" defTabSz="342900"/>
            <a:endParaRPr lang="en-IN" sz="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r>
              <a:rPr lang="en-IN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INTERDEPENDENCE</a:t>
            </a:r>
          </a:p>
          <a:p>
            <a:pPr algn="ctr" defTabSz="342900">
              <a:spcBef>
                <a:spcPts val="300"/>
              </a:spcBef>
            </a:pPr>
            <a:r>
              <a:rPr lang="en-IN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 defTabSz="342900">
              <a:spcBef>
                <a:spcPts val="300"/>
              </a:spcBef>
            </a:pPr>
            <a:r>
              <a:rPr lang="en-IN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GAINS FROM TRADE</a:t>
            </a:r>
            <a:endParaRPr lang="en-IN" sz="4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979A6-8981-41F6-9E82-4935226FD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6" y="3313043"/>
            <a:ext cx="7686261" cy="32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9854" y="0"/>
            <a:ext cx="9004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ADVANTAGE: THE DRIVING FORCE OF SPECIALIZATION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69854" y="1148745"/>
            <a:ext cx="9004292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comparative advantage</a:t>
            </a:r>
          </a:p>
          <a:p>
            <a:pPr marL="1371600" lvl="2" indent="-457200"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opportunity costs of producing one unit of a commodity for one person, firm, or nation to that of another</a:t>
            </a:r>
          </a:p>
          <a:p>
            <a:pPr marL="1371600" lvl="2" indent="-457200"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spent producing potatoes takes away from time available for producing meat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Ruby</a:t>
            </a:r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opportunity cost of producing potato =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71600" lvl="2" indent="-457200"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10 minutes, Ruby produces 1 unit of potato or ½ unit of meat</a:t>
            </a:r>
          </a:p>
          <a:p>
            <a:pPr marL="1371600" lvl="2" indent="-457200"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8 hours, 48 P = 24 M; 	P = ½ M	[ M = 2 P]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Frank’s opportunity cost of producing potato = </a:t>
            </a:r>
          </a:p>
          <a:p>
            <a:pPr marL="1371600" marR="0" lvl="2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15 minutes, Frank produces 1 unit of potato or ¼ unit of meat</a:t>
            </a:r>
          </a:p>
          <a:p>
            <a:pPr marL="1371600" marR="0" lvl="2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8 hours, 32 P = 8 M; 		P = ¼ M	[ M = 4 P]</a:t>
            </a:r>
          </a:p>
        </p:txBody>
      </p:sp>
    </p:spTree>
    <p:extLst>
      <p:ext uri="{BB962C8B-B14F-4D97-AF65-F5344CB8AC3E}">
        <p14:creationId xmlns:p14="http://schemas.microsoft.com/office/powerpoint/2010/main" val="275838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9854" y="0"/>
            <a:ext cx="9004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ADVANTAGE: THE DRIVING FORCE OF SPECIALIZATION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53D21-902A-463C-B5B7-F019B5F9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1219318"/>
            <a:ext cx="7246961" cy="2393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A888DE-51E9-4165-AA7F-630E8CC26042}"/>
              </a:ext>
            </a:extLst>
          </p:cNvPr>
          <p:cNvSpPr txBox="1"/>
          <p:nvPr/>
        </p:nvSpPr>
        <p:spPr>
          <a:xfrm>
            <a:off x="191068" y="3853807"/>
            <a:ext cx="8883077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advantage: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produce a good at a lower opportunity cost than another producer</a:t>
            </a: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producer who has lower opportunity costs in potatoes has a comparative advantage in it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 has a comparative advantage in potatoes, and Ruby has a comparative advantage in meat</a:t>
            </a:r>
            <a:endParaRPr lang="en-US" sz="2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ED01FE-C9A4-44B8-BB2D-FED4CEBA70FD}"/>
                  </a:ext>
                </a:extLst>
              </p14:cNvPr>
              <p14:cNvContentPartPr/>
              <p14:nvPr/>
            </p14:nvContentPartPr>
            <p14:xfrm>
              <a:off x="6110463" y="2372325"/>
              <a:ext cx="1411200" cy="657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ED01FE-C9A4-44B8-BB2D-FED4CEBA70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2823" y="2354685"/>
                <a:ext cx="144684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8C5A41F-1574-4B4D-9BDC-8F90264C3ACA}"/>
                  </a:ext>
                </a:extLst>
              </p14:cNvPr>
              <p14:cNvContentPartPr/>
              <p14:nvPr/>
            </p14:nvContentPartPr>
            <p14:xfrm>
              <a:off x="3898623" y="2931405"/>
              <a:ext cx="1698840" cy="65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8C5A41F-1574-4B4D-9BDC-8F90264C3A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0983" y="2913405"/>
                <a:ext cx="173448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CC53C6-FB72-44C9-A9D4-4A68B6F2BB5A}"/>
                  </a:ext>
                </a:extLst>
              </p14:cNvPr>
              <p14:cNvContentPartPr/>
              <p14:nvPr/>
            </p14:nvContentPartPr>
            <p14:xfrm>
              <a:off x="6386583" y="241516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CC53C6-FB72-44C9-A9D4-4A68B6F2BB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8943" y="239752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0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9854" y="0"/>
            <a:ext cx="9004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ADVANTAGE: THE DRIVING FORCE OF SPECIALIZATION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88DE-51E9-4165-AA7F-630E8CC26042}"/>
              </a:ext>
            </a:extLst>
          </p:cNvPr>
          <p:cNvSpPr txBox="1"/>
          <p:nvPr/>
        </p:nvSpPr>
        <p:spPr>
          <a:xfrm>
            <a:off x="69854" y="1194911"/>
            <a:ext cx="9004292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Gains from trade are based on comparative advantage</a:t>
            </a:r>
            <a:endParaRPr lang="en-US" sz="2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production of potatoes rises to 44 units from 40 units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production of meat rises to 18 units from 16 units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under trade are lower than the opportunity cost</a:t>
            </a:r>
            <a:endParaRPr lang="en-US" sz="2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Frank: 5 units of meat for 15 units of potatoes (1 M = 3 P)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was 1 M = 4 P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Ruby: 15 units of potatoes for 5 units of meat (1 P = 1/3 M)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was 1 P = ½ M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can benefit everyone in society because it allows people to specialize in the activities in which they have a comparative advantage</a:t>
            </a: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3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9854" y="0"/>
            <a:ext cx="9004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ADVANTAGE: THE DRIVING FORCE OF SPECIALIZATION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88DE-51E9-4165-AA7F-630E8CC26042}"/>
              </a:ext>
            </a:extLst>
          </p:cNvPr>
          <p:cNvSpPr txBox="1"/>
          <p:nvPr/>
        </p:nvSpPr>
        <p:spPr>
          <a:xfrm>
            <a:off x="69854" y="1194911"/>
            <a:ext cx="900429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determines the price in trade and how are the gains shared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both agents to gain from trade, the price at which they trade must lie between their opportunity costs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Ruby and Frank trade at 3 units of potatoes for 1 unit of meat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lies in the range of 2P – 4P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price of trade lies outside the range………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price below 2: both agents want to BUY meat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price above 4: both agents want to SELL meat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two agents economy cannot have only buyers or only sellers</a:t>
            </a:r>
          </a:p>
        </p:txBody>
      </p:sp>
    </p:spTree>
    <p:extLst>
      <p:ext uri="{BB962C8B-B14F-4D97-AF65-F5344CB8AC3E}">
        <p14:creationId xmlns:p14="http://schemas.microsoft.com/office/powerpoint/2010/main" val="23280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9854" y="0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INTERNATIONAL TRADE 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88DE-51E9-4165-AA7F-630E8CC26042}"/>
              </a:ext>
            </a:extLst>
          </p:cNvPr>
          <p:cNvSpPr txBox="1"/>
          <p:nvPr/>
        </p:nvSpPr>
        <p:spPr>
          <a:xfrm>
            <a:off x="69854" y="754716"/>
            <a:ext cx="900429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a country engage in trade with other countries?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Goods produced abroad and sold domestically are called imports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Goods produced domestically and sold abroad are called exports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Suppose there are two countries, the USA and Japan, and two goods, food and cars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labourer from the USA and Japan can produce 1 car a month: equally productive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labourer from the USA can produce 2 tons of food and a labourer from Japan can produce only 1 ton of food per month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per comparative advantage, whichever country has lower opportunity costs in a commodity, should produce that one</a:t>
            </a:r>
          </a:p>
        </p:txBody>
      </p:sp>
    </p:spTree>
    <p:extLst>
      <p:ext uri="{BB962C8B-B14F-4D97-AF65-F5344CB8AC3E}">
        <p14:creationId xmlns:p14="http://schemas.microsoft.com/office/powerpoint/2010/main" val="391949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9854" y="0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INTERNATIONAL TRADE 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36A60D-5BE2-4F77-8070-007BE24D3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04257"/>
              </p:ext>
            </p:extLst>
          </p:nvPr>
        </p:nvGraphicFramePr>
        <p:xfrm>
          <a:off x="221864" y="913170"/>
          <a:ext cx="8718936" cy="2515830"/>
        </p:xfrm>
        <a:graphic>
          <a:graphicData uri="http://schemas.openxmlformats.org/drawingml/2006/table">
            <a:tbl>
              <a:tblPr firstRow="1" firstCol="1" bandRow="1"/>
              <a:tblGrid>
                <a:gridCol w="1447279">
                  <a:extLst>
                    <a:ext uri="{9D8B030D-6E8A-4147-A177-3AD203B41FA5}">
                      <a16:colId xmlns:a16="http://schemas.microsoft.com/office/drawing/2014/main" val="1374918991"/>
                    </a:ext>
                  </a:extLst>
                </a:gridCol>
                <a:gridCol w="3543229">
                  <a:extLst>
                    <a:ext uri="{9D8B030D-6E8A-4147-A177-3AD203B41FA5}">
                      <a16:colId xmlns:a16="http://schemas.microsoft.com/office/drawing/2014/main" val="2295443295"/>
                    </a:ext>
                  </a:extLst>
                </a:gridCol>
                <a:gridCol w="3728428">
                  <a:extLst>
                    <a:ext uri="{9D8B030D-6E8A-4147-A177-3AD203B41FA5}">
                      <a16:colId xmlns:a16="http://schemas.microsoft.com/office/drawing/2014/main" val="2386390699"/>
                    </a:ext>
                  </a:extLst>
                </a:gridCol>
              </a:tblGrid>
              <a:tr h="11501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Opportunity costs of producing a car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Opportunity costs of producing 1 ton of food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72355"/>
                  </a:ext>
                </a:extLst>
              </a:tr>
              <a:tr h="682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IN" sz="22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tons of food</a:t>
                      </a:r>
                      <a:endParaRPr lang="en-IN" sz="22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½ car</a:t>
                      </a:r>
                      <a:endParaRPr lang="en-IN" sz="22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713884"/>
                  </a:ext>
                </a:extLst>
              </a:tr>
              <a:tr h="682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Japan</a:t>
                      </a:r>
                      <a:endParaRPr lang="en-IN" sz="2200" b="1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ton of food</a:t>
                      </a:r>
                      <a:endParaRPr lang="en-IN" sz="22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car</a:t>
                      </a:r>
                      <a:endParaRPr lang="en-IN" sz="22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6890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FA3B2E-D310-43BA-959F-1B3F3DB9B566}"/>
              </a:ext>
            </a:extLst>
          </p:cNvPr>
          <p:cNvSpPr txBox="1"/>
          <p:nvPr/>
        </p:nvSpPr>
        <p:spPr>
          <a:xfrm>
            <a:off x="69854" y="4218318"/>
            <a:ext cx="900429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Practically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trade issues are more complex and can have some adverse effects for some sections of individuals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Overall, trade policies are devised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such a way that the adverse effects are minimized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84CDA7-0FBF-4338-8248-1A13BA609C81}"/>
                  </a:ext>
                </a:extLst>
              </p14:cNvPr>
              <p14:cNvContentPartPr/>
              <p14:nvPr/>
            </p14:nvContentPartPr>
            <p14:xfrm>
              <a:off x="2398303" y="2814080"/>
              <a:ext cx="2190960" cy="56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84CDA7-0FBF-4338-8248-1A13BA609C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0663" y="2796440"/>
                <a:ext cx="22266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7801B1-F92C-48FF-A9A6-247DC99B56A7}"/>
                  </a:ext>
                </a:extLst>
              </p14:cNvPr>
              <p14:cNvContentPartPr/>
              <p14:nvPr/>
            </p14:nvContentPartPr>
            <p14:xfrm>
              <a:off x="6180463" y="2083280"/>
              <a:ext cx="1718280" cy="617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7801B1-F92C-48FF-A9A6-247DC99B56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2463" y="2065640"/>
                <a:ext cx="175392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AF082A-F8A7-47A4-B246-936062B4F11C}"/>
                  </a:ext>
                </a:extLst>
              </p14:cNvPr>
              <p14:cNvContentPartPr/>
              <p14:nvPr/>
            </p14:nvContentPartPr>
            <p14:xfrm>
              <a:off x="10464103" y="2278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AF082A-F8A7-47A4-B246-936062B4F1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46463" y="226004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87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126609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PARABLE FOR THE MODERN ECONOMY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69854" y="883636"/>
            <a:ext cx="886458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people choose to depend on each other?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Ruby and Frank and two goods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interdependence: everyone does not have adequate resources or skills to produce goods and services and meet all their wants 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Self-sufficiency and specialisation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Specialisation ensures a greater variety of goods and services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one agent is better at producing both commodities?</a:t>
            </a:r>
          </a:p>
        </p:txBody>
      </p:sp>
    </p:spTree>
    <p:extLst>
      <p:ext uri="{BB962C8B-B14F-4D97-AF65-F5344CB8AC3E}">
        <p14:creationId xmlns:p14="http://schemas.microsoft.com/office/powerpoint/2010/main" val="22885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126609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PARABLE FOR THE MODERN ECONOMY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28AD4-AC20-477C-AF7C-40BB8A372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8" y="964095"/>
            <a:ext cx="8864584" cy="5565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3A432-E7BD-4BCC-BBAC-FD213DA4E74C}"/>
              </a:ext>
            </a:extLst>
          </p:cNvPr>
          <p:cNvSpPr txBox="1"/>
          <p:nvPr/>
        </p:nvSpPr>
        <p:spPr>
          <a:xfrm>
            <a:off x="6824870" y="2357967"/>
            <a:ext cx="217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Ruby is better at both</a:t>
            </a:r>
          </a:p>
        </p:txBody>
      </p:sp>
    </p:spTree>
    <p:extLst>
      <p:ext uri="{BB962C8B-B14F-4D97-AF65-F5344CB8AC3E}">
        <p14:creationId xmlns:p14="http://schemas.microsoft.com/office/powerpoint/2010/main" val="303196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126609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PARABLE FOR THE MODERN ECONOMY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69854" y="883636"/>
            <a:ext cx="886458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line PPF indicating constant opportunity costs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the bow-shaped PPFs in the second chapter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Frank and Ruby choose to be self-sufficient rather than trade with each other, then each consumes exactly what he or she produces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PPFs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also define the consumption frontier as well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800" baseline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Frank</a:t>
            </a:r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produces and consumes 16 units of potato, and 4 units of meat..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Ruby produces and consumes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24 units of potato and 12 units of meat..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1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126609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PARABLE FOR THE MODERN ECONOMY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69854" y="883636"/>
            <a:ext cx="900429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Ruby and Frank come to a deal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 produces only potatoes, 8 hours = 32 units of potatoes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Ruby spends allocates time for meat and potato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hours = 18 units of meat ;  2 hours = 12 units of potato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Ruby and Frank exchange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units of meat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units of potato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each</a:t>
            </a:r>
            <a:r>
              <a:rPr lang="en-IN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other, respectively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Ruby has 13 units of meat and 27 units of potatoes (12 + 15)</a:t>
            </a:r>
            <a:endParaRPr lang="en-IN" sz="2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Frank has 17 units of potatoes and 5 units of meat</a:t>
            </a:r>
          </a:p>
        </p:txBody>
      </p:sp>
    </p:spTree>
    <p:extLst>
      <p:ext uri="{BB962C8B-B14F-4D97-AF65-F5344CB8AC3E}">
        <p14:creationId xmlns:p14="http://schemas.microsoft.com/office/powerpoint/2010/main" val="422342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126609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PARABLE FOR THE MODERN ECONOMY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1239280"/>
            <a:ext cx="8853290" cy="50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126609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PARABLE FOR THE MODERN ECONOMY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7" y="1050247"/>
            <a:ext cx="8793115" cy="38179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0508" y="5404418"/>
            <a:ext cx="8893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Specialisation and exchange lead to mutual benefits and gains from trade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1877EB-27A9-4155-ABEA-61271ABE440C}"/>
              </a:ext>
            </a:extLst>
          </p:cNvPr>
          <p:cNvCxnSpPr/>
          <p:nvPr/>
        </p:nvCxnSpPr>
        <p:spPr>
          <a:xfrm>
            <a:off x="357809" y="4757530"/>
            <a:ext cx="84681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9854" y="0"/>
            <a:ext cx="9004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ADVANTAGE: THE DRIVING FORCE OF SPECIALIZATION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69854" y="1236244"/>
            <a:ext cx="900429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Ruby is good at producing meat and potatoes, how can Frank specialise in something, at all?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lies in the principle of comparative advantage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 for comparative advantage is the concept of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advantage</a:t>
            </a:r>
          </a:p>
          <a:p>
            <a:pPr marL="1371600" lvl="2" indent="-4572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 Smith developed the concept of absolute advantage to justify free trade between Britain and its colonies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agent can gain by specializing and exchanging the commodity of absolute advantage, for the commodity of absolute disadvantage with the other agent</a:t>
            </a:r>
          </a:p>
        </p:txBody>
      </p:sp>
    </p:spTree>
    <p:extLst>
      <p:ext uri="{BB962C8B-B14F-4D97-AF65-F5344CB8AC3E}">
        <p14:creationId xmlns:p14="http://schemas.microsoft.com/office/powerpoint/2010/main" val="411013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9854" y="0"/>
            <a:ext cx="9004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ADVANTAGE: THE DRIVING FORCE OF SPECIALIZATION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69854" y="1236244"/>
            <a:ext cx="900429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absolute advantage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productivity of one person, firm, or nation to that of another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cost of producing potatoes by comparing the inputs required by the two producers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Producer requiring smaller units of inputs has an absolute advantage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 or labour time is the input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Ruby takes lesser time than Frank in producing meat and potato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Ruby has an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advantage in both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67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1016</TotalTime>
  <Words>1064</Words>
  <Application>Microsoft Office PowerPoint</Application>
  <PresentationFormat>On-screen Show (4:3)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</cp:lastModifiedBy>
  <cp:revision>259</cp:revision>
  <dcterms:created xsi:type="dcterms:W3CDTF">2022-05-03T16:21:48Z</dcterms:created>
  <dcterms:modified xsi:type="dcterms:W3CDTF">2022-05-15T05:03:27Z</dcterms:modified>
</cp:coreProperties>
</file>