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2"/>
  </p:notesMasterIdLst>
  <p:sldIdLst>
    <p:sldId id="258" r:id="rId2"/>
    <p:sldId id="260" r:id="rId3"/>
    <p:sldId id="276" r:id="rId4"/>
    <p:sldId id="261" r:id="rId5"/>
    <p:sldId id="262" r:id="rId6"/>
    <p:sldId id="283" r:id="rId7"/>
    <p:sldId id="279" r:id="rId8"/>
    <p:sldId id="280" r:id="rId9"/>
    <p:sldId id="281" r:id="rId10"/>
    <p:sldId id="28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1CB16-A355-40D4-9F75-9A311E83835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0C8F5-48DB-4F58-9721-060EA3829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9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744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678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367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11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15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672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969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345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931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33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19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31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569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350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327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6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115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293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82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54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69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59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91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1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08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76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73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AB3E8-E57A-4C04-BD2A-8BA13BD275E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489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99391" y="0"/>
            <a:ext cx="9044609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IN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4 Chapter 4</a:t>
            </a:r>
          </a:p>
          <a:p>
            <a:pPr algn="ctr" defTabSz="342900"/>
            <a:endParaRPr lang="en-IN" sz="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342900">
              <a:spcBef>
                <a:spcPts val="300"/>
              </a:spcBef>
            </a:pPr>
            <a:r>
              <a:rPr lang="en-IN" sz="4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MARKET FORCES OF DEMAND AND SUPPLY</a:t>
            </a:r>
            <a:endParaRPr lang="en-IN" sz="4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8304DD-64BC-4F2F-BA6C-313403527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1" y="3792440"/>
            <a:ext cx="4422914" cy="2910841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E189A9-69AC-4BFF-A109-B610FFAB9F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2" r="2174" b="17729"/>
          <a:stretch/>
        </p:blipFill>
        <p:spPr>
          <a:xfrm>
            <a:off x="4621695" y="2265761"/>
            <a:ext cx="4422914" cy="2910841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649809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-1" y="0"/>
            <a:ext cx="9032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AND SUPPLY</a:t>
            </a:r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changes in  equilibrium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4429D-F6AA-4D20-A806-2C32B1E83504}"/>
              </a:ext>
            </a:extLst>
          </p:cNvPr>
          <p:cNvSpPr txBox="1"/>
          <p:nvPr/>
        </p:nvSpPr>
        <p:spPr>
          <a:xfrm>
            <a:off x="111800" y="1306417"/>
            <a:ext cx="8901571" cy="551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steps of analysing the changes in equilibrium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shift in demand or supply curve or both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direction of the shift, left or right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 supply-demand diagram and comparing the new equilibrium with the old one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Three possible scenarios of changes in equilibrium</a:t>
            </a:r>
            <a:endParaRPr lang="en-IN" sz="2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marR="0" lvl="2" indent="-457200" algn="just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Due to a shift in the demand curve</a:t>
            </a:r>
          </a:p>
          <a:p>
            <a:pPr marL="1371600" marR="0" lvl="2" indent="-457200" algn="just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Due to a shift in the supply curve</a:t>
            </a:r>
          </a:p>
          <a:p>
            <a:pPr marL="1371600" marR="0" lvl="2" indent="-457200" algn="just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Due to a shift in both the demand and supply curves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Prices stabilise the economy and make the allocation of all resources</a:t>
            </a: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95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0" y="0"/>
            <a:ext cx="9004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IN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MARKETS AND COMPETITION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22448-6ECB-4913-BF83-03127F3CBEFB}"/>
              </a:ext>
            </a:extLst>
          </p:cNvPr>
          <p:cNvSpPr txBox="1"/>
          <p:nvPr/>
        </p:nvSpPr>
        <p:spPr>
          <a:xfrm>
            <a:off x="185531" y="1145776"/>
            <a:ext cx="869342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2400"/>
              </a:spcBef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Markets</a:t>
            </a:r>
          </a:p>
          <a:p>
            <a:pPr marL="457200" indent="-457200" algn="just">
              <a:spcBef>
                <a:spcPts val="2400"/>
              </a:spcBef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ompetitive markets</a:t>
            </a:r>
          </a:p>
          <a:p>
            <a:pPr marL="1371600" lvl="2" indent="-457200" algn="just">
              <a:spcBef>
                <a:spcPts val="2400"/>
              </a:spcBef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non-competitive markets as well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Price taking behaviou</a:t>
            </a:r>
            <a:r>
              <a:rPr lang="en-US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in competitive markets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24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Assume perfect competition in the analysis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738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0" y="0"/>
            <a:ext cx="9004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DEMAND: </a:t>
            </a:r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demand curve</a:t>
            </a:r>
            <a:endParaRPr lang="en-US" sz="4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22448-6ECB-4913-BF83-03127F3CBEFB}"/>
              </a:ext>
            </a:extLst>
          </p:cNvPr>
          <p:cNvSpPr txBox="1"/>
          <p:nvPr/>
        </p:nvSpPr>
        <p:spPr>
          <a:xfrm>
            <a:off x="0" y="854229"/>
            <a:ext cx="8733183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Quantity demanded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Law of demand: </a:t>
            </a:r>
            <a:r>
              <a:rPr kumimoji="0" lang="en-IN" sz="32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ceteris paribus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(other things remaining the same), there is an inverse relationship between the price and quantity demanded of a good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Ceteris paribus: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law of demand holds only when other things remain the same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schedule and demand curve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9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69854" y="0"/>
            <a:ext cx="9004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IN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DEMAND: </a:t>
            </a:r>
            <a:r>
              <a:rPr lang="en-IN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and market demand</a:t>
            </a:r>
            <a:endParaRPr lang="en-IN" sz="4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22448-6ECB-4913-BF83-03127F3CBEFB}"/>
              </a:ext>
            </a:extLst>
          </p:cNvPr>
          <p:cNvSpPr txBox="1"/>
          <p:nvPr/>
        </p:nvSpPr>
        <p:spPr>
          <a:xfrm>
            <a:off x="0" y="830629"/>
            <a:ext cx="8934438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demand: the sum of all the individual demands for a particular good or service</a:t>
            </a:r>
          </a:p>
          <a:p>
            <a:pPr marL="457200" indent="-457200" algn="just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there are only two individuals in the market</a:t>
            </a:r>
          </a:p>
          <a:p>
            <a:pPr marL="457200" marR="0" lvl="0" indent="-457200" algn="just" defTabSz="457200" rtl="0" eaLnBrk="1" fontAlgn="auto" latinLnBrk="0" hangingPunct="1">
              <a:spcBef>
                <a:spcPts val="1800"/>
              </a:spcBef>
              <a:spcAft>
                <a:spcPts val="18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Market demand curve is considered in the analysis</a:t>
            </a:r>
          </a:p>
          <a:p>
            <a:pPr marL="1371600" marR="0" lvl="2" indent="-457200" algn="just" defTabSz="457200" rtl="0" eaLnBrk="1" fontAlgn="auto" latinLnBrk="0" hangingPunct="1">
              <a:spcBef>
                <a:spcPts val="180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Total quantity demanded in the market for variations in price, keeping other determinants the same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48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69854" y="0"/>
            <a:ext cx="9004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IN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DEMAND: </a:t>
            </a:r>
            <a:r>
              <a:rPr lang="en-IN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shifts in the demand curve</a:t>
            </a:r>
            <a:endParaRPr lang="en-IN" sz="4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22448-6ECB-4913-BF83-03127F3CBEFB}"/>
              </a:ext>
            </a:extLst>
          </p:cNvPr>
          <p:cNvSpPr txBox="1"/>
          <p:nvPr/>
        </p:nvSpPr>
        <p:spPr>
          <a:xfrm>
            <a:off x="0" y="922131"/>
            <a:ext cx="9144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demand is not necessarily stable because of the changes in non-price factors</a:t>
            </a:r>
          </a:p>
          <a:p>
            <a:pPr marL="457200" indent="-457200" algn="just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 change in demand is identified as a shift in the demand curve</a:t>
            </a:r>
          </a:p>
          <a:p>
            <a:pPr marL="1371600" lvl="2" indent="-457200" algn="just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in demand</a:t>
            </a:r>
          </a:p>
          <a:p>
            <a:pPr marL="1371600" lvl="2" indent="-457200" algn="just">
              <a:spcBef>
                <a:spcPts val="18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 in demand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Factors shifting the demand curve</a:t>
            </a:r>
          </a:p>
        </p:txBody>
      </p:sp>
    </p:spTree>
    <p:extLst>
      <p:ext uri="{BB962C8B-B14F-4D97-AF65-F5344CB8AC3E}">
        <p14:creationId xmlns:p14="http://schemas.microsoft.com/office/powerpoint/2010/main" val="126373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34927" y="-73993"/>
            <a:ext cx="9004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IN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DEMAND: </a:t>
            </a:r>
            <a:r>
              <a:rPr lang="en-IN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shifts in the demand curve</a:t>
            </a:r>
            <a:endParaRPr lang="en-IN" sz="4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22448-6ECB-4913-BF83-03127F3CBEFB}"/>
              </a:ext>
            </a:extLst>
          </p:cNvPr>
          <p:cNvSpPr txBox="1"/>
          <p:nvPr/>
        </p:nvSpPr>
        <p:spPr>
          <a:xfrm>
            <a:off x="104781" y="633893"/>
            <a:ext cx="408290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</a:p>
          <a:p>
            <a:pPr marL="457200" indent="-457200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of related goods</a:t>
            </a:r>
          </a:p>
          <a:p>
            <a:pPr marL="457200" indent="-457200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Tastes and preferences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1587D-6D3A-4DAE-8FFF-E9257AC6D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34" y="2739211"/>
            <a:ext cx="8401878" cy="39398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0E7733-61E1-47DF-9E7A-4CEA78A0178C}"/>
              </a:ext>
            </a:extLst>
          </p:cNvPr>
          <p:cNvSpPr/>
          <p:nvPr/>
        </p:nvSpPr>
        <p:spPr>
          <a:xfrm>
            <a:off x="6745357" y="3935896"/>
            <a:ext cx="1974573" cy="27829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31D7D-6467-45A1-9544-BE2D1B7AFE5C}"/>
              </a:ext>
            </a:extLst>
          </p:cNvPr>
          <p:cNvSpPr txBox="1"/>
          <p:nvPr/>
        </p:nvSpPr>
        <p:spPr>
          <a:xfrm>
            <a:off x="4655106" y="651560"/>
            <a:ext cx="408290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Expectations</a:t>
            </a:r>
          </a:p>
          <a:p>
            <a:pPr marL="457200" indent="-457200" algn="just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buyers</a:t>
            </a:r>
          </a:p>
        </p:txBody>
      </p:sp>
    </p:spTree>
    <p:extLst>
      <p:ext uri="{BB962C8B-B14F-4D97-AF65-F5344CB8AC3E}">
        <p14:creationId xmlns:p14="http://schemas.microsoft.com/office/powerpoint/2010/main" val="33540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0" y="0"/>
            <a:ext cx="9004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SUPPLY: </a:t>
            </a:r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and market supply curve</a:t>
            </a:r>
            <a:endParaRPr lang="en-US" sz="4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22448-6ECB-4913-BF83-03127F3CBEFB}"/>
              </a:ext>
            </a:extLst>
          </p:cNvPr>
          <p:cNvSpPr txBox="1"/>
          <p:nvPr/>
        </p:nvSpPr>
        <p:spPr>
          <a:xfrm>
            <a:off x="111799" y="946425"/>
            <a:ext cx="89204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just" defTabSz="457200" rtl="0" eaLnBrk="1" fontAlgn="auto" latinLnBrk="0" hangingPunct="1"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Quantity supplied</a:t>
            </a:r>
          </a:p>
          <a:p>
            <a:pPr marL="457200" marR="0" lvl="0" indent="-457200" algn="just" defTabSz="457200" rtl="0" eaLnBrk="1" fontAlgn="auto" latinLnBrk="0" hangingPunct="1"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Law of supply: </a:t>
            </a:r>
            <a:r>
              <a:rPr kumimoji="0" lang="en-IN" sz="3200" b="0" i="1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ceteris paribus</a:t>
            </a:r>
            <a:r>
              <a:rPr lang="en-IN" sz="3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there is </a:t>
            </a:r>
            <a:r>
              <a:rPr lang="en-IN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direct relationship between the price and quantity supplied of a good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just" defTabSz="457200" rtl="0" eaLnBrk="1" fontAlgn="auto" latinLnBrk="0" hangingPunct="1"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 schedule and supply curve</a:t>
            </a:r>
          </a:p>
          <a:p>
            <a:pPr marL="457200" lvl="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supply: the sum of all the individual supply of a particular good or service</a:t>
            </a:r>
          </a:p>
          <a:p>
            <a:pPr marL="457200" lvl="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supply curve is considered in the analysis</a:t>
            </a:r>
          </a:p>
        </p:txBody>
      </p:sp>
    </p:spTree>
    <p:extLst>
      <p:ext uri="{BB962C8B-B14F-4D97-AF65-F5344CB8AC3E}">
        <p14:creationId xmlns:p14="http://schemas.microsoft.com/office/powerpoint/2010/main" val="420046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0" y="0"/>
            <a:ext cx="9004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SUPPLY: </a:t>
            </a:r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shifts in supply curve</a:t>
            </a:r>
            <a:endParaRPr lang="en-US" sz="4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22448-6ECB-4913-BF83-03127F3CBEFB}"/>
              </a:ext>
            </a:extLst>
          </p:cNvPr>
          <p:cNvSpPr txBox="1"/>
          <p:nvPr/>
        </p:nvSpPr>
        <p:spPr>
          <a:xfrm>
            <a:off x="49416" y="707886"/>
            <a:ext cx="44527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Input prices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Technological innovations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93C88-6A61-47F9-93EA-9F60ED799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4" y="1892082"/>
            <a:ext cx="8821571" cy="19253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EF2A34-9164-4933-B890-6DED25DBDBE6}"/>
              </a:ext>
            </a:extLst>
          </p:cNvPr>
          <p:cNvSpPr txBox="1"/>
          <p:nvPr/>
        </p:nvSpPr>
        <p:spPr>
          <a:xfrm>
            <a:off x="4992757" y="707886"/>
            <a:ext cx="385969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Market expectations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Number of sellers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B0640D-445B-45C2-91B6-78EAE867F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4" y="3817419"/>
            <a:ext cx="4503551" cy="2914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D566AF-BA2B-4FC5-B7E8-E24D0BA6FE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766" y="3817418"/>
            <a:ext cx="4318020" cy="291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90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0" y="0"/>
            <a:ext cx="9004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US" sz="4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DEMAND and SUPPLY: </a:t>
            </a:r>
            <a:r>
              <a:rPr lang="en-US" sz="3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equilibrium</a:t>
            </a:r>
            <a:endParaRPr lang="en-US" sz="4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22448-6ECB-4913-BF83-03127F3CBEFB}"/>
              </a:ext>
            </a:extLst>
          </p:cNvPr>
          <p:cNvSpPr txBox="1"/>
          <p:nvPr/>
        </p:nvSpPr>
        <p:spPr>
          <a:xfrm>
            <a:off x="111799" y="824001"/>
            <a:ext cx="892040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Market equilibrium, equilibrium price and quantity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IN" sz="32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called market clearing price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Surplus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or 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shortage</a:t>
            </a: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occurs if market price is not the same a equilibrium price, and price adjusts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Law of supply and demand: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claim that the price of any good adjusts to bring the quantity supplied and the quantity demanded of that good into balance</a:t>
            </a:r>
          </a:p>
        </p:txBody>
      </p:sp>
    </p:spTree>
    <p:extLst>
      <p:ext uri="{BB962C8B-B14F-4D97-AF65-F5344CB8AC3E}">
        <p14:creationId xmlns:p14="http://schemas.microsoft.com/office/powerpoint/2010/main" val="259351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1643</TotalTime>
  <Words>450</Words>
  <Application>Microsoft Office PowerPoint</Application>
  <PresentationFormat>On-screen Show (4:3)</PresentationFormat>
  <Paragraphs>67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Rockwell</vt:lpstr>
      <vt:lpstr>Times New Roman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Sanjeev</cp:lastModifiedBy>
  <cp:revision>379</cp:revision>
  <dcterms:created xsi:type="dcterms:W3CDTF">2022-05-03T16:21:48Z</dcterms:created>
  <dcterms:modified xsi:type="dcterms:W3CDTF">2022-05-12T20:37:01Z</dcterms:modified>
</cp:coreProperties>
</file>