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6" r:id="rId1"/>
  </p:sldMasterIdLst>
  <p:notesMasterIdLst>
    <p:notesMasterId r:id="rId7"/>
  </p:notesMasterIdLst>
  <p:sldIdLst>
    <p:sldId id="258" r:id="rId2"/>
    <p:sldId id="261" r:id="rId3"/>
    <p:sldId id="267" r:id="rId4"/>
    <p:sldId id="27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1CB16-A355-40D4-9F75-9A311E83835F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0C8F5-48DB-4F58-9721-060EA3829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9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744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141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488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80C8F5-48DB-4F58-9721-060EA382909E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4711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80C8F5-48DB-4F58-9721-060EA382909E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5347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C5FAB3E8-E57A-4C04-BD2A-8BA13BD275EF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61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18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907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332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021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78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652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582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67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93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04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083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71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6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46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94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23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FAB3E8-E57A-4C04-BD2A-8BA13BD275EF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17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  <p:sldLayoutId id="2147484038" r:id="rId12"/>
    <p:sldLayoutId id="2147484039" r:id="rId13"/>
    <p:sldLayoutId id="2147484040" r:id="rId14"/>
    <p:sldLayoutId id="2147484041" r:id="rId15"/>
    <p:sldLayoutId id="2147484042" r:id="rId16"/>
    <p:sldLayoutId id="21474840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99391" y="0"/>
            <a:ext cx="8925339" cy="2331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5 Chapter 5</a:t>
            </a:r>
          </a:p>
          <a:p>
            <a:pPr algn="ctr" defTabSz="342900"/>
            <a:endParaRPr lang="en-IN" sz="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342900">
              <a:spcBef>
                <a:spcPts val="300"/>
              </a:spcBef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342900">
              <a:spcBef>
                <a:spcPts val="300"/>
              </a:spcBef>
            </a:pPr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</a:p>
          <a:p>
            <a:pPr algn="ctr" defTabSz="342900">
              <a:spcBef>
                <a:spcPts val="300"/>
              </a:spcBef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ITS APPLICATION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7B7DEB-4E0B-43DE-BC41-523932870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779" y="2715867"/>
            <a:ext cx="5715000" cy="316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0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8572BE-9CD9-4C6F-9FF7-78900A4A65C4}"/>
              </a:ext>
            </a:extLst>
          </p:cNvPr>
          <p:cNvSpPr txBox="1"/>
          <p:nvPr/>
        </p:nvSpPr>
        <p:spPr>
          <a:xfrm>
            <a:off x="735093" y="540707"/>
            <a:ext cx="785853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OF ELASTICITY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 of demand: when the price of a good rises, the quantity demanded falls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HOW MUCH?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Elasticity as a measure of degree of responsiveness of quantity demanded or quantity supplied to a change in one of its determinants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3678657" y="2839903"/>
            <a:ext cx="1635853" cy="4401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2564320" y="3503176"/>
            <a:ext cx="1635853" cy="3439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DEMAND</a:t>
            </a:r>
            <a:endParaRPr lang="en-IN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46125" y="3486447"/>
            <a:ext cx="1635853" cy="3439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SUPPLY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917659" y="3280095"/>
            <a:ext cx="125834" cy="188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991449" y="3280095"/>
            <a:ext cx="142613" cy="188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</p:cNvCxnSpPr>
          <p:nvPr/>
        </p:nvCxnSpPr>
        <p:spPr>
          <a:xfrm>
            <a:off x="3382247" y="3847124"/>
            <a:ext cx="0" cy="3977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715675" y="4209200"/>
            <a:ext cx="2822769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elasticity of demand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Income elasticity of demand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Cross-price elasticity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46125" y="4242756"/>
            <a:ext cx="2515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elasticity of supply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676761" y="3879668"/>
            <a:ext cx="2" cy="3777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2509" y="5307694"/>
            <a:ext cx="7696815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much the quantity demanded responds to a change in price</a:t>
            </a:r>
          </a:p>
          <a:p>
            <a:pPr marL="1200150" lvl="2" indent="-285750" algn="just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 and inelastic demand</a:t>
            </a:r>
          </a:p>
        </p:txBody>
      </p:sp>
    </p:spTree>
    <p:extLst>
      <p:ext uri="{BB962C8B-B14F-4D97-AF65-F5344CB8AC3E}">
        <p14:creationId xmlns:p14="http://schemas.microsoft.com/office/powerpoint/2010/main" val="360148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8572BE-9CD9-4C6F-9FF7-78900A4A65C4}"/>
                  </a:ext>
                </a:extLst>
              </p:cNvPr>
              <p:cNvSpPr txBox="1"/>
              <p:nvPr/>
            </p:nvSpPr>
            <p:spPr>
              <a:xfrm>
                <a:off x="642730" y="594888"/>
                <a:ext cx="7858539" cy="4977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I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PRICE ELASTICITY OF DEMAND</a:t>
                </a:r>
              </a:p>
              <a:p>
                <a:pPr marL="457200" indent="-457200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 rules of thumb</a:t>
                </a:r>
              </a:p>
              <a:p>
                <a:pPr marL="1200150" lvl="2" indent="-285750" algn="just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Availability of close substitutes</a:t>
                </a:r>
              </a:p>
              <a:p>
                <a:pPr marL="1200150" lvl="2" indent="-285750" algn="just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Necessities versus luxuries</a:t>
                </a:r>
              </a:p>
              <a:p>
                <a:pPr marL="1200150" lvl="2" indent="-285750" algn="just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 of market</a:t>
                </a:r>
              </a:p>
              <a:p>
                <a:pPr marL="1200150" lvl="2" indent="-285750" algn="just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horizon</a:t>
                </a:r>
              </a:p>
              <a:p>
                <a:pPr lvl="2"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𝑃𝑟𝑖𝑐𝑒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𝑒𝑙𝑎𝑠𝑡𝑖𝑐𝑖𝑡𝑦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𝑑𝑒𝑚𝑎𝑛𝑑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%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𝑐h𝑎𝑛𝑔𝑒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𝑖𝑛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𝑞𝑢𝑎𝑛𝑡𝑖𝑡𝑦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𝑑𝑒𝑚𝑎𝑛𝑑𝑒𝑑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%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𝑐h𝑎𝑛𝑔𝑒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𝑖𝑛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𝑝𝑟𝑖𝑐𝑒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0" indent="-457200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Negative sign and absolute value</a:t>
                </a:r>
              </a:p>
              <a:p>
                <a:pPr marL="457200" lvl="0" indent="-457200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Need for midpoint method</a:t>
                </a:r>
              </a:p>
              <a:p>
                <a:pPr marL="1200150" lvl="2" indent="-285750" algn="just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Calculating the midpoints of the changed prices and quantities and converting them to percentages</a:t>
                </a:r>
              </a:p>
              <a:p>
                <a:pPr marL="1200150" lvl="2" indent="-285750" algn="just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𝑃𝑟𝑖𝑐𝑒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𝑒𝑙𝑎𝑠𝑡𝑖𝑐𝑖𝑡𝑦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𝑜𝑓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𝑑𝑒𝑚𝑎𝑛𝑑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2−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1)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skw"/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𝑄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2+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𝑄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den>
                            </m:f>
                          </m:e>
                        </m:d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2−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1)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skw"/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𝑃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2+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𝑃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den>
                            </m:f>
                          </m:e>
                        </m:d>
                      </m:den>
                    </m:f>
                  </m:oMath>
                </a14:m>
                <a:endParaRPr lang="en-US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8572BE-9CD9-4C6F-9FF7-78900A4A6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30" y="594888"/>
                <a:ext cx="7858539" cy="4977645"/>
              </a:xfrm>
              <a:prstGeom prst="rect">
                <a:avLst/>
              </a:prstGeom>
              <a:blipFill>
                <a:blip r:embed="rId3"/>
                <a:stretch>
                  <a:fillRect l="-1938" t="-1716" r="-3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642730" y="5488643"/>
            <a:ext cx="599296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Five varieties of price elasticity of demand</a:t>
            </a:r>
          </a:p>
          <a:p>
            <a:pPr marL="457200" lvl="0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elasticities of demand</a:t>
            </a:r>
          </a:p>
        </p:txBody>
      </p:sp>
    </p:spTree>
    <p:extLst>
      <p:ext uri="{BB962C8B-B14F-4D97-AF65-F5344CB8AC3E}">
        <p14:creationId xmlns:p14="http://schemas.microsoft.com/office/powerpoint/2010/main" val="3657118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8572BE-9CD9-4C6F-9FF7-78900A4A65C4}"/>
              </a:ext>
            </a:extLst>
          </p:cNvPr>
          <p:cNvSpPr txBox="1"/>
          <p:nvPr/>
        </p:nvSpPr>
        <p:spPr>
          <a:xfrm>
            <a:off x="642730" y="594888"/>
            <a:ext cx="7858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ELASTICITY AND TOTAL REVENUE</a:t>
            </a:r>
          </a:p>
        </p:txBody>
      </p:sp>
      <p:sp>
        <p:nvSpPr>
          <p:cNvPr id="3" name="Rectangle 2"/>
          <p:cNvSpPr/>
          <p:nvPr/>
        </p:nvSpPr>
        <p:spPr>
          <a:xfrm>
            <a:off x="642730" y="1304170"/>
            <a:ext cx="7858539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Total revenue: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amount paid by buyers and received by sellers of a good, computed as the price of the good times the quantity sold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Changes in total revenue along the demand curve depends on the elasticity of the demand curve</a:t>
            </a:r>
          </a:p>
          <a:p>
            <a:pPr marL="1200150" marR="0" lvl="2" indent="-285750" algn="just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the demand is inelastic; the total revenue will increase at a higher price</a:t>
            </a:r>
          </a:p>
          <a:p>
            <a:pPr marL="1200150" marR="0" lvl="2" indent="-285750" algn="just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the demand is elastic; total revenue will decline at a higher price</a:t>
            </a:r>
          </a:p>
          <a:p>
            <a:pPr marL="1200150" lvl="2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demand curve is unit elastic; there will be no change in the total revenue at a higher price</a:t>
            </a:r>
          </a:p>
          <a:p>
            <a:pPr marL="457200" lvl="0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Elasticity and total revenue along a linear demand curve</a:t>
            </a:r>
          </a:p>
        </p:txBody>
      </p:sp>
    </p:spTree>
    <p:extLst>
      <p:ext uri="{BB962C8B-B14F-4D97-AF65-F5344CB8AC3E}">
        <p14:creationId xmlns:p14="http://schemas.microsoft.com/office/powerpoint/2010/main" val="377469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8572BE-9CD9-4C6F-9FF7-78900A4A65C4}"/>
              </a:ext>
            </a:extLst>
          </p:cNvPr>
          <p:cNvSpPr txBox="1"/>
          <p:nvPr/>
        </p:nvSpPr>
        <p:spPr>
          <a:xfrm>
            <a:off x="642730" y="594888"/>
            <a:ext cx="7858539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ELASTICITY OF SUPPLY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Law of supply:</a:t>
            </a: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when the price of a good rises, the quantity demanded also rises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price elasticity of supply measures how much the quantity supplied responds to changes in the price</a:t>
            </a:r>
          </a:p>
          <a:p>
            <a:pPr marL="1257300" lvl="2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 and inelastic supply</a:t>
            </a:r>
          </a:p>
          <a:p>
            <a:pPr marL="1257300" lvl="2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Inelastic in the short-run and elastic in the long run</a:t>
            </a:r>
          </a:p>
          <a:p>
            <a:pPr marL="457200" lvl="0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Five varieties of supply elasticities</a:t>
            </a:r>
          </a:p>
          <a:p>
            <a:pPr marL="457200" lvl="0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Varying elasticities of supply along the 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lang="en-US" sz="22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curve</a:t>
            </a:r>
            <a:endParaRPr lang="en-US" sz="2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950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2634</TotalTime>
  <Words>306</Words>
  <Application>Microsoft Office PowerPoint</Application>
  <PresentationFormat>On-screen Show (4:3)</PresentationFormat>
  <Paragraphs>50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Cambria Math</vt:lpstr>
      <vt:lpstr>Garamond</vt:lpstr>
      <vt:lpstr>Times New Roman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Sanjeev Vasudevan</cp:lastModifiedBy>
  <cp:revision>551</cp:revision>
  <dcterms:created xsi:type="dcterms:W3CDTF">2022-05-03T16:21:48Z</dcterms:created>
  <dcterms:modified xsi:type="dcterms:W3CDTF">2022-05-19T03:50:10Z</dcterms:modified>
</cp:coreProperties>
</file>