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notesMasterIdLst>
    <p:notesMasterId r:id="rId14"/>
  </p:notesMasterIdLst>
  <p:sldIdLst>
    <p:sldId id="258" r:id="rId2"/>
    <p:sldId id="261" r:id="rId3"/>
    <p:sldId id="263" r:id="rId4"/>
    <p:sldId id="264" r:id="rId5"/>
    <p:sldId id="265" r:id="rId6"/>
    <p:sldId id="267" r:id="rId7"/>
    <p:sldId id="268" r:id="rId8"/>
    <p:sldId id="269" r:id="rId9"/>
    <p:sldId id="271" r:id="rId10"/>
    <p:sldId id="270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CB16-A355-40D4-9F75-9A311E83835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0C8F5-48DB-4F58-9721-060EA382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4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180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16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504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41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52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88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45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18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25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22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1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18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0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33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21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7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52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82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7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93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4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08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71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46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4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FAB3E8-E57A-4C04-BD2A-8BA13BD275EF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0"/>
            <a:ext cx="892533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6 Chapter 6</a:t>
            </a:r>
          </a:p>
          <a:p>
            <a:pPr algn="ctr" defTabSz="342900"/>
            <a:endParaRPr lang="en-IN" sz="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42900">
              <a:spcBef>
                <a:spcPts val="300"/>
              </a:spcBef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42900">
              <a:spcBef>
                <a:spcPts val="300"/>
              </a:spcBef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SUPPLY, DEMAND AND GOVERNMENT POLICIES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0FC07-8206-46AD-9BC4-A83331B25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2608977"/>
            <a:ext cx="6361044" cy="351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0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642730" y="594888"/>
            <a:ext cx="785853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TAXES: EFFECT ON MARKETS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buyers face a tax of $0.50 per scoop of ice cream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tax on buyers shifts the demand curve (S does not change)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tax reduces demand and therefore the curve shifts leftwards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the equilibrium price of ice cream falls from $3.00 to $2.80, and the equilibrium quantity falls from 100 to 90 cones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sellers sell less and buyers buy less in the new equilibrium, the tax reduces the size of the ice-cream market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847A5-FEDF-4AF0-8C81-EB97A3EE41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0"/>
          <a:stretch/>
        </p:blipFill>
        <p:spPr>
          <a:xfrm>
            <a:off x="2226365" y="3380266"/>
            <a:ext cx="4903303" cy="28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9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642730" y="594888"/>
            <a:ext cx="7858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TAXES: EFFECT ON MARKETS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847A5-FEDF-4AF0-8C81-EB97A3EE41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0"/>
          <a:stretch/>
        </p:blipFill>
        <p:spPr>
          <a:xfrm>
            <a:off x="898793" y="1269376"/>
            <a:ext cx="7397068" cy="460133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5515D2-EFE3-4F50-BD2D-FBC248F0A8CD}"/>
              </a:ext>
            </a:extLst>
          </p:cNvPr>
          <p:cNvCxnSpPr>
            <a:cxnSpLocks/>
          </p:cNvCxnSpPr>
          <p:nvPr/>
        </p:nvCxnSpPr>
        <p:spPr>
          <a:xfrm flipH="1">
            <a:off x="2358887" y="3193774"/>
            <a:ext cx="271669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ECF944-EECE-4989-A486-2C018980CABB}"/>
              </a:ext>
            </a:extLst>
          </p:cNvPr>
          <p:cNvSpPr txBox="1"/>
          <p:nvPr/>
        </p:nvSpPr>
        <p:spPr>
          <a:xfrm>
            <a:off x="1934818" y="3009108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7CEA8-0434-4A69-8890-E2008091A6A6}"/>
              </a:ext>
            </a:extLst>
          </p:cNvPr>
          <p:cNvCxnSpPr>
            <a:cxnSpLocks/>
          </p:cNvCxnSpPr>
          <p:nvPr/>
        </p:nvCxnSpPr>
        <p:spPr>
          <a:xfrm>
            <a:off x="5075583" y="3193774"/>
            <a:ext cx="0" cy="22131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48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642730" y="594888"/>
            <a:ext cx="7858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TAXES: EFFECT ON MARKETS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BB80E-4B00-4238-9BFA-6F5BCB47E611}"/>
              </a:ext>
            </a:extLst>
          </p:cNvPr>
          <p:cNvSpPr txBox="1"/>
          <p:nvPr/>
        </p:nvSpPr>
        <p:spPr>
          <a:xfrm>
            <a:off x="642730" y="1342335"/>
            <a:ext cx="785853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tax imposed by the government shifts the equilibrium to a new one where the quantity exchanged in the economy is less than the original one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Tax places a wedge between the price that buyers pay and the price that sellers receive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wedge between the buyers’ price and the sellers’ price is the same whether the tax is levied on buyers or sellers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buyers and sellers share the burden of taxation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Buyers will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 a higher price while sellers will receive an effectively lower price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9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642730" y="594888"/>
            <a:ext cx="78585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CONTROLS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Ice cream is sold in a competitive market free of government regulation</a:t>
            </a:r>
          </a:p>
          <a:p>
            <a:pPr marL="457200" marR="0" lvl="0" indent="-457200" algn="just" defTabSz="457200" rtl="0" eaLnBrk="1" fontAlgn="auto" latinLnBrk="0" hangingPunct="1"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can lobby the government to alter the existing prices in their favour</a:t>
            </a:r>
          </a:p>
          <a:p>
            <a:pPr marL="457200" marR="0" lvl="0" indent="-457200" algn="just" defTabSz="457200" rtl="0" eaLnBrk="1" fontAlgn="auto" latinLnBrk="0" hangingPunct="1"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Price ceiling and price floors</a:t>
            </a:r>
          </a:p>
          <a:p>
            <a:pPr marL="1371600" marR="0" lvl="2" indent="-457200" algn="just" defTabSz="457200" rtl="0" eaLnBrk="1" fontAlgn="auto" latinLnBrk="0" hangingPunct="1"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of rental prices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minimum wages</a:t>
            </a:r>
          </a:p>
          <a:p>
            <a:pPr marL="457200" marR="0" lvl="0" indent="-457200" algn="just" defTabSz="457200" rtl="0" eaLnBrk="1" fontAlgn="auto" latinLnBrk="0" hangingPunct="1"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government imposes a legal maximum on the price at which ice-cream cones can be sold, 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cause the price is not allowed to rise above this level, the legislated maximum is called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price ceiling</a:t>
            </a:r>
          </a:p>
          <a:p>
            <a:pPr marL="457200" marR="0" lvl="0" indent="-457200" algn="just" defTabSz="457200" rtl="0" eaLnBrk="1" fontAlgn="auto" latinLnBrk="0" hangingPunct="1"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government imposes a legal minimum on the price. Because the price cannot fall below this level, the legislated minimum is called 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price floor</a:t>
            </a:r>
          </a:p>
        </p:txBody>
      </p:sp>
    </p:spTree>
    <p:extLst>
      <p:ext uri="{BB962C8B-B14F-4D97-AF65-F5344CB8AC3E}">
        <p14:creationId xmlns:p14="http://schemas.microsoft.com/office/powerpoint/2010/main" val="360148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642730" y="594888"/>
            <a:ext cx="7858539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CONTROLS: PRICE CEILING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possible outcomes of a price ceiling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Non-binding price ceiling (above market-clearing price) Does not have any effect</a:t>
            </a:r>
          </a:p>
          <a:p>
            <a:pPr marL="1257300" lvl="2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price ceiling (below the market-clearing price) Creates a shortage because of low price excess demand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390AA-0930-4941-BC9E-18D1F3873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59" y="2980157"/>
            <a:ext cx="7487479" cy="32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4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642730" y="594888"/>
            <a:ext cx="78585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PRICE CONTROLS: PRICE CEILING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Rationing mechanism developed in the market or based on sellers’ bias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Buyers who get ice cream at a lower price have to wait in long lines for their turn while some buyers do not get the good at all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 price ceiling was motivated by a desire to help buyers of ice cream, not all buyers benefit from the policy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government imposes a binding price ceiling on a competitive market, a shortage of the goods arises, and sellers must ration the scarce goods among a large number of potential buyers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Undesirable and inefficient rationing mechanism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Sellers’ bias reduces the chance of the person getting the good who values it the most</a:t>
            </a:r>
          </a:p>
        </p:txBody>
      </p:sp>
    </p:spTree>
    <p:extLst>
      <p:ext uri="{BB962C8B-B14F-4D97-AF65-F5344CB8AC3E}">
        <p14:creationId xmlns:p14="http://schemas.microsoft.com/office/powerpoint/2010/main" val="284633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642730" y="594888"/>
            <a:ext cx="7858539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PRICE CONTROLS: PRICE FLOOR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Two possible outcomes of a price floor</a:t>
            </a:r>
          </a:p>
          <a:p>
            <a:pPr marL="1257300" marR="0" lvl="2" indent="-3429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Non-binding price floor (below the market-clearing price) Does not have any effect</a:t>
            </a:r>
          </a:p>
          <a:p>
            <a:pPr marL="1257300" marR="0" lvl="2" indent="-3429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Binding price floor (above the market-clearing price) Creates a surplus because of high price excess supply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C466C-E42F-4A00-9967-78D0DFFC1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"/>
          <a:stretch/>
        </p:blipFill>
        <p:spPr>
          <a:xfrm>
            <a:off x="763655" y="2980156"/>
            <a:ext cx="7616688" cy="32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8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642730" y="594888"/>
            <a:ext cx="78585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PRICE CONTROLS: PRICE FLOOR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sellers who want to sell ice cream are unable to because of a lack of demand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sellers who sell ice cream do not necessarily do it fairly and show the bias of getting orders from known ones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controls are deemed as inefficient policies as they distort the optimal allocation of society’s resources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controls are intended for the betterment of the society but eventually result in undesirable outcomes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alternative policies such as providing subsidies, need simultaneous taxation policies also</a:t>
            </a:r>
          </a:p>
        </p:txBody>
      </p:sp>
    </p:spTree>
    <p:extLst>
      <p:ext uri="{BB962C8B-B14F-4D97-AF65-F5344CB8AC3E}">
        <p14:creationId xmlns:p14="http://schemas.microsoft.com/office/powerpoint/2010/main" val="58314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642730" y="594888"/>
            <a:ext cx="7858539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TAXES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Taxes are means of raising government revenues for public projects in the economy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Suppose, like, in IIT Hostels, the local authorities also conduct an ice cream fest for the entire economy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raise revenue from the fest, the government imposes a tax of $0.5 per scoop sold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of sellers and buyers arrive and they argue that the other groups should bear the burden of taxation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bears the burden of taxes is answered by the concept of tax incidence: the local government says each group pays half the tax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 incidence: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manner in which the burden of a tax is shared among participants in a market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 put on sellers and buyers separately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 reduces the willingness to sell/buy (height of the curve) by the size of the tax</a:t>
            </a:r>
          </a:p>
        </p:txBody>
      </p:sp>
    </p:spTree>
    <p:extLst>
      <p:ext uri="{BB962C8B-B14F-4D97-AF65-F5344CB8AC3E}">
        <p14:creationId xmlns:p14="http://schemas.microsoft.com/office/powerpoint/2010/main" val="340560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642730" y="594888"/>
            <a:ext cx="785853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TAXES: EFFECT ON MARKETS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sellers face a tax of $0.50 per scoop of ice cream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tax on sellers shifts the supply curve (D does not change)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tax reduces supply and therefore the curve shifts leftwards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the price of ice cream rises from $3.00 to $3.30, and the equilibrium quantity falls from 100 to 90 cones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sellers sell less and buyers buy less in the new equilibrium, the tax reduces the size of the ice-cream market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3349488"/>
            <a:ext cx="4890052" cy="28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5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8572BE-9CD9-4C6F-9FF7-78900A4A65C4}"/>
              </a:ext>
            </a:extLst>
          </p:cNvPr>
          <p:cNvSpPr txBox="1"/>
          <p:nvPr/>
        </p:nvSpPr>
        <p:spPr>
          <a:xfrm>
            <a:off x="642730" y="594888"/>
            <a:ext cx="7858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TAXES: EFFECT ON MARKETS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3" y="1547193"/>
            <a:ext cx="7352372" cy="445604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3B43A2-7B5E-4644-9397-5AA95C33DE31}"/>
              </a:ext>
            </a:extLst>
          </p:cNvPr>
          <p:cNvCxnSpPr>
            <a:cxnSpLocks/>
          </p:cNvCxnSpPr>
          <p:nvPr/>
        </p:nvCxnSpPr>
        <p:spPr>
          <a:xfrm>
            <a:off x="5433391" y="2743200"/>
            <a:ext cx="0" cy="3843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132D36-E648-43B4-8E8D-594B2E0EAECF}"/>
              </a:ext>
            </a:extLst>
          </p:cNvPr>
          <p:cNvCxnSpPr>
            <a:cxnSpLocks/>
          </p:cNvCxnSpPr>
          <p:nvPr/>
        </p:nvCxnSpPr>
        <p:spPr>
          <a:xfrm flipH="1">
            <a:off x="2570922" y="2743200"/>
            <a:ext cx="284921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016B92-7321-40B4-9709-A855CC1FE7CE}"/>
              </a:ext>
            </a:extLst>
          </p:cNvPr>
          <p:cNvSpPr txBox="1"/>
          <p:nvPr/>
        </p:nvSpPr>
        <p:spPr>
          <a:xfrm>
            <a:off x="2209070" y="2436816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158592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2229</TotalTime>
  <Words>865</Words>
  <Application>Microsoft Office PowerPoint</Application>
  <PresentationFormat>On-screen Show (4:3)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Sanjeev</cp:lastModifiedBy>
  <cp:revision>465</cp:revision>
  <dcterms:created xsi:type="dcterms:W3CDTF">2022-05-03T16:21:48Z</dcterms:created>
  <dcterms:modified xsi:type="dcterms:W3CDTF">2022-05-17T13:55:47Z</dcterms:modified>
</cp:coreProperties>
</file>