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5" r:id="rId9"/>
    <p:sldId id="267" r:id="rId10"/>
    <p:sldId id="268" r:id="rId11"/>
    <p:sldId id="269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0E153-50DF-4461-8817-EF4D1225BC58}" v="562" dt="2020-10-23T22:37:46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1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1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3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3296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14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08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4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1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5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9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0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1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9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8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2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5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5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SB_cable" TargetMode="External"/><Relationship Id="rId3" Type="http://schemas.openxmlformats.org/officeDocument/2006/relationships/hyperlink" Target="https://en.wikipedia.org/wiki/Microcontroller_board" TargetMode="External"/><Relationship Id="rId7" Type="http://schemas.openxmlformats.org/officeDocument/2006/relationships/hyperlink" Target="https://powerpoint.officeapps.live.com/pods/ppt.aspx?wdPodsUrl=https://powerpoint.officeapps.live.com/pods/&amp;wdPopsUrl=https://powerpoint.officeapps.live.com/&amp;fastBoot=true&amp;sw=721&amp;sh=338&amp;thPanel=391&amp;ro=false&amp;sftc=1&amp;NoAuth=1&amp;jsApi=1&amp;jsapiver=v1&amp;fileName=Presentation%204.pptx&amp;wdNewAndOpenCt=1603533235434&amp;wdPreviousSession=0c3e0fa5-9d2c-458e-b94a-dd9838ac4d0d&amp;wdOrigin=OFFICECOM-HWA.START.NEW&amp;wdoverrides=devicepixelratio:1,RenderGifSlideShow:true&amp;ui=en-US&amp;rs=en-IN&amp;mscc=1&amp;postMessageToken=vZMd8iLM0Eel4zBrjbRHlA.0&amp;wdo=2&amp;wde=pptx&amp;wdp=0&amp;new=1&amp;hid=vZMd8iLM0Eel4zBrjbRHlA.0&amp;usid=1600e153-50df-4461-8817-ef4d1225bc58&amp;uih=OneDrive&amp;fileGetUrlBool=true#Software" TargetMode="External"/><Relationship Id="rId2" Type="http://schemas.openxmlformats.org/officeDocument/2006/relationships/hyperlink" Target="https://en.wikipedia.org/wiki/Open-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ulse-width_modulation" TargetMode="External"/><Relationship Id="rId5" Type="http://schemas.openxmlformats.org/officeDocument/2006/relationships/hyperlink" Target="https://en.wikipedia.org/wiki/ATmega328P" TargetMode="External"/><Relationship Id="rId4" Type="http://schemas.openxmlformats.org/officeDocument/2006/relationships/hyperlink" Target="https://en.wikipedia.org/wiki/Microchip_Technology" TargetMode="External"/><Relationship Id="rId9" Type="http://schemas.openxmlformats.org/officeDocument/2006/relationships/hyperlink" Target="https://en.wikipedia.org/wiki/9-volt_batter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rared_spectroscopy" TargetMode="External"/><Relationship Id="rId2" Type="http://schemas.openxmlformats.org/officeDocument/2006/relationships/hyperlink" Target="https://robu.in/product-category/sensor/ir-and-pir-senso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obu.in/product-category/display-boards/le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752" y="-93454"/>
            <a:ext cx="9831273" cy="4626445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AUTOMATED  ROOM LIGHTING  SYSTEM</a:t>
            </a:r>
            <a:endParaRPr lang="en-US" dirty="0"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2772274" y="1027981"/>
            <a:ext cx="5357600" cy="6800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24A473-1642-4E37-B686-03443307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u="sng" dirty="0">
                <a:ea typeface="+mj-lt"/>
                <a:cs typeface="+mj-lt"/>
              </a:rPr>
              <a:t>Advantages of Infrared sensor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4F6478-5842-4827-ACC3-B19BD6AD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8466"/>
            <a:ext cx="8946541" cy="466993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100" dirty="0">
                <a:ea typeface="+mj-lt"/>
                <a:cs typeface="+mj-lt"/>
              </a:rPr>
              <a:t>It provides secured communication due to line of sight or point-to-point mode of communication</a:t>
            </a:r>
            <a:br>
              <a:rPr lang="en-US" sz="2100" dirty="0">
                <a:ea typeface="+mj-lt"/>
                <a:cs typeface="+mj-lt"/>
              </a:rPr>
            </a:br>
            <a:r>
              <a:rPr lang="en-US" sz="2100" dirty="0">
                <a:ea typeface="+mj-lt"/>
                <a:cs typeface="+mj-lt"/>
              </a:rPr>
              <a:t>The battery used in infrared devices last for long duration due to lower power consumption.</a:t>
            </a:r>
          </a:p>
          <a:p>
            <a:pPr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/>
            </a:r>
            <a:br>
              <a:rPr lang="en-US" sz="1600" dirty="0">
                <a:ea typeface="+mj-lt"/>
                <a:cs typeface="+mj-lt"/>
              </a:rPr>
            </a:br>
            <a:r>
              <a:rPr lang="en-US" sz="2100" dirty="0">
                <a:ea typeface="+mj-lt"/>
                <a:cs typeface="+mj-lt"/>
              </a:rPr>
              <a:t>Infrared motion sensors detect motion in daytime and nighttime reliably.</a:t>
            </a:r>
            <a:br>
              <a:rPr lang="en-US" sz="2100" dirty="0">
                <a:ea typeface="+mj-lt"/>
                <a:cs typeface="+mj-lt"/>
              </a:rPr>
            </a:br>
            <a:endParaRPr lang="en-US" sz="21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The sensor does not require any contact with the product to be sensed. 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The infrared devices are more appropriate for targets which are close than 10 mm.</a:t>
            </a:r>
            <a:br>
              <a:rPr lang="en-US" dirty="0"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Infrared devices can measure distance to soft objects which may not be easily detected by ultrasound.</a:t>
            </a:r>
            <a:br>
              <a:rPr lang="en-US" dirty="0"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They are physically smaller in size and are more affordable.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6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5F3C6-0623-47D5-9A8D-1D1AD78B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FE646-26F4-4C14-B063-15C3504E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255" y="179412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It has response time faster than thermocouple.</a:t>
            </a:r>
            <a:br>
              <a:rPr lang="en-US" dirty="0"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It provides good stability over time.</a:t>
            </a:r>
            <a:br>
              <a:rPr lang="en-US" dirty="0"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No corrosion or oxidation can affect the accuracy of infrared sensor.</a:t>
            </a:r>
            <a:br>
              <a:rPr lang="en-US" dirty="0"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It delivers high repeatability.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4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0444A05-8A3E-4B6D-A508-403704142A27}"/>
              </a:ext>
            </a:extLst>
          </p:cNvPr>
          <p:cNvSpPr txBox="1"/>
          <p:nvPr/>
        </p:nvSpPr>
        <p:spPr>
          <a:xfrm>
            <a:off x="511835" y="368060"/>
            <a:ext cx="10665123" cy="5970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 u="sng" dirty="0">
                <a:latin typeface="Arial"/>
                <a:cs typeface="Arial"/>
              </a:rPr>
              <a:t>Applications</a:t>
            </a:r>
          </a:p>
          <a:p>
            <a:endParaRPr lang="en-US" sz="2800" b="1" i="1" u="sng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>
                <a:latin typeface="Arial"/>
                <a:cs typeface="Arial"/>
              </a:rPr>
              <a:t>Proximity </a:t>
            </a:r>
            <a:r>
              <a:rPr lang="en-US" sz="2400" b="1" i="1" dirty="0" smtClean="0">
                <a:latin typeface="Arial"/>
                <a:cs typeface="Arial"/>
              </a:rPr>
              <a:t>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>
                <a:latin typeface="Arial"/>
                <a:cs typeface="Arial"/>
              </a:rPr>
              <a:t>Item Counter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>
                <a:latin typeface="Arial"/>
                <a:cs typeface="Arial"/>
              </a:rPr>
              <a:t>Burglar Alarm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>
                <a:latin typeface="Arial"/>
                <a:cs typeface="Arial"/>
              </a:rPr>
              <a:t>Radiation Thermometers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>
                <a:latin typeface="Arial"/>
                <a:cs typeface="Arial"/>
              </a:rPr>
              <a:t>Human Body Detection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>
                <a:latin typeface="Arial"/>
                <a:cs typeface="Arial"/>
              </a:rPr>
              <a:t>Gas Analyzers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b="1" i="1" dirty="0" smtClean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i="1" dirty="0" smtClean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i="1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i="1" dirty="0">
              <a:latin typeface="Arial"/>
              <a:cs typeface="Arial"/>
            </a:endParaRPr>
          </a:p>
          <a:p>
            <a:endParaRPr lang="en-US" sz="2400" b="1" i="1" dirty="0" smtClean="0">
              <a:latin typeface="Arial"/>
              <a:cs typeface="Arial"/>
            </a:endParaRPr>
          </a:p>
          <a:p>
            <a:endParaRPr lang="en-US" sz="2400" b="1" i="1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0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C48A90-4769-435E-8129-7B36024B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ea typeface="+mj-lt"/>
                <a:cs typeface="+mj-lt"/>
              </a:rPr>
              <a:t>Arduino details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FF15F5-5C53-4FDE-AC68-0846F1D5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367" y="1161522"/>
            <a:ext cx="8946541" cy="46986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j-lt"/>
                <a:cs typeface="+mj-lt"/>
              </a:rPr>
              <a:t>The </a:t>
            </a:r>
            <a:r>
              <a:rPr lang="en-US" sz="2400" b="1" dirty="0">
                <a:ea typeface="+mj-lt"/>
                <a:cs typeface="+mj-lt"/>
              </a:rPr>
              <a:t>Arduino Uno</a:t>
            </a:r>
            <a:r>
              <a:rPr lang="en-US" sz="2400" dirty="0">
                <a:ea typeface="+mj-lt"/>
                <a:cs typeface="+mj-lt"/>
              </a:rPr>
              <a:t> is an </a:t>
            </a:r>
            <a:r>
              <a:rPr lang="en-US" sz="2400" dirty="0">
                <a:ea typeface="+mj-lt"/>
                <a:cs typeface="+mj-lt"/>
                <a:hlinkClick r:id="rId2"/>
              </a:rPr>
              <a:t>open-source</a:t>
            </a:r>
            <a:r>
              <a:rPr lang="en-US" sz="2400" dirty="0">
                <a:ea typeface="+mj-lt"/>
                <a:cs typeface="+mj-lt"/>
              </a:rPr>
              <a:t> </a:t>
            </a:r>
            <a:r>
              <a:rPr lang="en-US" sz="2400" dirty="0">
                <a:ea typeface="+mj-lt"/>
                <a:cs typeface="+mj-lt"/>
                <a:hlinkClick r:id="rId3"/>
              </a:rPr>
              <a:t>microcontroller board</a:t>
            </a:r>
            <a:r>
              <a:rPr lang="en-US" sz="2400" dirty="0">
                <a:ea typeface="+mj-lt"/>
                <a:cs typeface="+mj-lt"/>
              </a:rPr>
              <a:t> based on the </a:t>
            </a:r>
            <a:r>
              <a:rPr lang="en-US" sz="2400" dirty="0">
                <a:ea typeface="+mj-lt"/>
                <a:cs typeface="+mj-lt"/>
                <a:hlinkClick r:id="rId4"/>
              </a:rPr>
              <a:t>Microchip</a:t>
            </a:r>
            <a:r>
              <a:rPr lang="en-US" sz="2400" dirty="0">
                <a:ea typeface="+mj-lt"/>
                <a:cs typeface="+mj-lt"/>
              </a:rPr>
              <a:t> </a:t>
            </a:r>
            <a:r>
              <a:rPr lang="en-US" sz="2400" dirty="0">
                <a:ea typeface="+mj-lt"/>
                <a:cs typeface="+mj-lt"/>
                <a:hlinkClick r:id="rId5"/>
              </a:rPr>
              <a:t>ATmega328P</a:t>
            </a:r>
            <a:r>
              <a:rPr lang="en-US" sz="2400" dirty="0">
                <a:ea typeface="+mj-lt"/>
                <a:cs typeface="+mj-lt"/>
              </a:rPr>
              <a:t> microcontroller </a:t>
            </a:r>
            <a:endParaRPr lang="en-US" sz="2400" dirty="0"/>
          </a:p>
          <a:p>
            <a:pPr>
              <a:buClr>
                <a:srgbClr val="8AD0D6"/>
              </a:buClr>
            </a:pPr>
            <a:r>
              <a:rPr lang="en-US" sz="2400" dirty="0" smtClean="0">
                <a:ea typeface="+mj-lt"/>
                <a:cs typeface="+mj-lt"/>
              </a:rPr>
              <a:t>The </a:t>
            </a:r>
            <a:r>
              <a:rPr lang="en-US" sz="2400" dirty="0">
                <a:ea typeface="+mj-lt"/>
                <a:cs typeface="+mj-lt"/>
              </a:rPr>
              <a:t>board has 14 digital I/O pins (six capable of </a:t>
            </a:r>
            <a:r>
              <a:rPr lang="en-US" sz="2400" dirty="0">
                <a:ea typeface="+mj-lt"/>
                <a:cs typeface="+mj-lt"/>
                <a:hlinkClick r:id="rId6"/>
              </a:rPr>
              <a:t>PWM</a:t>
            </a:r>
            <a:r>
              <a:rPr lang="en-US" sz="2400" dirty="0">
                <a:ea typeface="+mj-lt"/>
                <a:cs typeface="+mj-lt"/>
              </a:rPr>
              <a:t> output), 6 analog I/O pins, and is programmable with the </a:t>
            </a:r>
            <a:r>
              <a:rPr lang="en-US" sz="2400" dirty="0">
                <a:ea typeface="+mj-lt"/>
                <a:cs typeface="+mj-lt"/>
                <a:hlinkClick r:id="rId7"/>
              </a:rPr>
              <a:t>Arduino IDE</a:t>
            </a:r>
            <a:r>
              <a:rPr lang="en-US" sz="2400" dirty="0">
                <a:ea typeface="+mj-lt"/>
                <a:cs typeface="+mj-lt"/>
              </a:rPr>
              <a:t> (Integrated Development Environment), via a type B </a:t>
            </a:r>
            <a:r>
              <a:rPr lang="en-US" sz="2400" dirty="0">
                <a:ea typeface="+mj-lt"/>
                <a:cs typeface="+mj-lt"/>
                <a:hlinkClick r:id="rId8"/>
              </a:rPr>
              <a:t>USB cable</a:t>
            </a:r>
            <a:r>
              <a:rPr lang="en-US" sz="2400" dirty="0">
                <a:ea typeface="+mj-lt"/>
                <a:cs typeface="+mj-lt"/>
              </a:rPr>
              <a:t>.</a:t>
            </a:r>
            <a:endParaRPr lang="en-US" sz="2400" dirty="0"/>
          </a:p>
          <a:p>
            <a:pPr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It can be powered by the USB cable or by an external </a:t>
            </a:r>
            <a:r>
              <a:rPr lang="en-US" sz="2400" dirty="0">
                <a:ea typeface="+mj-lt"/>
                <a:cs typeface="+mj-lt"/>
                <a:hlinkClick r:id="rId9"/>
              </a:rPr>
              <a:t>9-volt battery</a:t>
            </a:r>
            <a:r>
              <a:rPr lang="en-US" sz="2400" dirty="0">
                <a:ea typeface="+mj-lt"/>
                <a:cs typeface="+mj-lt"/>
              </a:rPr>
              <a:t>, though it accepts voltages between 7 and 20 volts.</a:t>
            </a:r>
            <a:endParaRPr lang="en-US" sz="2400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4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ircuit board&#10;&#10;Description automatically generated">
            <a:extLst>
              <a:ext uri="{FF2B5EF4-FFF2-40B4-BE49-F238E27FC236}">
                <a16:creationId xmlns:a16="http://schemas.microsoft.com/office/drawing/2014/main" xmlns="" id="{E1FE9AA3-7B11-4906-BD2A-1DAD88F1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3" y="220921"/>
            <a:ext cx="11527765" cy="638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9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5B398-6FA5-4466-9FC7-8927368F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4609"/>
          </a:xfrm>
        </p:spPr>
        <p:txBody>
          <a:bodyPr/>
          <a:lstStyle/>
          <a:p>
            <a:r>
              <a:rPr lang="en-US" dirty="0" smtClean="0"/>
              <a:t>Sensor connections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DB8D34-E649-4CEC-AB8F-7774743D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13775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1. The </a:t>
            </a:r>
            <a:r>
              <a:rPr lang="en-US" sz="2800" dirty="0" err="1">
                <a:ea typeface="+mj-lt"/>
                <a:cs typeface="+mj-lt"/>
              </a:rPr>
              <a:t>vcc</a:t>
            </a:r>
            <a:r>
              <a:rPr lang="en-US" sz="2800" dirty="0">
                <a:ea typeface="+mj-lt"/>
                <a:cs typeface="+mj-lt"/>
              </a:rPr>
              <a:t> pin of the IR sensor is connected to 5v of the </a:t>
            </a:r>
            <a:r>
              <a:rPr lang="en-US" sz="2800" dirty="0" err="1">
                <a:ea typeface="+mj-lt"/>
                <a:cs typeface="+mj-lt"/>
              </a:rPr>
              <a:t>arduino</a:t>
            </a:r>
            <a:r>
              <a:rPr lang="en-US" sz="2800" dirty="0">
                <a:ea typeface="+mj-lt"/>
                <a:cs typeface="+mj-lt"/>
              </a:rPr>
              <a:t> </a:t>
            </a:r>
          </a:p>
          <a:p>
            <a:pPr>
              <a:buClr>
                <a:srgbClr val="8AD0D6"/>
              </a:buClr>
            </a:pPr>
            <a:r>
              <a:rPr lang="en-US" sz="2800" dirty="0">
                <a:ea typeface="+mj-lt"/>
                <a:cs typeface="+mj-lt"/>
              </a:rPr>
              <a:t>2. The ground pin of the IR sensor is connected to the </a:t>
            </a:r>
            <a:r>
              <a:rPr lang="en-US" sz="2800" dirty="0" err="1">
                <a:ea typeface="+mj-lt"/>
                <a:cs typeface="+mj-lt"/>
              </a:rPr>
              <a:t>gnd</a:t>
            </a:r>
            <a:r>
              <a:rPr lang="en-US" sz="2800" dirty="0">
                <a:ea typeface="+mj-lt"/>
                <a:cs typeface="+mj-lt"/>
              </a:rPr>
              <a:t> of the </a:t>
            </a:r>
            <a:r>
              <a:rPr lang="en-US" sz="2800" dirty="0" err="1">
                <a:ea typeface="+mj-lt"/>
                <a:cs typeface="+mj-lt"/>
              </a:rPr>
              <a:t>arduino</a:t>
            </a:r>
            <a:endParaRPr lang="en-US" sz="28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800" dirty="0">
                <a:ea typeface="+mj-lt"/>
                <a:cs typeface="+mj-lt"/>
              </a:rPr>
              <a:t>3. The digital output of the sensor is connected to the digital pin of the </a:t>
            </a:r>
            <a:r>
              <a:rPr lang="en-US" sz="2800" dirty="0" err="1">
                <a:ea typeface="+mj-lt"/>
                <a:cs typeface="+mj-lt"/>
              </a:rPr>
              <a:t>arduino</a:t>
            </a:r>
            <a:endParaRPr lang="en-US" sz="2800" dirty="0" err="1"/>
          </a:p>
        </p:txBody>
      </p:sp>
    </p:spTree>
    <p:extLst>
      <p:ext uri="{BB962C8B-B14F-4D97-AF65-F5344CB8AC3E}">
        <p14:creationId xmlns:p14="http://schemas.microsoft.com/office/powerpoint/2010/main" val="382551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15CC3-FDF3-4D30-AC7A-2E7D47F5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238" y="2957423"/>
            <a:ext cx="8825658" cy="33295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cs typeface="Arial"/>
              </a:rPr>
              <a:t>TEAM MEMBERS</a:t>
            </a:r>
            <a:br>
              <a:rPr lang="en-US" sz="3200" dirty="0">
                <a:cs typeface="Arial"/>
              </a:rPr>
            </a:br>
            <a:r>
              <a:rPr lang="en-US" sz="3200" dirty="0">
                <a:cs typeface="+mj-lt"/>
              </a:rPr>
              <a:t/>
            </a:r>
            <a:br>
              <a:rPr lang="en-US" sz="3200" dirty="0">
                <a:cs typeface="+mj-lt"/>
              </a:rPr>
            </a:br>
            <a:r>
              <a:rPr lang="en-US" sz="3200" b="1" i="1" u="sng" dirty="0">
                <a:ea typeface="+mj-lt"/>
                <a:cs typeface="+mj-lt"/>
              </a:rPr>
              <a:t>1. </a:t>
            </a:r>
            <a:r>
              <a:rPr lang="en-US" sz="3200" b="1" i="1" u="sng" dirty="0" err="1">
                <a:ea typeface="+mj-lt"/>
                <a:cs typeface="+mj-lt"/>
              </a:rPr>
              <a:t>Abhyanth.P</a:t>
            </a:r>
            <a:r>
              <a:rPr lang="en-US" sz="3200" b="1" i="1" u="sng" dirty="0">
                <a:ea typeface="+mj-lt"/>
                <a:cs typeface="+mj-lt"/>
              </a:rPr>
              <a:t>  </a:t>
            </a:r>
          </a:p>
          <a:p>
            <a:pPr algn="ctr"/>
            <a:r>
              <a:rPr lang="en-US" sz="3200" b="1" i="1" u="sng" dirty="0">
                <a:ea typeface="+mj-lt"/>
                <a:cs typeface="+mj-lt"/>
              </a:rPr>
              <a:t/>
            </a:r>
            <a:br>
              <a:rPr lang="en-US" sz="3200" b="1" i="1" u="sng" dirty="0">
                <a:ea typeface="+mj-lt"/>
                <a:cs typeface="+mj-lt"/>
              </a:rPr>
            </a:br>
            <a:r>
              <a:rPr lang="en-US" sz="3200" b="1" i="1" u="sng" dirty="0">
                <a:ea typeface="+mj-lt"/>
                <a:cs typeface="+mj-lt"/>
              </a:rPr>
              <a:t>2. Rakshit R.K</a:t>
            </a:r>
            <a:br>
              <a:rPr lang="en-US" sz="3200" b="1" i="1" u="sng" dirty="0">
                <a:ea typeface="+mj-lt"/>
                <a:cs typeface="+mj-lt"/>
              </a:rPr>
            </a:br>
            <a:r>
              <a:rPr lang="en-US" sz="3200" b="1" i="1" u="sng" dirty="0">
                <a:ea typeface="+mj-lt"/>
                <a:cs typeface="+mj-lt"/>
              </a:rPr>
              <a:t/>
            </a:r>
            <a:br>
              <a:rPr lang="en-US" sz="3200" b="1" i="1" u="sng" dirty="0">
                <a:ea typeface="+mj-lt"/>
                <a:cs typeface="+mj-lt"/>
              </a:rPr>
            </a:br>
            <a:r>
              <a:rPr lang="en-US" sz="3200" b="1" i="1" u="sng" dirty="0">
                <a:ea typeface="+mj-lt"/>
                <a:cs typeface="+mj-lt"/>
              </a:rPr>
              <a:t>3. Bharath N</a:t>
            </a:r>
            <a:endParaRPr lang="en-US" dirty="0">
              <a:cs typeface="Arial" panose="020B0604020202020204"/>
            </a:endParaRPr>
          </a:p>
          <a:p>
            <a:pPr algn="ctr"/>
            <a:r>
              <a:rPr lang="en-US" sz="3200" b="1" i="1" u="sng" dirty="0">
                <a:ea typeface="+mj-lt"/>
                <a:cs typeface="+mj-lt"/>
              </a:rPr>
              <a:t/>
            </a:r>
            <a:br>
              <a:rPr lang="en-US" sz="3200" b="1" i="1" u="sng" dirty="0">
                <a:ea typeface="+mj-lt"/>
                <a:cs typeface="+mj-lt"/>
              </a:rPr>
            </a:br>
            <a:r>
              <a:rPr lang="en-US" sz="3200" b="1" i="1" u="sng" dirty="0">
                <a:ea typeface="+mj-lt"/>
                <a:cs typeface="+mj-lt"/>
              </a:rPr>
              <a:t>4. Arun Kulkarni</a:t>
            </a:r>
            <a:endParaRPr lang="en-US" dirty="0">
              <a:cs typeface="Arial" panose="020B060402020202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A89F7F-A407-48E3-9CC0-CCDD208FA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425" y="629767"/>
            <a:ext cx="5357600" cy="1160213"/>
          </a:xfrm>
        </p:spPr>
        <p:txBody>
          <a:bodyPr>
            <a:normAutofit/>
          </a:bodyPr>
          <a:lstStyle/>
          <a:p>
            <a:r>
              <a:rPr lang="en-US" sz="4000" dirty="0">
                <a:cs typeface="Arial"/>
              </a:rPr>
              <a:t>GROUP  18</a:t>
            </a:r>
          </a:p>
        </p:txBody>
      </p:sp>
    </p:spTree>
    <p:extLst>
      <p:ext uri="{BB962C8B-B14F-4D97-AF65-F5344CB8AC3E}">
        <p14:creationId xmlns:p14="http://schemas.microsoft.com/office/powerpoint/2010/main" val="12069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4FB1F6-7F6E-4ABD-B012-0D73EE31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>
                <a:ea typeface="+mj-lt"/>
                <a:cs typeface="+mj-lt"/>
              </a:rPr>
              <a:t>INTRODUCTION: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9EB9A9-4F00-4C14-A5F7-238FED19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859" y="1866012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i="1" dirty="0">
                <a:ea typeface="+mj-lt"/>
                <a:cs typeface="+mj-lt"/>
              </a:rPr>
              <a:t>Why this project:</a:t>
            </a:r>
            <a:r>
              <a:rPr lang="en-US" sz="2400" dirty="0">
                <a:ea typeface="+mj-lt"/>
                <a:cs typeface="+mj-lt"/>
              </a:rPr>
              <a:t>  As per normal human </a:t>
            </a:r>
            <a:r>
              <a:rPr lang="en-US" sz="2400" dirty="0" err="1">
                <a:ea typeface="+mj-lt"/>
                <a:cs typeface="+mj-lt"/>
              </a:rPr>
              <a:t>behaviour</a:t>
            </a:r>
            <a:r>
              <a:rPr lang="en-US" sz="2400" dirty="0">
                <a:ea typeface="+mj-lt"/>
                <a:cs typeface="+mj-lt"/>
              </a:rPr>
              <a:t> 70-80% of us keep the light on after we leave the room and hence wasting electricity on a small scale its ok that one light wont consume much power so that wont effect anyone but when we see it on a larger scale as a whole city or state there is huge wastage of electricity overall so in order to avoid this we are doing this project</a:t>
            </a:r>
            <a:endParaRPr lang="en-US" sz="24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165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0B03AC-D5FE-4437-8A17-55D3A324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1" dirty="0">
                <a:ea typeface="+mj-lt"/>
                <a:cs typeface="+mj-lt"/>
              </a:rPr>
              <a:t>Working</a:t>
            </a:r>
            <a:r>
              <a:rPr lang="en-US" sz="2400" b="1" dirty="0">
                <a:ea typeface="+mj-lt"/>
                <a:cs typeface="+mj-lt"/>
              </a:rPr>
              <a:t>: 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1C4733-26B5-4D50-AA07-6E13E469E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3" y="1405024"/>
            <a:ext cx="11557271" cy="47906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Consider we are using this project in a bedroom</a:t>
            </a:r>
            <a:r>
              <a:rPr lang="en-US" b="1" dirty="0">
                <a:ea typeface="+mj-lt"/>
                <a:cs typeface="+mj-lt"/>
              </a:rPr>
              <a:t> </a:t>
            </a:r>
            <a:r>
              <a:rPr lang="en-US" dirty="0">
                <a:ea typeface="+mj-lt"/>
                <a:cs typeface="+mj-lt"/>
              </a:rPr>
              <a:t> we keep 2 IR sensor 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One outside the room just close to the door from the outside (Ir-1)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 Second IR sensor inside the room close to door but from the inside </a:t>
            </a:r>
            <a:r>
              <a:rPr lang="en-US" dirty="0" smtClean="0">
                <a:ea typeface="+mj-lt"/>
                <a:cs typeface="+mj-lt"/>
              </a:rPr>
              <a:t>(</a:t>
            </a:r>
            <a:r>
              <a:rPr lang="en-US" dirty="0">
                <a:ea typeface="+mj-lt"/>
                <a:cs typeface="+mj-lt"/>
              </a:rPr>
              <a:t>Ir-2)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Now we program the Arduino such that at </a:t>
            </a:r>
            <a:r>
              <a:rPr lang="en-US" dirty="0" smtClean="0">
                <a:ea typeface="+mj-lt"/>
                <a:cs typeface="+mj-lt"/>
              </a:rPr>
              <a:t>First </a:t>
            </a:r>
            <a:r>
              <a:rPr lang="en-US" dirty="0">
                <a:ea typeface="+mj-lt"/>
                <a:cs typeface="+mj-lt"/>
              </a:rPr>
              <a:t>we initialize the </a:t>
            </a:r>
            <a:r>
              <a:rPr lang="en-US" dirty="0" err="1">
                <a:ea typeface="+mj-lt"/>
                <a:cs typeface="+mj-lt"/>
              </a:rPr>
              <a:t>Ir</a:t>
            </a:r>
            <a:r>
              <a:rPr lang="en-US" dirty="0">
                <a:ea typeface="+mj-lt"/>
                <a:cs typeface="+mj-lt"/>
              </a:rPr>
              <a:t> sensor output to be 0 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First stage we only concentrate on Ir-1 sensor If it detects any movement we check  Ir-2 sensor if there also movement is detected then we turn on the lights as the person will go inside the room if only the Ir-1 sensor detects the movement and not Ir-2 then we don’t turn on the lights  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Similarly during the second stage now the lights are on and the person is inside the room now we concentrate only on Ir-2  sensor If it detects any movement we check  Ir-1 sensor if there also movement is detected then we turn off the lights as the person will go outside the room if only </a:t>
            </a:r>
            <a:r>
              <a:rPr lang="en-US" dirty="0" smtClean="0">
                <a:ea typeface="+mj-lt"/>
                <a:cs typeface="+mj-lt"/>
              </a:rPr>
              <a:t>the Ir-2 </a:t>
            </a:r>
            <a:r>
              <a:rPr lang="en-US" dirty="0">
                <a:ea typeface="+mj-lt"/>
                <a:cs typeface="+mj-lt"/>
              </a:rPr>
              <a:t>sensor detects the movement and not Ir-1 then we don’t turn off the lights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7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E1ACAD-2F24-4E39-B6EC-96FB8AF0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What is an IR Sensor?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0D7A87-2DED-4705-9885-45444F84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IR sensor is an electronic device, that emits the light in order to sense some object of the surroundings.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 An </a:t>
            </a:r>
            <a:r>
              <a:rPr lang="en-US" b="1" u="sng" dirty="0">
                <a:ea typeface="+mj-lt"/>
                <a:cs typeface="+mj-lt"/>
                <a:hlinkClick r:id="rId2"/>
              </a:rPr>
              <a:t>IR sensor</a:t>
            </a:r>
            <a:r>
              <a:rPr lang="en-US" dirty="0">
                <a:ea typeface="+mj-lt"/>
                <a:cs typeface="+mj-lt"/>
              </a:rPr>
              <a:t> can measure the heat of an object as well as detects the motion.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Usually, in the </a:t>
            </a:r>
            <a:r>
              <a:rPr lang="en-US" b="1" dirty="0">
                <a:ea typeface="+mj-lt"/>
                <a:cs typeface="+mj-lt"/>
                <a:hlinkClick r:id="rId3"/>
              </a:rPr>
              <a:t>infrared spectrum</a:t>
            </a:r>
            <a:r>
              <a:rPr lang="en-US" dirty="0">
                <a:ea typeface="+mj-lt"/>
                <a:cs typeface="+mj-lt"/>
              </a:rPr>
              <a:t>, all the objects radiate some form of thermal radiation. These types of radiations are invisible to our eyes, but infrared sensor can detect these radiations.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1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6C99D0-6E91-4E96-88B7-C70EE7F8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A circuit board&#10;&#10;Description automatically generated">
            <a:extLst>
              <a:ext uri="{FF2B5EF4-FFF2-40B4-BE49-F238E27FC236}">
                <a16:creationId xmlns:a16="http://schemas.microsoft.com/office/drawing/2014/main" xmlns="" id="{A79115CA-19E9-4AE8-9189-515C3796EA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3161" y="2543099"/>
            <a:ext cx="4396339" cy="3374487"/>
          </a:xfr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xmlns="" id="{B1A268CC-9583-47E9-9BEF-7EDF013E71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63739" y="1163973"/>
            <a:ext cx="7142415" cy="5021200"/>
          </a:xfrm>
        </p:spPr>
      </p:pic>
    </p:spTree>
    <p:extLst>
      <p:ext uri="{BB962C8B-B14F-4D97-AF65-F5344CB8AC3E}">
        <p14:creationId xmlns:p14="http://schemas.microsoft.com/office/powerpoint/2010/main" val="376407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C9CD95-3B2A-481F-BD41-AE5BD867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WORKING OF IR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29C031-BD8C-4B2A-9A8C-DA8900998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54" y="1621597"/>
            <a:ext cx="8946541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j-lt"/>
                <a:cs typeface="+mj-lt"/>
              </a:rPr>
              <a:t>emitter is simply an IR LED </a:t>
            </a:r>
            <a:r>
              <a:rPr lang="en-US" sz="2400" b="1" u="sng" dirty="0">
                <a:ea typeface="+mj-lt"/>
                <a:cs typeface="+mj-lt"/>
                <a:hlinkClick r:id="rId2"/>
              </a:rPr>
              <a:t>(Light Emitting Diode</a:t>
            </a:r>
            <a:r>
              <a:rPr lang="en-US" sz="2400" dirty="0">
                <a:ea typeface="+mj-lt"/>
                <a:cs typeface="+mj-lt"/>
              </a:rPr>
              <a:t>) and the detector is simply an IR photodiode </a:t>
            </a:r>
            <a:endParaRPr lang="en-US" sz="2400" dirty="0"/>
          </a:p>
          <a:p>
            <a:pPr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 Photodiode is sensitive to IR light of the same wavelength which is emitted by the IR LED.</a:t>
            </a:r>
            <a:endParaRPr lang="en-US" sz="2400" dirty="0"/>
          </a:p>
          <a:p>
            <a:pPr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When IR light falls on the photodiode, the resistances and the output voltages will change in proportion to the magnitude of the IR light received.</a:t>
            </a:r>
            <a:endParaRPr lang="en-US" sz="2400" dirty="0"/>
          </a:p>
          <a:p>
            <a:pPr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There are five basic elements used in a typical infrared detection system: an infrared source, a transmission medium, optical component, infrared detectors or receivers and signal processing.</a:t>
            </a:r>
            <a:endParaRPr lang="en-US" sz="2400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ea typeface="+mj-lt"/>
                <a:cs typeface="+mj-lt"/>
              </a:rPr>
              <a:t>IR </a:t>
            </a:r>
            <a:r>
              <a:rPr lang="en-US" dirty="0" smtClean="0">
                <a:ea typeface="+mj-lt"/>
                <a:cs typeface="+mj-lt"/>
              </a:rPr>
              <a:t>LED(</a:t>
            </a:r>
            <a:r>
              <a:rPr lang="en-US" dirty="0">
                <a:ea typeface="+mj-lt"/>
                <a:cs typeface="+mj-lt"/>
              </a:rPr>
              <a:t>emitter </a:t>
            </a:r>
            <a:r>
              <a:rPr lang="en-US" dirty="0" smtClean="0">
                <a:ea typeface="+mj-lt"/>
                <a:cs typeface="+mj-lt"/>
              </a:rPr>
              <a:t>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ea typeface="+mj-lt"/>
                <a:cs typeface="+mj-lt"/>
              </a:rPr>
              <a:t>IR </a:t>
            </a:r>
            <a:r>
              <a:rPr lang="en-US" dirty="0" smtClean="0">
                <a:ea typeface="+mj-lt"/>
                <a:cs typeface="+mj-lt"/>
              </a:rPr>
              <a:t>photodiode(</a:t>
            </a:r>
            <a:r>
              <a:rPr lang="en-US" dirty="0">
                <a:ea typeface="+mj-lt"/>
                <a:cs typeface="+mj-lt"/>
              </a:rPr>
              <a:t>detector </a:t>
            </a:r>
            <a:r>
              <a:rPr lang="en-US" dirty="0" smtClean="0">
                <a:ea typeface="+mj-lt"/>
                <a:cs typeface="+mj-lt"/>
              </a:rPr>
              <a:t>)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xmlns="" id="{BD60F45B-E0B6-41EF-B9C7-94074D5F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82" y="2140211"/>
            <a:ext cx="4136590" cy="2269419"/>
          </a:xfrm>
          <a:prstGeom prst="rect">
            <a:avLst/>
          </a:prstGeom>
        </p:spPr>
      </p:pic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E6926D98-8934-4556-B751-FF827AF29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788" y="2140211"/>
            <a:ext cx="4150218" cy="312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2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FE5EA-9562-4CDF-9596-AAAA5656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ea typeface="+mj-lt"/>
                <a:cs typeface="+mj-lt"/>
              </a:rPr>
              <a:t>IR Sensor (Components and Pins) </a:t>
            </a:r>
            <a:endParaRPr lang="en-US" sz="3200"/>
          </a:p>
        </p:txBody>
      </p:sp>
      <p:pic>
        <p:nvPicPr>
          <p:cNvPr id="4" name="Picture 4" descr="A circuit board&#10;&#10;Description automatically generated">
            <a:extLst>
              <a:ext uri="{FF2B5EF4-FFF2-40B4-BE49-F238E27FC236}">
                <a16:creationId xmlns:a16="http://schemas.microsoft.com/office/drawing/2014/main" xmlns="" id="{EE23FF3B-BE14-476E-A9F1-02C79E1D8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022" y="1370527"/>
            <a:ext cx="9506668" cy="5287093"/>
          </a:xfrm>
        </p:spPr>
      </p:pic>
    </p:spTree>
    <p:extLst>
      <p:ext uri="{BB962C8B-B14F-4D97-AF65-F5344CB8AC3E}">
        <p14:creationId xmlns:p14="http://schemas.microsoft.com/office/powerpoint/2010/main" val="3764811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131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AUTOMATED  ROOM LIGHTING  SYSTEM</vt:lpstr>
      <vt:lpstr>TEAM MEMBERS  1. Abhyanth.P    2. Rakshit R.K  3. Bharath N  4. Arun Kulkarni</vt:lpstr>
      <vt:lpstr>INTRODUCTION:</vt:lpstr>
      <vt:lpstr>Working: </vt:lpstr>
      <vt:lpstr>What is an IR Sensor?</vt:lpstr>
      <vt:lpstr>PowerPoint Presentation</vt:lpstr>
      <vt:lpstr>WORKING OF IR SENSORS</vt:lpstr>
      <vt:lpstr>PowerPoint Presentation</vt:lpstr>
      <vt:lpstr>IR Sensor (Components and Pins) </vt:lpstr>
      <vt:lpstr>Advantages of Infrared sensor</vt:lpstr>
      <vt:lpstr>PowerPoint Presentation</vt:lpstr>
      <vt:lpstr>PowerPoint Presentation</vt:lpstr>
      <vt:lpstr>Arduino details</vt:lpstr>
      <vt:lpstr>PowerPoint Presentation</vt:lpstr>
      <vt:lpstr>Sensor connections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284</cp:revision>
  <dcterms:created xsi:type="dcterms:W3CDTF">2020-10-23T21:24:22Z</dcterms:created>
  <dcterms:modified xsi:type="dcterms:W3CDTF">2020-10-24T10:30:16Z</dcterms:modified>
</cp:coreProperties>
</file>