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C3ED-5AA4-4252-AC78-BDC711ADBEA3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EB405-04E6-49B2-A30E-C8089FDCB0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844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C3ED-5AA4-4252-AC78-BDC711ADBEA3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EB405-04E6-49B2-A30E-C8089FDCB0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699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C3ED-5AA4-4252-AC78-BDC711ADBEA3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EB405-04E6-49B2-A30E-C8089FDCB0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865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C3ED-5AA4-4252-AC78-BDC711ADBEA3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EB405-04E6-49B2-A30E-C8089FDCB0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600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C3ED-5AA4-4252-AC78-BDC711ADBEA3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EB405-04E6-49B2-A30E-C8089FDCB0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877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C3ED-5AA4-4252-AC78-BDC711ADBEA3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EB405-04E6-49B2-A30E-C8089FDCB0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255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C3ED-5AA4-4252-AC78-BDC711ADBEA3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EB405-04E6-49B2-A30E-C8089FDCB0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090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C3ED-5AA4-4252-AC78-BDC711ADBEA3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EB405-04E6-49B2-A30E-C8089FDCB0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701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C3ED-5AA4-4252-AC78-BDC711ADBEA3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EB405-04E6-49B2-A30E-C8089FDCB0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662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C3ED-5AA4-4252-AC78-BDC711ADBEA3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EB405-04E6-49B2-A30E-C8089FDCB0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49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C3ED-5AA4-4252-AC78-BDC711ADBEA3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EB405-04E6-49B2-A30E-C8089FDCB0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952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C3ED-5AA4-4252-AC78-BDC711ADBEA3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EB405-04E6-49B2-A30E-C8089FDCB0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901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C3ED-5AA4-4252-AC78-BDC711ADBEA3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EB405-04E6-49B2-A30E-C8089FDCB0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688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CBDC3ED-5AA4-4252-AC78-BDC711ADBEA3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A69EB405-04E6-49B2-A30E-C8089FDCB0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557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CBDC3ED-5AA4-4252-AC78-BDC711ADBEA3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69EB405-04E6-49B2-A30E-C8089FDCB0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3833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CE49-7265-49D8-8D1A-E92CB617B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1370253"/>
          </a:xfrm>
        </p:spPr>
        <p:txBody>
          <a:bodyPr/>
          <a:lstStyle/>
          <a:p>
            <a:pPr algn="ctr"/>
            <a:r>
              <a:rPr lang="en-US" dirty="0"/>
              <a:t>SQL Day 9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2C1FD0-6228-4112-A419-AE604469F3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283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7249-ADC3-4D91-84F5-93A2347E9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222222"/>
                </a:solidFill>
                <a:effectLst/>
                <a:latin typeface="Century Gothic (Headings)"/>
              </a:rPr>
              <a:t> </a:t>
            </a:r>
            <a:r>
              <a:rPr lang="en-US" dirty="0">
                <a:solidFill>
                  <a:schemeClr val="tx1"/>
                </a:solidFill>
                <a:latin typeface="Century Gothic (Headings)"/>
              </a:rPr>
              <a:t>To show </a:t>
            </a:r>
            <a:r>
              <a:rPr lang="en-US" i="0" dirty="0">
                <a:solidFill>
                  <a:schemeClr val="tx1"/>
                </a:solidFill>
                <a:effectLst/>
                <a:latin typeface="Century Gothic (Headings)"/>
              </a:rPr>
              <a:t>all of the combinations of Department and Category</a:t>
            </a:r>
            <a:endParaRPr lang="en-IN" dirty="0">
              <a:solidFill>
                <a:schemeClr val="tx1"/>
              </a:solidFill>
              <a:latin typeface="Century Gothic (Headings)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013FBF-2AE3-4526-A1FE-1FCF22E213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7271" y="1973662"/>
            <a:ext cx="5454596" cy="102226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C7A3D6-5C1E-4CD6-A015-4F6F60363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546" y="3429000"/>
            <a:ext cx="3296110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30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07EB1-2E75-433D-8FF5-6F817B5BE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ROLLUP &amp; CUBE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8C108-EB70-48A1-891D-AF0799B87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effectLst/>
                <a:latin typeface="Roboto" panose="02000000000000000000" pitchFamily="2" charset="0"/>
              </a:rPr>
              <a:t>There is only one major difference between the functionality of the ROLLUP operator and the CUBE operator. ROLLUP operator generates aggregated results for the selected columns in a hierarchical way. On the other hand, CUBE generates a aggregated result that contains all the possible combinations for the selected columns.</a:t>
            </a:r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4555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3439A-11F3-4A2C-AAB1-2C9F08440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2100" y="1084864"/>
            <a:ext cx="10571998" cy="970450"/>
          </a:xfrm>
        </p:spPr>
        <p:txBody>
          <a:bodyPr/>
          <a:lstStyle/>
          <a:p>
            <a:r>
              <a:rPr lang="en-US" dirty="0"/>
              <a:t>XML WITH MS SQL:</a:t>
            </a:r>
            <a:br>
              <a:rPr lang="en-US" dirty="0"/>
            </a:br>
            <a:r>
              <a:rPr lang="en-US" sz="2400" b="0" i="0" dirty="0">
                <a:effectLst/>
                <a:latin typeface="Segoe UI" panose="020B0502040204020203" pitchFamily="34" charset="0"/>
              </a:rPr>
              <a:t>Converting into XML from SQL tables</a:t>
            </a:r>
            <a:br>
              <a:rPr lang="en-US" sz="4000" b="0" i="0" dirty="0"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6088A-D560-4D6D-861F-4005208CC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Segoe UI" panose="020B0502040204020203" pitchFamily="34" charset="0"/>
              </a:rPr>
              <a:t>The FOR XML AUTO clause converts each column in the SQL table into an attribute in the corresponding XML document.</a:t>
            </a:r>
          </a:p>
          <a:p>
            <a:endParaRPr lang="en-US" dirty="0">
              <a:latin typeface="Segoe UI" panose="020B0502040204020203" pitchFamily="34" charset="0"/>
            </a:endParaRPr>
          </a:p>
          <a:p>
            <a:endParaRPr lang="en-US" b="0" i="0" dirty="0">
              <a:effectLst/>
              <a:latin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</a:endParaRPr>
          </a:p>
          <a:p>
            <a:endParaRPr lang="en-US" b="0" i="0" dirty="0">
              <a:effectLst/>
              <a:latin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</a:endParaRPr>
          </a:p>
          <a:p>
            <a:endParaRPr lang="en-US" b="0" i="0" dirty="0">
              <a:effectLst/>
              <a:latin typeface="Segoe UI" panose="020B0502040204020203" pitchFamily="34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337B13-01AE-4E28-8005-A1673FD0A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756" y="3133693"/>
            <a:ext cx="1911724" cy="5906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7C3645-C037-4A88-9BDA-59D380E40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97" y="3891280"/>
            <a:ext cx="4363489" cy="2827877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B0B220C5-EA77-410E-8E59-72992A31F53A}"/>
              </a:ext>
            </a:extLst>
          </p:cNvPr>
          <p:cNvSpPr/>
          <p:nvPr/>
        </p:nvSpPr>
        <p:spPr>
          <a:xfrm>
            <a:off x="5364480" y="5050165"/>
            <a:ext cx="435860" cy="188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4FE0ACF-F27A-4F9A-95FF-B766688DE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4884" y="4133850"/>
            <a:ext cx="5572946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477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7F863-A2C5-4CF3-B5F0-B3B764991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5150" y="1047263"/>
            <a:ext cx="10571998" cy="970450"/>
          </a:xfrm>
        </p:spPr>
        <p:txBody>
          <a:bodyPr/>
          <a:lstStyle/>
          <a:p>
            <a:r>
              <a:rPr lang="en-US" dirty="0"/>
              <a:t>XML WITH MS SQL:</a:t>
            </a:r>
            <a:br>
              <a:rPr lang="en-US" dirty="0"/>
            </a:br>
            <a:r>
              <a:rPr lang="en-US" sz="2400" b="0" i="0" dirty="0">
                <a:effectLst/>
                <a:latin typeface="Segoe UI" panose="020B0502040204020203" pitchFamily="34" charset="0"/>
              </a:rPr>
              <a:t>Converting into SQL tables from XML</a:t>
            </a:r>
            <a:br>
              <a:rPr lang="en-US" sz="6000" b="0" i="0" dirty="0"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AF6E7-9498-4FD3-9580-6A6656E61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egoe UI" panose="020B0502040204020203" pitchFamily="34" charset="0"/>
              </a:rPr>
              <a:t>bulk load XML data into the server by using the bulk loading capabilities of SQL Server, such as </a:t>
            </a:r>
            <a:r>
              <a:rPr lang="en-US" b="0" i="0" dirty="0" err="1">
                <a:effectLst/>
                <a:latin typeface="Segoe UI" panose="020B0502040204020203" pitchFamily="34" charset="0"/>
              </a:rPr>
              <a:t>bcp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. OPENROWSET allows you to load data into an XML column from files.</a:t>
            </a:r>
          </a:p>
          <a:p>
            <a:endParaRPr lang="en-US" dirty="0">
              <a:latin typeface="Segoe UI" panose="020B0502040204020203" pitchFamily="34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8598CA-F639-44BE-8EAB-3F84F98D5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733" y="4281948"/>
            <a:ext cx="8116433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270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EF250-DCEC-41B7-A5A8-E3172D823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9300" y="1019380"/>
            <a:ext cx="10571998" cy="970450"/>
          </a:xfrm>
        </p:spPr>
        <p:txBody>
          <a:bodyPr/>
          <a:lstStyle/>
          <a:p>
            <a:r>
              <a:rPr lang="en-US" dirty="0"/>
              <a:t>JSON WITH MS SQL:</a:t>
            </a:r>
            <a:br>
              <a:rPr lang="en-US" dirty="0"/>
            </a:br>
            <a:r>
              <a:rPr lang="en-US" sz="2400" b="0" i="0" dirty="0">
                <a:effectLst/>
                <a:latin typeface="Segoe UI" panose="020B0502040204020203" pitchFamily="34" charset="0"/>
              </a:rPr>
              <a:t>Converting into </a:t>
            </a:r>
            <a:r>
              <a:rPr lang="en-US" sz="2400" b="0" dirty="0">
                <a:latin typeface="Segoe UI" panose="020B0502040204020203" pitchFamily="34" charset="0"/>
              </a:rPr>
              <a:t>JSON from </a:t>
            </a:r>
            <a:r>
              <a:rPr lang="en-US" sz="2400" b="0" i="0" dirty="0">
                <a:effectLst/>
                <a:latin typeface="Segoe UI" panose="020B0502040204020203" pitchFamily="34" charset="0"/>
              </a:rPr>
              <a:t>SQL tables</a:t>
            </a:r>
            <a:br>
              <a:rPr lang="en-US" sz="8800" b="0" i="0" dirty="0"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961F51-2C5C-4821-B4DE-81D9CD776A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8016" y="3856110"/>
            <a:ext cx="3095562" cy="273030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51083E-9A85-4851-B186-5B0D295C4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049" y="2946650"/>
            <a:ext cx="3078451" cy="8673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733DEC-2A94-4B40-B916-16FB623E3E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033866"/>
            <a:ext cx="5766379" cy="25525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3794B02-EE44-45FE-93D4-9CB8F2CE512E}"/>
              </a:ext>
            </a:extLst>
          </p:cNvPr>
          <p:cNvSpPr txBox="1"/>
          <p:nvPr/>
        </p:nvSpPr>
        <p:spPr>
          <a:xfrm>
            <a:off x="898016" y="2078560"/>
            <a:ext cx="108883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Segoe UI" panose="020B0502040204020203" pitchFamily="34" charset="0"/>
              </a:rPr>
              <a:t>The </a:t>
            </a:r>
            <a:r>
              <a:rPr lang="en-US" b="1" i="0" dirty="0">
                <a:effectLst/>
                <a:latin typeface="Segoe UI" panose="020B0502040204020203" pitchFamily="34" charset="0"/>
              </a:rPr>
              <a:t>FOR JSON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 clause formats SQL results as JSON text that can be provided to any app that understands JSON. The PATH option uses dot-separated aliases in the SELECT clause to nest objects in the query results.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5104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19FAB-796C-4708-B3DC-041AB9404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0400" y="999202"/>
            <a:ext cx="10571998" cy="970450"/>
          </a:xfrm>
        </p:spPr>
        <p:txBody>
          <a:bodyPr/>
          <a:lstStyle/>
          <a:p>
            <a:r>
              <a:rPr lang="en-US" dirty="0"/>
              <a:t>JSON WITH MS SQL:</a:t>
            </a:r>
            <a:br>
              <a:rPr lang="en-US" dirty="0"/>
            </a:br>
            <a:r>
              <a:rPr lang="en-US" sz="2400" b="0" i="0" dirty="0">
                <a:effectLst/>
                <a:latin typeface="Segoe UI" panose="020B0502040204020203" pitchFamily="34" charset="0"/>
              </a:rPr>
              <a:t>Converting into</a:t>
            </a:r>
            <a:r>
              <a:rPr lang="en-US" sz="2400" b="0" dirty="0">
                <a:latin typeface="Segoe UI" panose="020B0502040204020203" pitchFamily="34" charset="0"/>
              </a:rPr>
              <a:t> </a:t>
            </a:r>
            <a:r>
              <a:rPr lang="en-US" sz="2400" b="0" i="0" dirty="0">
                <a:effectLst/>
                <a:latin typeface="Segoe UI" panose="020B0502040204020203" pitchFamily="34" charset="0"/>
              </a:rPr>
              <a:t>SQL tables from JSON</a:t>
            </a:r>
            <a:br>
              <a:rPr lang="en-US" sz="9600" b="0" i="0" dirty="0"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49438-B1F0-48A4-9029-FBA7C7A80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299" y="2195654"/>
            <a:ext cx="10554574" cy="3636511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</a:rPr>
              <a:t>To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 load JSON data from an external service into SQL Server, you can use </a:t>
            </a:r>
            <a:r>
              <a:rPr lang="en-US" b="1" i="0" dirty="0">
                <a:effectLst/>
                <a:latin typeface="Segoe UI" panose="020B0502040204020203" pitchFamily="34" charset="0"/>
              </a:rPr>
              <a:t>OPENJSON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 to import the data into SQL Server </a:t>
            </a:r>
          </a:p>
          <a:p>
            <a:endParaRPr lang="en-US" dirty="0">
              <a:latin typeface="Segoe UI" panose="020B0502040204020203" pitchFamily="34" charset="0"/>
            </a:endParaRPr>
          </a:p>
          <a:p>
            <a:endParaRPr lang="en-US" b="0" i="0" dirty="0">
              <a:effectLst/>
              <a:latin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</a:endParaRPr>
          </a:p>
          <a:p>
            <a:endParaRPr lang="en-IN" dirty="0"/>
          </a:p>
        </p:txBody>
      </p:sp>
      <p:pic>
        <p:nvPicPr>
          <p:cNvPr id="4098" name="Picture 2" descr="Lightbox">
            <a:extLst>
              <a:ext uri="{FF2B5EF4-FFF2-40B4-BE49-F238E27FC236}">
                <a16:creationId xmlns:a16="http://schemas.microsoft.com/office/drawing/2014/main" id="{6608398D-D0D2-41E3-8F44-0E229868C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69" y="4040542"/>
            <a:ext cx="5203232" cy="244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A3FFB4-09A6-486D-A78F-4F24810CE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887" y="2852657"/>
            <a:ext cx="9488224" cy="741443"/>
          </a:xfrm>
          <a:prstGeom prst="rect">
            <a:avLst/>
          </a:prstGeom>
        </p:spPr>
      </p:pic>
      <p:pic>
        <p:nvPicPr>
          <p:cNvPr id="4100" name="Picture 4" descr="Lightbox">
            <a:extLst>
              <a:ext uri="{FF2B5EF4-FFF2-40B4-BE49-F238E27FC236}">
                <a16:creationId xmlns:a16="http://schemas.microsoft.com/office/drawing/2014/main" id="{91709B30-3091-493A-BAB7-041AF0375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1" y="4001204"/>
            <a:ext cx="4621753" cy="228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622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43CEA-1776-402D-82FB-036CC823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28138"/>
            <a:ext cx="10571998" cy="970450"/>
          </a:xfrm>
        </p:spPr>
        <p:txBody>
          <a:bodyPr/>
          <a:lstStyle/>
          <a:p>
            <a:r>
              <a:rPr lang="en-US" dirty="0"/>
              <a:t>OFFSET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55A50-1F2F-447E-A375-8972FF1E9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urw-din"/>
              </a:rPr>
              <a:t>The OFFSET argument is used to identify the starting point to return rows from a result set. Basically, it exclude the first set of records.</a:t>
            </a:r>
          </a:p>
          <a:p>
            <a:endParaRPr lang="en-US" sz="2000" b="0" i="0" dirty="0">
              <a:solidFill>
                <a:schemeClr val="tx1">
                  <a:lumMod val="95000"/>
                </a:schemeClr>
              </a:solidFill>
              <a:effectLst/>
              <a:latin typeface="urw-din"/>
            </a:endParaRPr>
          </a:p>
          <a:p>
            <a:r>
              <a:rPr lang="en-US" sz="2000" b="0" i="0" dirty="0">
                <a:effectLst/>
                <a:latin typeface="inter-regular"/>
              </a:rPr>
              <a:t>it ignores the initial set of records. SQL Server can use it only with the ORDER BY clause. If its value is </a:t>
            </a:r>
            <a:r>
              <a:rPr lang="en-US" sz="2000" i="0" dirty="0">
                <a:effectLst/>
                <a:latin typeface="inter-bold"/>
              </a:rPr>
              <a:t>negative</a:t>
            </a:r>
            <a:r>
              <a:rPr lang="en-US" sz="2000" b="0" i="0" dirty="0">
                <a:effectLst/>
                <a:latin typeface="inter-regular"/>
              </a:rPr>
              <a:t>, an error will be returned. Therefore, it should always be greater than or equal to zero.</a:t>
            </a:r>
            <a:endParaRPr lang="en-US" sz="2000" b="0" i="0" dirty="0">
              <a:effectLst/>
              <a:latin typeface="urw-din"/>
            </a:endParaRPr>
          </a:p>
          <a:p>
            <a:endParaRPr lang="en-IN" sz="20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117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766CE-E107-4147-9532-A83D90BC5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C57F34-4C75-49E5-9961-C93DF7A8CD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5024" y="2926555"/>
            <a:ext cx="5128895" cy="3077337"/>
          </a:xfrm>
        </p:spPr>
      </p:pic>
    </p:spTree>
    <p:extLst>
      <p:ext uri="{BB962C8B-B14F-4D97-AF65-F5344CB8AC3E}">
        <p14:creationId xmlns:p14="http://schemas.microsoft.com/office/powerpoint/2010/main" val="4156297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583E-7827-46D9-90A3-69B8E488C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show all but first 5 employees from </a:t>
            </a:r>
            <a:r>
              <a:rPr lang="en-US" dirty="0" err="1"/>
              <a:t>Person.Person</a:t>
            </a:r>
            <a:r>
              <a:rPr lang="en-US" dirty="0"/>
              <a:t> table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14F3FD-FFDE-4A26-8DCB-92438E76A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2801" y="1971472"/>
            <a:ext cx="5896798" cy="145752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EEACA4-2B6E-4E71-B05A-2769BD0EF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802" y="3632313"/>
            <a:ext cx="3979471" cy="285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322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5E84B-E3CE-47CC-BE00-CCB61C402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920" y="325268"/>
            <a:ext cx="10571998" cy="970450"/>
          </a:xfrm>
        </p:spPr>
        <p:txBody>
          <a:bodyPr/>
          <a:lstStyle/>
          <a:p>
            <a:r>
              <a:rPr lang="en-US" dirty="0"/>
              <a:t>Fetch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34CA0-FB91-4E67-8194-0FDC51D48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effectLst/>
                <a:latin typeface="urw-din"/>
              </a:rPr>
              <a:t>The FETCH argument is used to return a set of number of rows. FETCH can’t be used itself, it is used in conjunction with OFFSET.</a:t>
            </a:r>
          </a:p>
          <a:p>
            <a:r>
              <a:rPr lang="en-IN" sz="2000" dirty="0"/>
              <a:t>The FETCH clause  specifies the number of rows to return after the OFFSET clause has been processed. The value of offset is equal to or greater than one.</a:t>
            </a:r>
          </a:p>
        </p:txBody>
      </p:sp>
    </p:spTree>
    <p:extLst>
      <p:ext uri="{BB962C8B-B14F-4D97-AF65-F5344CB8AC3E}">
        <p14:creationId xmlns:p14="http://schemas.microsoft.com/office/powerpoint/2010/main" val="3002282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93B1E-B74C-4C04-81FA-4780A1E7B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show the next 5 records after the OFFSET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245414-ACBB-4651-A257-2038142A4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8259" y="2207619"/>
            <a:ext cx="5311877" cy="14984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2394DA-8E1C-4401-B117-2778EE865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636" y="4048998"/>
            <a:ext cx="4235124" cy="194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428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1DBD9-E9A4-4473-B2BF-8264ED77F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ROLLUP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BFA60-CCDE-4634-8946-6A4F4A132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0" dirty="0">
                <a:effectLst/>
                <a:latin typeface="urw-din"/>
              </a:rPr>
              <a:t>It is the subclass of the GROUP BY clause that performs an aggregate operation on multiple levels in a hierarchy and prepares summary reports. It allows to generate multiple grouping sets within a single query</a:t>
            </a:r>
          </a:p>
          <a:p>
            <a:endParaRPr lang="en-US" sz="2000" dirty="0">
              <a:latin typeface="inter-regular"/>
            </a:endParaRPr>
          </a:p>
          <a:p>
            <a:r>
              <a:rPr lang="en-US" sz="2000" dirty="0">
                <a:latin typeface="inter-regular"/>
              </a:rPr>
              <a:t>Syntax:</a:t>
            </a:r>
          </a:p>
          <a:p>
            <a:endParaRPr lang="en-US" sz="2000" dirty="0">
              <a:latin typeface="inter-regular"/>
            </a:endParaRPr>
          </a:p>
          <a:p>
            <a:endParaRPr lang="en-IN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A38B37-9831-4C5E-A978-A6C376389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590" y="4581757"/>
            <a:ext cx="4439270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277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EA634-E67A-4B1E-9F5A-373DE495A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918702"/>
            <a:ext cx="10571998" cy="970450"/>
          </a:xfrm>
        </p:spPr>
        <p:txBody>
          <a:bodyPr/>
          <a:lstStyle/>
          <a:p>
            <a:r>
              <a:rPr lang="en-US" dirty="0"/>
              <a:t>To return subtotal of salary grouped by country along with the grand total of salary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E5E0DA-BA73-489C-9C29-0F98BCB79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5179" y="2243681"/>
            <a:ext cx="6201640" cy="130510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08A43B-E56D-45DB-B76D-BD6A41B09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536" y="3961765"/>
            <a:ext cx="3370739" cy="213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838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A742B-F7F8-47F0-BFCE-537D5518C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CUBE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11AFE-2445-4816-B8DD-953C04852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urw-din"/>
              </a:rPr>
              <a:t>CUBE allows you to generate subtotals like the ROLLUP extension. In addition, the CUBE extension will generate subtotals for all combinations of grouping columns specified in the GROUP BY clause.</a:t>
            </a:r>
            <a:endParaRPr lang="en-IN" sz="2400" dirty="0">
              <a:latin typeface="urw-din"/>
            </a:endParaRPr>
          </a:p>
        </p:txBody>
      </p:sp>
    </p:spTree>
    <p:extLst>
      <p:ext uri="{BB962C8B-B14F-4D97-AF65-F5344CB8AC3E}">
        <p14:creationId xmlns:p14="http://schemas.microsoft.com/office/powerpoint/2010/main" val="27892742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222</TotalTime>
  <Words>487</Words>
  <Application>Microsoft Office PowerPoint</Application>
  <PresentationFormat>Widescreen</PresentationFormat>
  <Paragraphs>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Century Gothic</vt:lpstr>
      <vt:lpstr>Century Gothic (Headings)</vt:lpstr>
      <vt:lpstr>inter-bold</vt:lpstr>
      <vt:lpstr>inter-regular</vt:lpstr>
      <vt:lpstr>Roboto</vt:lpstr>
      <vt:lpstr>Segoe UI</vt:lpstr>
      <vt:lpstr>urw-din</vt:lpstr>
      <vt:lpstr>Wingdings 2</vt:lpstr>
      <vt:lpstr>Quotable</vt:lpstr>
      <vt:lpstr>SQL Day 9</vt:lpstr>
      <vt:lpstr>OFFSET</vt:lpstr>
      <vt:lpstr>Syntax</vt:lpstr>
      <vt:lpstr>To show all but first 5 employees from Person.Person table</vt:lpstr>
      <vt:lpstr>Fetch :</vt:lpstr>
      <vt:lpstr>To show the next 5 records after the OFFSET</vt:lpstr>
      <vt:lpstr>ROLLUP :</vt:lpstr>
      <vt:lpstr>To return subtotal of salary grouped by country along with the grand total of salary</vt:lpstr>
      <vt:lpstr>CUBE :</vt:lpstr>
      <vt:lpstr> To show all of the combinations of Department and Category</vt:lpstr>
      <vt:lpstr>Difference between ROLLUP &amp; CUBE</vt:lpstr>
      <vt:lpstr>XML WITH MS SQL: Converting into XML from SQL tables </vt:lpstr>
      <vt:lpstr>XML WITH MS SQL: Converting into SQL tables from XML </vt:lpstr>
      <vt:lpstr>JSON WITH MS SQL: Converting into JSON from SQL tables </vt:lpstr>
      <vt:lpstr>JSON WITH MS SQL: Converting into SQL tables from JSON </vt:lpstr>
    </vt:vector>
  </TitlesOfParts>
  <Company>Citiustech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Day 9</dc:title>
  <dc:creator>Sarthak Shetty4</dc:creator>
  <cp:lastModifiedBy>Sarthak Shetty4</cp:lastModifiedBy>
  <cp:revision>1</cp:revision>
  <dcterms:created xsi:type="dcterms:W3CDTF">2022-09-07T11:22:36Z</dcterms:created>
  <dcterms:modified xsi:type="dcterms:W3CDTF">2022-09-07T15:04:48Z</dcterms:modified>
</cp:coreProperties>
</file>