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931F-E56D-42A5-BAEE-9B6E866613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1689C7-1F50-41EF-99BE-55EA7C3F7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263596F-91D0-4039-848A-0C0D611E4343}"/>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5" name="Footer Placeholder 4">
            <a:extLst>
              <a:ext uri="{FF2B5EF4-FFF2-40B4-BE49-F238E27FC236}">
                <a16:creationId xmlns:a16="http://schemas.microsoft.com/office/drawing/2014/main" id="{673467AF-E617-4A34-9ECB-9F82588F3F5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A9F9B5B-5EF5-40DD-8C02-F6C4DEB37DBB}"/>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16469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01FA-AB7E-474E-BC98-C45A623495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F5A804-2DC9-4201-8AE1-B45880EA47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E6AD1-9DA9-43F9-AF35-1896B8BD6AB4}"/>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5" name="Footer Placeholder 4">
            <a:extLst>
              <a:ext uri="{FF2B5EF4-FFF2-40B4-BE49-F238E27FC236}">
                <a16:creationId xmlns:a16="http://schemas.microsoft.com/office/drawing/2014/main" id="{4F33DD16-CCA7-42B6-9BAC-9FC9CC54B25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141E7AD-CEEF-48D1-A300-F0171CDE921D}"/>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3003547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7C821-8FCA-42B2-8024-1954336869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5865FD-16A0-4721-B359-8FCA7658F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97D1F1-0C98-4CA1-8F46-19B4ECE5C770}"/>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5" name="Footer Placeholder 4">
            <a:extLst>
              <a:ext uri="{FF2B5EF4-FFF2-40B4-BE49-F238E27FC236}">
                <a16:creationId xmlns:a16="http://schemas.microsoft.com/office/drawing/2014/main" id="{0DE3054C-D97F-454A-884E-FB4396E23B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664C3E0-313E-4C9F-BA83-FBFB661C50FE}"/>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332474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578DC-A968-4BF5-8AE2-6A4AFE6762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21FBA0-9835-4FEA-BB94-A86B136C6A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138C2A-0CE0-4EED-89C7-E970234A42AB}"/>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5" name="Footer Placeholder 4">
            <a:extLst>
              <a:ext uri="{FF2B5EF4-FFF2-40B4-BE49-F238E27FC236}">
                <a16:creationId xmlns:a16="http://schemas.microsoft.com/office/drawing/2014/main" id="{CD03E55D-C1DB-416C-81A1-F257DB1D6F1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BB84EF0-4FED-4B54-BAAD-4F986663CCBE}"/>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2896529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5DCB-63FB-4CB0-8E45-0DDA10740E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521B53-6246-483A-BE5C-8001E121E5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3AD21E-905E-4CD0-9654-5DF091F45CFC}"/>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5" name="Footer Placeholder 4">
            <a:extLst>
              <a:ext uri="{FF2B5EF4-FFF2-40B4-BE49-F238E27FC236}">
                <a16:creationId xmlns:a16="http://schemas.microsoft.com/office/drawing/2014/main" id="{980ABDEF-8367-408A-BB13-74B95732B8D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63DAC6-10CA-4926-A683-2EEF6EBD606B}"/>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369207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3267-CCAF-4184-9AE9-2672A7D5B3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88007C-8AAA-463A-9B7D-BE43781493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AC7690-A163-4E18-B8A2-2BF3F9310C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FE6888-531C-409B-B02B-95FAE7FDB1D8}"/>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6" name="Footer Placeholder 5">
            <a:extLst>
              <a:ext uri="{FF2B5EF4-FFF2-40B4-BE49-F238E27FC236}">
                <a16:creationId xmlns:a16="http://schemas.microsoft.com/office/drawing/2014/main" id="{57510157-0E7F-4A41-B041-C1D30CF27D5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88B5517-B8F5-422A-955F-883F5FC5590E}"/>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71338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2F53-CE4E-44F0-AB5A-4234C88ED5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D0D6F5-A432-48C0-8275-E7454E299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332A9C-F062-49FC-A5C7-21F3229FE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E58A83-E64A-4EAE-B2DE-3E056FC4D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0E7E4-A677-4D66-A436-F3347D47C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D94951-4FCC-4E91-9B72-F0CB6BF355FB}"/>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8" name="Footer Placeholder 7">
            <a:extLst>
              <a:ext uri="{FF2B5EF4-FFF2-40B4-BE49-F238E27FC236}">
                <a16:creationId xmlns:a16="http://schemas.microsoft.com/office/drawing/2014/main" id="{9300FFB9-421E-476A-ABE1-38394390FE5F}"/>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E1BA2D2-1CF3-4B36-8D31-4A0A5099A59B}"/>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222124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7C481-B71B-483B-AF94-D2CCECD642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C375ED-132F-4BA5-BEC0-855F4A161FB7}"/>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4" name="Footer Placeholder 3">
            <a:extLst>
              <a:ext uri="{FF2B5EF4-FFF2-40B4-BE49-F238E27FC236}">
                <a16:creationId xmlns:a16="http://schemas.microsoft.com/office/drawing/2014/main" id="{B3E42B03-044F-41C3-BCE5-8EAA9B5C3DA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94A9246-7B8D-490C-9D07-A4544F1FA07C}"/>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3388767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39B705-6165-4316-9209-FBA6F3E3FDEE}"/>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3" name="Footer Placeholder 2">
            <a:extLst>
              <a:ext uri="{FF2B5EF4-FFF2-40B4-BE49-F238E27FC236}">
                <a16:creationId xmlns:a16="http://schemas.microsoft.com/office/drawing/2014/main" id="{2EAC162A-586D-45CC-BC6B-3819A3524AC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9733690-3AE7-46FE-BE0E-02E1A3A94CFE}"/>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3568004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FBB9-BB58-4FC5-8367-9395D313C0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533B26-E096-492D-9500-C8854E6B0F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45AE19-4AF6-4C27-B359-715C7AAD77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083F1-E954-48A5-88FD-8BEC5E7F2B88}"/>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6" name="Footer Placeholder 5">
            <a:extLst>
              <a:ext uri="{FF2B5EF4-FFF2-40B4-BE49-F238E27FC236}">
                <a16:creationId xmlns:a16="http://schemas.microsoft.com/office/drawing/2014/main" id="{F86DA6A8-EFFD-437F-9D5E-F6D510DBB34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6AFFD43-7D63-4B0C-92C4-91649178A2D8}"/>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1457642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8261-9E25-4945-BA3C-ED5DE3CDF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7025C0-43F9-46C2-A1B1-858744A9D6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F2A0529-0DA6-47ED-83C9-154E6B04CF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B1195-BF2B-49C8-9126-BA8BB2FD107F}"/>
              </a:ext>
            </a:extLst>
          </p:cNvPr>
          <p:cNvSpPr>
            <a:spLocks noGrp="1"/>
          </p:cNvSpPr>
          <p:nvPr>
            <p:ph type="dt" sz="half" idx="10"/>
          </p:nvPr>
        </p:nvSpPr>
        <p:spPr/>
        <p:txBody>
          <a:bodyPr/>
          <a:lstStyle/>
          <a:p>
            <a:fld id="{0B725118-EEDE-4305-8AF0-3E58D4C28592}" type="datetimeFigureOut">
              <a:rPr lang="en-IN" smtClean="0"/>
              <a:t>04-09-2022</a:t>
            </a:fld>
            <a:endParaRPr lang="en-IN" dirty="0"/>
          </a:p>
        </p:txBody>
      </p:sp>
      <p:sp>
        <p:nvSpPr>
          <p:cNvPr id="6" name="Footer Placeholder 5">
            <a:extLst>
              <a:ext uri="{FF2B5EF4-FFF2-40B4-BE49-F238E27FC236}">
                <a16:creationId xmlns:a16="http://schemas.microsoft.com/office/drawing/2014/main" id="{3FABC8C3-E505-4402-80D7-5E336CA99F7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AF76AE9-BA9B-46FB-8510-71D97931DE61}"/>
              </a:ext>
            </a:extLst>
          </p:cNvPr>
          <p:cNvSpPr>
            <a:spLocks noGrp="1"/>
          </p:cNvSpPr>
          <p:nvPr>
            <p:ph type="sldNum" sz="quarter" idx="12"/>
          </p:nvPr>
        </p:nvSpPr>
        <p:spPr/>
        <p:txBody>
          <a:bodyPr/>
          <a:lstStyle/>
          <a:p>
            <a:fld id="{D42F5166-6EC6-450B-B3EC-0C882A7BA0D8}" type="slidenum">
              <a:rPr lang="en-IN" smtClean="0"/>
              <a:t>‹#›</a:t>
            </a:fld>
            <a:endParaRPr lang="en-IN" dirty="0"/>
          </a:p>
        </p:txBody>
      </p:sp>
    </p:spTree>
    <p:extLst>
      <p:ext uri="{BB962C8B-B14F-4D97-AF65-F5344CB8AC3E}">
        <p14:creationId xmlns:p14="http://schemas.microsoft.com/office/powerpoint/2010/main" val="189348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904E2-8B50-41E6-8C60-601C45363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28B6F1-769A-439C-8B1B-43A53C3DD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ED4302-D6FD-4437-BA20-826BB8CFC6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725118-EEDE-4305-8AF0-3E58D4C28592}" type="datetimeFigureOut">
              <a:rPr lang="en-IN" smtClean="0"/>
              <a:t>04-09-2022</a:t>
            </a:fld>
            <a:endParaRPr lang="en-IN" dirty="0"/>
          </a:p>
        </p:txBody>
      </p:sp>
      <p:sp>
        <p:nvSpPr>
          <p:cNvPr id="5" name="Footer Placeholder 4">
            <a:extLst>
              <a:ext uri="{FF2B5EF4-FFF2-40B4-BE49-F238E27FC236}">
                <a16:creationId xmlns:a16="http://schemas.microsoft.com/office/drawing/2014/main" id="{5A248F87-AA3C-4D2B-8E8D-423A12C38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C4872B1-C2F6-419D-9AB7-9C9CE9A5DD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2F5166-6EC6-450B-B3EC-0C882A7BA0D8}" type="slidenum">
              <a:rPr lang="en-IN" smtClean="0"/>
              <a:t>‹#›</a:t>
            </a:fld>
            <a:endParaRPr lang="en-IN" dirty="0"/>
          </a:p>
        </p:txBody>
      </p:sp>
    </p:spTree>
    <p:extLst>
      <p:ext uri="{BB962C8B-B14F-4D97-AF65-F5344CB8AC3E}">
        <p14:creationId xmlns:p14="http://schemas.microsoft.com/office/powerpoint/2010/main" val="3683511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1B8E8-081E-4E54-A5F3-8D5F3C4EB4FF}"/>
              </a:ext>
            </a:extLst>
          </p:cNvPr>
          <p:cNvSpPr>
            <a:spLocks noGrp="1"/>
          </p:cNvSpPr>
          <p:nvPr>
            <p:ph type="ctrTitle"/>
          </p:nvPr>
        </p:nvSpPr>
        <p:spPr/>
        <p:txBody>
          <a:bodyPr/>
          <a:lstStyle/>
          <a:p>
            <a:r>
              <a:rPr lang="en-US" dirty="0"/>
              <a:t>CONCEPTS IN OOPS</a:t>
            </a:r>
            <a:endParaRPr lang="en-IN" dirty="0"/>
          </a:p>
        </p:txBody>
      </p:sp>
      <p:sp>
        <p:nvSpPr>
          <p:cNvPr id="3" name="Subtitle 2">
            <a:extLst>
              <a:ext uri="{FF2B5EF4-FFF2-40B4-BE49-F238E27FC236}">
                <a16:creationId xmlns:a16="http://schemas.microsoft.com/office/drawing/2014/main" id="{1372FCA6-4075-4936-8092-B5D5BFEAB7EE}"/>
              </a:ext>
            </a:extLst>
          </p:cNvPr>
          <p:cNvSpPr>
            <a:spLocks noGrp="1"/>
          </p:cNvSpPr>
          <p:nvPr>
            <p:ph type="subTitle" idx="1"/>
          </p:nvPr>
        </p:nvSpPr>
        <p:spPr/>
        <p:txBody>
          <a:bodyPr/>
          <a:lstStyle/>
          <a:p>
            <a:r>
              <a:rPr lang="en-US" dirty="0"/>
              <a:t>By:-Abhyanth P</a:t>
            </a:r>
            <a:endParaRPr lang="en-IN" dirty="0"/>
          </a:p>
        </p:txBody>
      </p:sp>
    </p:spTree>
    <p:extLst>
      <p:ext uri="{BB962C8B-B14F-4D97-AF65-F5344CB8AC3E}">
        <p14:creationId xmlns:p14="http://schemas.microsoft.com/office/powerpoint/2010/main" val="109314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1D161-B7F0-4F5B-8BC3-FC3C0A82C3D3}"/>
              </a:ext>
            </a:extLst>
          </p:cNvPr>
          <p:cNvSpPr>
            <a:spLocks noGrp="1"/>
          </p:cNvSpPr>
          <p:nvPr>
            <p:ph type="title"/>
          </p:nvPr>
        </p:nvSpPr>
        <p:spPr/>
        <p:txBody>
          <a:bodyPr/>
          <a:lstStyle/>
          <a:p>
            <a:r>
              <a:rPr lang="en-US" dirty="0"/>
              <a:t>ASSOCIATION</a:t>
            </a:r>
            <a:endParaRPr lang="en-IN" dirty="0"/>
          </a:p>
        </p:txBody>
      </p:sp>
      <p:sp>
        <p:nvSpPr>
          <p:cNvPr id="3" name="Content Placeholder 2">
            <a:extLst>
              <a:ext uri="{FF2B5EF4-FFF2-40B4-BE49-F238E27FC236}">
                <a16:creationId xmlns:a16="http://schemas.microsoft.com/office/drawing/2014/main" id="{F62FD757-0776-4C80-ACD3-BE5E2BA90FCE}"/>
              </a:ext>
            </a:extLst>
          </p:cNvPr>
          <p:cNvSpPr>
            <a:spLocks noGrp="1"/>
          </p:cNvSpPr>
          <p:nvPr>
            <p:ph idx="1"/>
          </p:nvPr>
        </p:nvSpPr>
        <p:spPr/>
        <p:txBody>
          <a:bodyPr/>
          <a:lstStyle/>
          <a:p>
            <a:r>
              <a:rPr lang="en-US" b="0" i="0" dirty="0">
                <a:solidFill>
                  <a:srgbClr val="4D5968"/>
                </a:solidFill>
                <a:effectLst/>
                <a:latin typeface="Nunito Sans" pitchFamily="2" charset="0"/>
              </a:rPr>
              <a:t>Association in OOPs is a relationship between two separate classes, which is established with the help of objects. As we know, in OOPs (Object Oriented Programming), objects communicate with each other to use each other’s functionality and services. </a:t>
            </a:r>
          </a:p>
          <a:p>
            <a:r>
              <a:rPr lang="en-US" b="0" i="0" dirty="0">
                <a:solidFill>
                  <a:srgbClr val="4D5968"/>
                </a:solidFill>
                <a:effectLst/>
                <a:latin typeface="Nunito Sans" pitchFamily="2" charset="0"/>
              </a:rPr>
              <a:t>Each object in Associate has its own lifetime and has no owner</a:t>
            </a:r>
          </a:p>
          <a:p>
            <a:r>
              <a:rPr lang="en-US" dirty="0">
                <a:solidFill>
                  <a:srgbClr val="4D5968"/>
                </a:solidFill>
                <a:latin typeface="Nunito Sans" pitchFamily="2" charset="0"/>
              </a:rPr>
              <a:t>E.g. : </a:t>
            </a:r>
            <a:r>
              <a:rPr lang="en-US" b="0" i="0" dirty="0">
                <a:solidFill>
                  <a:srgbClr val="4D5968"/>
                </a:solidFill>
                <a:effectLst/>
                <a:latin typeface="Nunito Sans" pitchFamily="2" charset="0"/>
              </a:rPr>
              <a:t>One teacher can have multiple students, and one student can have multiple teachers for separate subjects</a:t>
            </a:r>
            <a:endParaRPr lang="en-IN" dirty="0"/>
          </a:p>
        </p:txBody>
      </p:sp>
    </p:spTree>
    <p:extLst>
      <p:ext uri="{BB962C8B-B14F-4D97-AF65-F5344CB8AC3E}">
        <p14:creationId xmlns:p14="http://schemas.microsoft.com/office/powerpoint/2010/main" val="294399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0514-C1EC-4123-B47B-F39407CCA7F6}"/>
              </a:ext>
            </a:extLst>
          </p:cNvPr>
          <p:cNvSpPr>
            <a:spLocks noGrp="1"/>
          </p:cNvSpPr>
          <p:nvPr>
            <p:ph type="title"/>
          </p:nvPr>
        </p:nvSpPr>
        <p:spPr/>
        <p:txBody>
          <a:bodyPr/>
          <a:lstStyle/>
          <a:p>
            <a:r>
              <a:rPr lang="en-US" dirty="0"/>
              <a:t>TYPES OF  ASSOCIATION-AGGREGATION</a:t>
            </a:r>
            <a:endParaRPr lang="en-IN" dirty="0"/>
          </a:p>
        </p:txBody>
      </p:sp>
      <p:sp>
        <p:nvSpPr>
          <p:cNvPr id="3" name="Content Placeholder 2">
            <a:extLst>
              <a:ext uri="{FF2B5EF4-FFF2-40B4-BE49-F238E27FC236}">
                <a16:creationId xmlns:a16="http://schemas.microsoft.com/office/drawing/2014/main" id="{C0D43560-38C1-4E22-89B9-75D697949B03}"/>
              </a:ext>
            </a:extLst>
          </p:cNvPr>
          <p:cNvSpPr>
            <a:spLocks noGrp="1"/>
          </p:cNvSpPr>
          <p:nvPr>
            <p:ph idx="1"/>
          </p:nvPr>
        </p:nvSpPr>
        <p:spPr/>
        <p:txBody>
          <a:bodyPr/>
          <a:lstStyle/>
          <a:p>
            <a:r>
              <a:rPr lang="en-US" b="0" i="0" dirty="0">
                <a:solidFill>
                  <a:srgbClr val="4D5968"/>
                </a:solidFill>
                <a:effectLst/>
                <a:latin typeface="Nunito Sans" pitchFamily="2" charset="0"/>
              </a:rPr>
              <a:t>Aggregation is a special type of Association which follows a “has-a” relationship between 2 related objects. </a:t>
            </a:r>
          </a:p>
          <a:p>
            <a:r>
              <a:rPr lang="en-US" b="0" i="0" dirty="0">
                <a:solidFill>
                  <a:srgbClr val="4D5968"/>
                </a:solidFill>
                <a:effectLst/>
                <a:latin typeface="Nunito Sans" pitchFamily="2" charset="0"/>
              </a:rPr>
              <a:t>In Aggregation, entities are loosely connected with each other</a:t>
            </a:r>
          </a:p>
          <a:p>
            <a:r>
              <a:rPr lang="en-US" dirty="0">
                <a:solidFill>
                  <a:srgbClr val="4D5968"/>
                </a:solidFill>
                <a:latin typeface="Nunito Sans" pitchFamily="2" charset="0"/>
              </a:rPr>
              <a:t>E.g.:- </a:t>
            </a:r>
            <a:r>
              <a:rPr lang="en-US" b="0" i="0" dirty="0">
                <a:solidFill>
                  <a:srgbClr val="4D5968"/>
                </a:solidFill>
                <a:effectLst/>
                <a:latin typeface="Nunito Sans" pitchFamily="2" charset="0"/>
              </a:rPr>
              <a:t>a Teacher can have one Course to teach. If the teacher is removed or moved out of the college, there is no effect on the Course </a:t>
            </a:r>
            <a:endParaRPr lang="en-IN" dirty="0"/>
          </a:p>
        </p:txBody>
      </p:sp>
    </p:spTree>
    <p:extLst>
      <p:ext uri="{BB962C8B-B14F-4D97-AF65-F5344CB8AC3E}">
        <p14:creationId xmlns:p14="http://schemas.microsoft.com/office/powerpoint/2010/main" val="1042720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F2B4-0BA7-4287-BCC3-82837E427B89}"/>
              </a:ext>
            </a:extLst>
          </p:cNvPr>
          <p:cNvSpPr>
            <a:spLocks noGrp="1"/>
          </p:cNvSpPr>
          <p:nvPr>
            <p:ph type="title"/>
          </p:nvPr>
        </p:nvSpPr>
        <p:spPr/>
        <p:txBody>
          <a:bodyPr/>
          <a:lstStyle/>
          <a:p>
            <a:r>
              <a:rPr lang="en-US" dirty="0"/>
              <a:t>TYPES OF  ASSOCIATION-COMPOSITION</a:t>
            </a:r>
            <a:endParaRPr lang="en-IN" dirty="0"/>
          </a:p>
        </p:txBody>
      </p:sp>
      <p:sp>
        <p:nvSpPr>
          <p:cNvPr id="3" name="Content Placeholder 2">
            <a:extLst>
              <a:ext uri="{FF2B5EF4-FFF2-40B4-BE49-F238E27FC236}">
                <a16:creationId xmlns:a16="http://schemas.microsoft.com/office/drawing/2014/main" id="{78F94DCB-4AFF-43EB-8379-6F9AB073A768}"/>
              </a:ext>
            </a:extLst>
          </p:cNvPr>
          <p:cNvSpPr>
            <a:spLocks noGrp="1"/>
          </p:cNvSpPr>
          <p:nvPr>
            <p:ph idx="1"/>
          </p:nvPr>
        </p:nvSpPr>
        <p:spPr/>
        <p:txBody>
          <a:bodyPr/>
          <a:lstStyle/>
          <a:p>
            <a:r>
              <a:rPr lang="en-US" b="0" i="0" dirty="0">
                <a:solidFill>
                  <a:srgbClr val="4D5968"/>
                </a:solidFill>
                <a:effectLst/>
                <a:latin typeface="Nunito Sans" pitchFamily="2" charset="0"/>
              </a:rPr>
              <a:t>Composition is a restricted form of Association, but the entities are strongly dependent on each other</a:t>
            </a:r>
          </a:p>
          <a:p>
            <a:r>
              <a:rPr lang="en-US" dirty="0">
                <a:solidFill>
                  <a:srgbClr val="4D5968"/>
                </a:solidFill>
                <a:latin typeface="Nunito Sans" pitchFamily="2" charset="0"/>
              </a:rPr>
              <a:t>I</a:t>
            </a:r>
            <a:r>
              <a:rPr lang="en-US" b="0" i="0" dirty="0">
                <a:solidFill>
                  <a:srgbClr val="4D5968"/>
                </a:solidFill>
                <a:effectLst/>
                <a:latin typeface="Nunito Sans" pitchFamily="2" charset="0"/>
              </a:rPr>
              <a:t>f the parent entity is destroyed, there is no meaning of the child entity’s existence.</a:t>
            </a:r>
          </a:p>
          <a:p>
            <a:r>
              <a:rPr lang="en-US" b="0" i="0" dirty="0">
                <a:solidFill>
                  <a:srgbClr val="4D5968"/>
                </a:solidFill>
                <a:effectLst/>
                <a:latin typeface="Nunito Sans" pitchFamily="2" charset="0"/>
              </a:rPr>
              <a:t> It represents the “part-of” relationship.</a:t>
            </a:r>
          </a:p>
          <a:p>
            <a:endParaRPr lang="en-IN" dirty="0"/>
          </a:p>
        </p:txBody>
      </p:sp>
    </p:spTree>
    <p:extLst>
      <p:ext uri="{BB962C8B-B14F-4D97-AF65-F5344CB8AC3E}">
        <p14:creationId xmlns:p14="http://schemas.microsoft.com/office/powerpoint/2010/main" val="36986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3B00-9A7C-4532-883E-839F3161FFF4}"/>
              </a:ext>
            </a:extLst>
          </p:cNvPr>
          <p:cNvSpPr>
            <a:spLocks noGrp="1"/>
          </p:cNvSpPr>
          <p:nvPr>
            <p:ph type="title"/>
          </p:nvPr>
        </p:nvSpPr>
        <p:spPr/>
        <p:txBody>
          <a:bodyPr/>
          <a:lstStyle/>
          <a:p>
            <a:r>
              <a:rPr lang="en-US" dirty="0"/>
              <a:t>MODULARITY</a:t>
            </a:r>
            <a:endParaRPr lang="en-IN" dirty="0"/>
          </a:p>
        </p:txBody>
      </p:sp>
      <p:sp>
        <p:nvSpPr>
          <p:cNvPr id="3" name="Content Placeholder 2">
            <a:extLst>
              <a:ext uri="{FF2B5EF4-FFF2-40B4-BE49-F238E27FC236}">
                <a16:creationId xmlns:a16="http://schemas.microsoft.com/office/drawing/2014/main" id="{9C3003B9-ABAC-4D51-9DFE-94421AE55636}"/>
              </a:ext>
            </a:extLst>
          </p:cNvPr>
          <p:cNvSpPr>
            <a:spLocks noGrp="1"/>
          </p:cNvSpPr>
          <p:nvPr>
            <p:ph idx="1"/>
          </p:nvPr>
        </p:nvSpPr>
        <p:spPr/>
        <p:txBody>
          <a:bodyPr/>
          <a:lstStyle/>
          <a:p>
            <a:r>
              <a:rPr lang="en-US" b="0" i="0" dirty="0">
                <a:solidFill>
                  <a:schemeClr val="bg1">
                    <a:lumMod val="50000"/>
                  </a:schemeClr>
                </a:solidFill>
                <a:effectLst/>
                <a:latin typeface="Open Sans" panose="020B0606030504020204" pitchFamily="34" charset="0"/>
              </a:rPr>
              <a:t>Modularity refers to the concept of making multiple modules first and then linking and combining them to form a complete system.</a:t>
            </a:r>
          </a:p>
          <a:p>
            <a:r>
              <a:rPr lang="en-US" b="0" i="0" dirty="0">
                <a:solidFill>
                  <a:schemeClr val="bg1">
                    <a:lumMod val="50000"/>
                  </a:schemeClr>
                </a:solidFill>
                <a:effectLst/>
                <a:latin typeface="Open Sans" panose="020B0606030504020204" pitchFamily="34" charset="0"/>
              </a:rPr>
              <a:t> Modularity enables re-usability and minimizes duplication.</a:t>
            </a:r>
          </a:p>
          <a:p>
            <a:r>
              <a:rPr lang="en-US" b="0" i="0" dirty="0">
                <a:solidFill>
                  <a:schemeClr val="bg1">
                    <a:lumMod val="50000"/>
                  </a:schemeClr>
                </a:solidFill>
                <a:effectLst/>
                <a:latin typeface="Open Sans" panose="020B0606030504020204" pitchFamily="34" charset="0"/>
              </a:rPr>
              <a:t>modularity  makes it easier to fix problems as bugs can be traced to specific system modules</a:t>
            </a:r>
            <a:endParaRPr lang="en-US" dirty="0">
              <a:solidFill>
                <a:schemeClr val="bg1">
                  <a:lumMod val="50000"/>
                </a:schemeClr>
              </a:solidFill>
              <a:latin typeface="Open Sans" panose="020B0606030504020204" pitchFamily="34" charset="0"/>
            </a:endParaRPr>
          </a:p>
        </p:txBody>
      </p:sp>
    </p:spTree>
    <p:extLst>
      <p:ext uri="{BB962C8B-B14F-4D97-AF65-F5344CB8AC3E}">
        <p14:creationId xmlns:p14="http://schemas.microsoft.com/office/powerpoint/2010/main" val="248055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4FD0-5502-464A-9AB4-D253C97E8A42}"/>
              </a:ext>
            </a:extLst>
          </p:cNvPr>
          <p:cNvSpPr>
            <a:spLocks noGrp="1"/>
          </p:cNvSpPr>
          <p:nvPr>
            <p:ph type="title"/>
          </p:nvPr>
        </p:nvSpPr>
        <p:spPr/>
        <p:txBody>
          <a:bodyPr/>
          <a:lstStyle/>
          <a:p>
            <a:r>
              <a:rPr lang="en-US" dirty="0"/>
              <a:t>COUPLING</a:t>
            </a:r>
            <a:endParaRPr lang="en-IN" dirty="0"/>
          </a:p>
        </p:txBody>
      </p:sp>
      <p:sp>
        <p:nvSpPr>
          <p:cNvPr id="3" name="Content Placeholder 2">
            <a:extLst>
              <a:ext uri="{FF2B5EF4-FFF2-40B4-BE49-F238E27FC236}">
                <a16:creationId xmlns:a16="http://schemas.microsoft.com/office/drawing/2014/main" id="{505D95F0-7C6C-4938-8E2E-10AC0E1FB586}"/>
              </a:ext>
            </a:extLst>
          </p:cNvPr>
          <p:cNvSpPr>
            <a:spLocks noGrp="1"/>
          </p:cNvSpPr>
          <p:nvPr>
            <p:ph idx="1"/>
          </p:nvPr>
        </p:nvSpPr>
        <p:spPr/>
        <p:txBody>
          <a:bodyPr/>
          <a:lstStyle/>
          <a:p>
            <a:r>
              <a:rPr lang="en-US" b="0" i="0" dirty="0">
                <a:solidFill>
                  <a:schemeClr val="bg1">
                    <a:lumMod val="50000"/>
                  </a:schemeClr>
                </a:solidFill>
                <a:effectLst/>
                <a:latin typeface="urw-din"/>
              </a:rPr>
              <a:t> Coupling refers to the degree of direct knowledge that one element has of another. </a:t>
            </a:r>
            <a:endParaRPr lang="en-US" dirty="0">
              <a:solidFill>
                <a:schemeClr val="bg1">
                  <a:lumMod val="50000"/>
                </a:schemeClr>
              </a:solidFill>
              <a:latin typeface="urw-din"/>
            </a:endParaRPr>
          </a:p>
          <a:p>
            <a:r>
              <a:rPr lang="en-US" b="0" i="0" dirty="0">
                <a:solidFill>
                  <a:schemeClr val="bg1">
                    <a:lumMod val="50000"/>
                  </a:schemeClr>
                </a:solidFill>
                <a:effectLst/>
                <a:latin typeface="urw-din"/>
              </a:rPr>
              <a:t> how often do changes in class A force related changes in class B</a:t>
            </a:r>
          </a:p>
          <a:p>
            <a:r>
              <a:rPr lang="en-IN" dirty="0">
                <a:solidFill>
                  <a:schemeClr val="bg1">
                    <a:lumMod val="50000"/>
                  </a:schemeClr>
                </a:solidFill>
              </a:rPr>
              <a:t>Types: Tight coupling , loose coupling</a:t>
            </a:r>
          </a:p>
        </p:txBody>
      </p:sp>
    </p:spTree>
    <p:extLst>
      <p:ext uri="{BB962C8B-B14F-4D97-AF65-F5344CB8AC3E}">
        <p14:creationId xmlns:p14="http://schemas.microsoft.com/office/powerpoint/2010/main" val="2299162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3574-4095-4C6A-B773-38084FED9575}"/>
              </a:ext>
            </a:extLst>
          </p:cNvPr>
          <p:cNvSpPr>
            <a:spLocks noGrp="1"/>
          </p:cNvSpPr>
          <p:nvPr>
            <p:ph type="title"/>
          </p:nvPr>
        </p:nvSpPr>
        <p:spPr/>
        <p:txBody>
          <a:bodyPr/>
          <a:lstStyle/>
          <a:p>
            <a:r>
              <a:rPr lang="en-US" dirty="0"/>
              <a:t>COHESION</a:t>
            </a:r>
            <a:endParaRPr lang="en-IN" dirty="0"/>
          </a:p>
        </p:txBody>
      </p:sp>
      <p:sp>
        <p:nvSpPr>
          <p:cNvPr id="3" name="Content Placeholder 2">
            <a:extLst>
              <a:ext uri="{FF2B5EF4-FFF2-40B4-BE49-F238E27FC236}">
                <a16:creationId xmlns:a16="http://schemas.microsoft.com/office/drawing/2014/main" id="{EB2D9B04-ECE6-40FE-932F-911B9E6FA7B7}"/>
              </a:ext>
            </a:extLst>
          </p:cNvPr>
          <p:cNvSpPr>
            <a:spLocks noGrp="1"/>
          </p:cNvSpPr>
          <p:nvPr>
            <p:ph idx="1"/>
          </p:nvPr>
        </p:nvSpPr>
        <p:spPr/>
        <p:txBody>
          <a:bodyPr/>
          <a:lstStyle/>
          <a:p>
            <a:r>
              <a:rPr lang="en-IN" b="0" i="0" dirty="0">
                <a:solidFill>
                  <a:schemeClr val="bg1">
                    <a:lumMod val="50000"/>
                  </a:schemeClr>
                </a:solidFill>
                <a:effectLst/>
                <a:latin typeface="urw-din"/>
              </a:rPr>
              <a:t>Cohesion  in OOP is </a:t>
            </a:r>
            <a:r>
              <a:rPr lang="en-US" b="0" i="0" dirty="0">
                <a:solidFill>
                  <a:schemeClr val="bg1">
                    <a:lumMod val="50000"/>
                  </a:schemeClr>
                </a:solidFill>
                <a:effectLst/>
                <a:latin typeface="urw-din"/>
              </a:rPr>
              <a:t>making sure that a class is designed with a single, well-focused purpose.</a:t>
            </a:r>
          </a:p>
          <a:p>
            <a:r>
              <a:rPr lang="en-US" b="0" i="0" dirty="0">
                <a:solidFill>
                  <a:schemeClr val="bg1">
                    <a:lumMod val="50000"/>
                  </a:schemeClr>
                </a:solidFill>
                <a:effectLst/>
                <a:latin typeface="urw-din"/>
              </a:rPr>
              <a:t>The advantage of high cohesion is that such classes are much easier to maintain . Another benefit of high cohesion is that classes tend to be more reusable than other classes</a:t>
            </a:r>
          </a:p>
          <a:p>
            <a:endParaRPr lang="en-US" dirty="0">
              <a:solidFill>
                <a:schemeClr val="bg1">
                  <a:lumMod val="50000"/>
                </a:schemeClr>
              </a:solidFill>
              <a:latin typeface="urw-din"/>
            </a:endParaRPr>
          </a:p>
          <a:p>
            <a:r>
              <a:rPr lang="en-US" dirty="0">
                <a:solidFill>
                  <a:schemeClr val="bg1">
                    <a:lumMod val="50000"/>
                  </a:schemeClr>
                </a:solidFill>
                <a:latin typeface="urw-din"/>
              </a:rPr>
              <a:t>SO,  TO CONCLUDE LOW COUPLING AND TIGHT COHESION IS THE REQUIRED FOR A GOOD OBJECT-ORIENTED DESIGN</a:t>
            </a:r>
          </a:p>
        </p:txBody>
      </p:sp>
    </p:spTree>
    <p:extLst>
      <p:ext uri="{BB962C8B-B14F-4D97-AF65-F5344CB8AC3E}">
        <p14:creationId xmlns:p14="http://schemas.microsoft.com/office/powerpoint/2010/main" val="206650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348</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Nunito Sans</vt:lpstr>
      <vt:lpstr>Open Sans</vt:lpstr>
      <vt:lpstr>urw-din</vt:lpstr>
      <vt:lpstr>Office Theme</vt:lpstr>
      <vt:lpstr>CONCEPTS IN OOPS</vt:lpstr>
      <vt:lpstr>ASSOCIATION</vt:lpstr>
      <vt:lpstr>TYPES OF  ASSOCIATION-AGGREGATION</vt:lpstr>
      <vt:lpstr>TYPES OF  ASSOCIATION-COMPOSITION</vt:lpstr>
      <vt:lpstr>MODULARITY</vt:lpstr>
      <vt:lpstr>COUPLING</vt:lpstr>
      <vt:lpstr>COHESION</vt:lpstr>
    </vt:vector>
  </TitlesOfParts>
  <Company>Citiustech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IN OOPS</dc:title>
  <dc:creator>Abhyanth P</dc:creator>
  <cp:lastModifiedBy>Abhyanth P</cp:lastModifiedBy>
  <cp:revision>1</cp:revision>
  <dcterms:created xsi:type="dcterms:W3CDTF">2022-09-04T03:38:39Z</dcterms:created>
  <dcterms:modified xsi:type="dcterms:W3CDTF">2022-09-04T10:17:54Z</dcterms:modified>
</cp:coreProperties>
</file>