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76" r:id="rId3"/>
    <p:sldId id="277" r:id="rId4"/>
    <p:sldId id="278" r:id="rId5"/>
    <p:sldId id="275" r:id="rId6"/>
    <p:sldId id="279" r:id="rId7"/>
    <p:sldId id="280" r:id="rId8"/>
    <p:sldId id="281" r:id="rId9"/>
    <p:sldId id="28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365" autoAdjust="0"/>
    <p:restoredTop sz="94660"/>
  </p:normalViewPr>
  <p:slideViewPr>
    <p:cSldViewPr>
      <p:cViewPr varScale="1">
        <p:scale>
          <a:sx n="54" d="100"/>
          <a:sy n="54" d="100"/>
        </p:scale>
        <p:origin x="64" y="328"/>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yanth P" userId="970502ac-5a1e-4987-b03e-3f6c0bb0dae6" providerId="ADAL" clId="{C6865A8A-4CA3-4A86-A7FE-A809B84213AC}"/>
    <pc:docChg chg="modSld">
      <pc:chgData name="Abhyanth P" userId="970502ac-5a1e-4987-b03e-3f6c0bb0dae6" providerId="ADAL" clId="{C6865A8A-4CA3-4A86-A7FE-A809B84213AC}" dt="2022-09-14T06:48:03.453" v="9" actId="20577"/>
      <pc:docMkLst>
        <pc:docMk/>
      </pc:docMkLst>
      <pc:sldChg chg="modSp mod">
        <pc:chgData name="Abhyanth P" userId="970502ac-5a1e-4987-b03e-3f6c0bb0dae6" providerId="ADAL" clId="{C6865A8A-4CA3-4A86-A7FE-A809B84213AC}" dt="2022-09-14T06:48:03.453" v="9" actId="20577"/>
        <pc:sldMkLst>
          <pc:docMk/>
          <pc:sldMk cId="3894365732" sldId="281"/>
        </pc:sldMkLst>
        <pc:spChg chg="mod">
          <ac:chgData name="Abhyanth P" userId="970502ac-5a1e-4987-b03e-3f6c0bb0dae6" providerId="ADAL" clId="{C6865A8A-4CA3-4A86-A7FE-A809B84213AC}" dt="2022-09-14T06:48:03.453" v="9" actId="20577"/>
          <ac:spMkLst>
            <pc:docMk/>
            <pc:sldMk cId="3894365732" sldId="281"/>
            <ac:spMk id="2" creationId="{49F6A129-7445-4D80-96B3-3A042353C0A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9/14/2022</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9/14/2022</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9/14/2022</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9/14/2022</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9/14/2022</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9/14/2022</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9/14/2022</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9/14/2022</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2" name="Date Placeholder 1"/>
          <p:cNvSpPr>
            <a:spLocks noGrp="1"/>
          </p:cNvSpPr>
          <p:nvPr>
            <p:ph type="dt" sz="half" idx="10"/>
          </p:nvPr>
        </p:nvSpPr>
        <p:spPr/>
        <p:txBody>
          <a:bodyPr/>
          <a:lstStyle/>
          <a:p>
            <a:fld id="{37CC0096-1860-4642-9CD2-0079EA5E7CD1}" type="datetimeFigureOut">
              <a:rPr lang="en-US" smtClean="0"/>
              <a:t>9/14/2022</a:t>
            </a:fld>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9/14/2022</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9/14/2022</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9/14/2022</a:t>
            </a:fld>
            <a:endParaRPr lang="en-US" dirty="0"/>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WAREHOUSING</a:t>
            </a:r>
            <a:endParaRPr dirty="0"/>
          </a:p>
        </p:txBody>
      </p:sp>
      <p:sp>
        <p:nvSpPr>
          <p:cNvPr id="3" name="Subtitle 2"/>
          <p:cNvSpPr>
            <a:spLocks noGrp="1"/>
          </p:cNvSpPr>
          <p:nvPr>
            <p:ph type="subTitle" idx="1"/>
          </p:nvPr>
        </p:nvSpPr>
        <p:spPr/>
        <p:txBody>
          <a:bodyPr/>
          <a:lstStyle/>
          <a:p>
            <a:r>
              <a:rPr lang="en-US" dirty="0"/>
              <a:t>BY Suhas Kumar(CT13897),Abhyanth P(CT13962)</a:t>
            </a:r>
            <a:endParaRPr dirty="0"/>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1E08-9535-4FBB-AA33-44312D22114F}"/>
              </a:ext>
            </a:extLst>
          </p:cNvPr>
          <p:cNvSpPr>
            <a:spLocks noGrp="1"/>
          </p:cNvSpPr>
          <p:nvPr>
            <p:ph type="title"/>
          </p:nvPr>
        </p:nvSpPr>
        <p:spPr/>
        <p:txBody>
          <a:bodyPr/>
          <a:lstStyle/>
          <a:p>
            <a:r>
              <a:rPr lang="en-US" dirty="0"/>
              <a:t>WHAT IS DATA WAREHOUSING</a:t>
            </a:r>
            <a:endParaRPr lang="en-IN" dirty="0"/>
          </a:p>
        </p:txBody>
      </p:sp>
      <p:sp>
        <p:nvSpPr>
          <p:cNvPr id="3" name="Content Placeholder 2">
            <a:extLst>
              <a:ext uri="{FF2B5EF4-FFF2-40B4-BE49-F238E27FC236}">
                <a16:creationId xmlns:a16="http://schemas.microsoft.com/office/drawing/2014/main" id="{4822153A-3703-4F90-9F84-2301456EAC03}"/>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 Data Warehousing (DW) is process for collecting and managing data from varied sources to provide meaningful business insights.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 Data warehouse is typically used to connect and analyse business data from heterogeneous sources.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It is a blend of technologies and components which aids the strategic use of data.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It is electronic storage of a large amount of information by a business which is designed for query and analysis instead of transaction processing.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It is a process of transforming data into information and making it available to users in a timely manner to make a difference</a:t>
            </a:r>
          </a:p>
          <a:p>
            <a:pPr marL="0" indent="0">
              <a:buNone/>
            </a:pPr>
            <a:endParaRPr lang="en-IN"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926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FDD6-3E57-480B-9FB6-133B658014D4}"/>
              </a:ext>
            </a:extLst>
          </p:cNvPr>
          <p:cNvSpPr>
            <a:spLocks noGrp="1"/>
          </p:cNvSpPr>
          <p:nvPr>
            <p:ph type="title"/>
          </p:nvPr>
        </p:nvSpPr>
        <p:spPr/>
        <p:txBody>
          <a:bodyPr/>
          <a:lstStyle/>
          <a:p>
            <a:r>
              <a:rPr lang="en-US" dirty="0"/>
              <a:t>CHARACTERSTICS OF DATA WAREHOUSING</a:t>
            </a:r>
            <a:endParaRPr lang="en-IN" dirty="0"/>
          </a:p>
        </p:txBody>
      </p:sp>
      <p:sp>
        <p:nvSpPr>
          <p:cNvPr id="3" name="Content Placeholder 2">
            <a:extLst>
              <a:ext uri="{FF2B5EF4-FFF2-40B4-BE49-F238E27FC236}">
                <a16:creationId xmlns:a16="http://schemas.microsoft.com/office/drawing/2014/main" id="{A5132A4A-CE58-4767-A4DE-DC71331F2B89}"/>
              </a:ext>
            </a:extLst>
          </p:cNvPr>
          <p:cNvSpPr>
            <a:spLocks noGrp="1"/>
          </p:cNvSpPr>
          <p:nvPr>
            <p:ph idx="1"/>
          </p:nvPr>
        </p:nvSpPr>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Subject oriented-&gt;A data warehouse is subject-oriented, as it provides information on a topic rather than the ongoing operations of organizations</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Integrated-&gt;Integration in Data Warehouse means establishing a standard unit of measurement from the different databases for all the similar data.</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Time-variant-&gt;Compared to operating systems, the time horizon for the data warehouse is quite extensive. The data collected in a data warehouse is acknowledged over a given period and provides historical information.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Non-volatile-&gt; The data warehouse is non-volatile, meaning that prior data will not be erased when new data are entered into it. Data is read-only, only updated regularly. It also assists in analysing historical data and in understanding what and when it happened. </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0495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4737-2135-4160-A8B5-B2E48EC1AD09}"/>
              </a:ext>
            </a:extLst>
          </p:cNvPr>
          <p:cNvSpPr>
            <a:spLocks noGrp="1"/>
          </p:cNvSpPr>
          <p:nvPr>
            <p:ph type="title"/>
          </p:nvPr>
        </p:nvSpPr>
        <p:spPr>
          <a:xfrm>
            <a:off x="1524000" y="404664"/>
            <a:ext cx="9144000" cy="1143000"/>
          </a:xfrm>
        </p:spPr>
        <p:txBody>
          <a:bodyPr/>
          <a:lstStyle/>
          <a:p>
            <a:r>
              <a:rPr lang="en-US" dirty="0"/>
              <a:t>DATA WAREHOUSE VS DATA MART</a:t>
            </a:r>
            <a:endParaRPr lang="en-IN" dirty="0"/>
          </a:p>
        </p:txBody>
      </p:sp>
      <p:sp>
        <p:nvSpPr>
          <p:cNvPr id="3" name="Content Placeholder 2">
            <a:extLst>
              <a:ext uri="{FF2B5EF4-FFF2-40B4-BE49-F238E27FC236}">
                <a16:creationId xmlns:a16="http://schemas.microsoft.com/office/drawing/2014/main" id="{2BCDD5E2-5974-435A-9EB3-6D670E5F293B}"/>
              </a:ext>
            </a:extLst>
          </p:cNvPr>
          <p:cNvSpPr>
            <a:spLocks noGrp="1"/>
          </p:cNvSpPr>
          <p:nvPr>
            <p:ph idx="1"/>
          </p:nvPr>
        </p:nvSpPr>
        <p:spPr/>
        <p:txBody>
          <a:bodyPr>
            <a:normAutofit fontScale="92500"/>
          </a:bodyPr>
          <a:lstStyle/>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Data Warehouse is a large repository of data collected from different sources whereas Data Mart is only subtype of a data warehouse.</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Data Warehouse is focused on all departments in an organization whereas Data Mart focuses on a specific group.</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Data Warehouse designing process is complicated whereas the Data Mart process is easy to design.</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Data Warehouse takes a long time for data handling whereas Data Mart takes a short time for data handling.</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Comparing Data Warehouse vs Data Mart, Data Warehouse size range is 100 GB to 1 TB+ whereas Data Mart size is less than 100 GB.</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When we differentiate Data Warehouse and Data Mart, Data Warehouse implementation process takes 1 month to 1 year whereas Data Mart takes a few months to complete the implementation process.</a:t>
            </a:r>
          </a:p>
          <a:p>
            <a:pPr marL="0" indent="0">
              <a:buNone/>
            </a:pPr>
            <a:endParaRPr lang="en-IN" sz="1800" dirty="0"/>
          </a:p>
        </p:txBody>
      </p:sp>
    </p:spTree>
    <p:extLst>
      <p:ext uri="{BB962C8B-B14F-4D97-AF65-F5344CB8AC3E}">
        <p14:creationId xmlns:p14="http://schemas.microsoft.com/office/powerpoint/2010/main" val="244710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3752" y="2514600"/>
            <a:ext cx="3127248" cy="1828800"/>
          </a:xfrm>
        </p:spPr>
        <p:txBody>
          <a:bodyPr/>
          <a:lstStyle/>
          <a:p>
            <a:r>
              <a:rPr lang="en-US" dirty="0"/>
              <a:t>OLTP VS OLAP</a:t>
            </a:r>
            <a:endParaRPr dirty="0"/>
          </a:p>
        </p:txBody>
      </p:sp>
      <p:sp>
        <p:nvSpPr>
          <p:cNvPr id="4" name="Text Placeholder 3"/>
          <p:cNvSpPr>
            <a:spLocks noGrp="1"/>
          </p:cNvSpPr>
          <p:nvPr>
            <p:ph type="body" sz="half" idx="2"/>
          </p:nvPr>
        </p:nvSpPr>
        <p:spPr>
          <a:xfrm flipH="1">
            <a:off x="7952233" y="4941168"/>
            <a:ext cx="45719" cy="72008"/>
          </a:xfrm>
        </p:spPr>
        <p:txBody>
          <a:bodyPr>
            <a:normAutofit fontScale="25000" lnSpcReduction="20000"/>
          </a:bodyPr>
          <a:lstStyle/>
          <a:p>
            <a:endParaRPr dirty="0"/>
          </a:p>
        </p:txBody>
      </p:sp>
      <p:pic>
        <p:nvPicPr>
          <p:cNvPr id="5" name="Picture Placeholder 4">
            <a:extLst>
              <a:ext uri="{FF2B5EF4-FFF2-40B4-BE49-F238E27FC236}">
                <a16:creationId xmlns:a16="http://schemas.microsoft.com/office/drawing/2014/main" id="{BA03D34E-F155-4D5E-940B-5B51E675F71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49" b="2249"/>
          <a:stretch>
            <a:fillRect/>
          </a:stretch>
        </p:blipFill>
        <p:spPr bwMode="auto">
          <a:xfrm>
            <a:off x="714832" y="707593"/>
            <a:ext cx="6524704" cy="5442814"/>
          </a:xfrm>
          <a:prstGeom prst="rect">
            <a:avLst/>
          </a:prstGeom>
          <a:noFill/>
          <a:ln>
            <a:noFill/>
          </a:ln>
        </p:spPr>
      </p:pic>
    </p:spTree>
    <p:extLst>
      <p:ext uri="{BB962C8B-B14F-4D97-AF65-F5344CB8AC3E}">
        <p14:creationId xmlns:p14="http://schemas.microsoft.com/office/powerpoint/2010/main" val="185764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2924C9-F21A-F362-C376-099B900331FC}"/>
              </a:ext>
            </a:extLst>
          </p:cNvPr>
          <p:cNvSpPr>
            <a:spLocks noGrp="1"/>
          </p:cNvSpPr>
          <p:nvPr>
            <p:ph type="title"/>
          </p:nvPr>
        </p:nvSpPr>
        <p:spPr>
          <a:xfrm>
            <a:off x="1524000" y="457200"/>
            <a:ext cx="9144000" cy="1143000"/>
          </a:xfrm>
        </p:spPr>
        <p:txBody>
          <a:bodyPr/>
          <a:lstStyle/>
          <a:p>
            <a:r>
              <a:rPr lang="en-US" dirty="0"/>
              <a:t>BUISNESS INTELLIGENCE LIFE CYCLE</a:t>
            </a:r>
          </a:p>
        </p:txBody>
      </p:sp>
      <p:pic>
        <p:nvPicPr>
          <p:cNvPr id="2" name="Picture 1">
            <a:extLst>
              <a:ext uri="{FF2B5EF4-FFF2-40B4-BE49-F238E27FC236}">
                <a16:creationId xmlns:a16="http://schemas.microsoft.com/office/drawing/2014/main" id="{41AC3747-DCC4-4E08-A0E9-3CA085E01D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415480" y="1656080"/>
            <a:ext cx="8850561" cy="4956314"/>
          </a:xfrm>
          <a:prstGeom prst="rect">
            <a:avLst/>
          </a:prstGeom>
          <a:noFill/>
          <a:ln>
            <a:noFill/>
          </a:ln>
        </p:spPr>
      </p:pic>
    </p:spTree>
    <p:extLst>
      <p:ext uri="{BB962C8B-B14F-4D97-AF65-F5344CB8AC3E}">
        <p14:creationId xmlns:p14="http://schemas.microsoft.com/office/powerpoint/2010/main" val="52071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9F56-3C8E-4425-8433-77FF365EEFB8}"/>
              </a:ext>
            </a:extLst>
          </p:cNvPr>
          <p:cNvSpPr>
            <a:spLocks noGrp="1"/>
          </p:cNvSpPr>
          <p:nvPr>
            <p:ph type="title"/>
          </p:nvPr>
        </p:nvSpPr>
        <p:spPr/>
        <p:txBody>
          <a:bodyPr/>
          <a:lstStyle/>
          <a:p>
            <a:r>
              <a:rPr lang="en-US" dirty="0"/>
              <a:t>TYPES OF FACTS</a:t>
            </a:r>
            <a:endParaRPr lang="en-IN" dirty="0"/>
          </a:p>
        </p:txBody>
      </p:sp>
      <p:sp>
        <p:nvSpPr>
          <p:cNvPr id="3" name="Content Placeholder 2">
            <a:extLst>
              <a:ext uri="{FF2B5EF4-FFF2-40B4-BE49-F238E27FC236}">
                <a16:creationId xmlns:a16="http://schemas.microsoft.com/office/drawing/2014/main" id="{54F34AC6-4CA4-4BD2-BDCA-37E0EB352C1F}"/>
              </a:ext>
            </a:extLst>
          </p:cNvPr>
          <p:cNvSpPr>
            <a:spLocks noGrp="1"/>
          </p:cNvSpPr>
          <p:nvPr>
            <p:ph idx="1"/>
          </p:nvPr>
        </p:nvSpPr>
        <p:spPr>
          <a:xfrm>
            <a:off x="911424" y="1828800"/>
            <a:ext cx="9756576" cy="4572000"/>
          </a:xfrm>
        </p:spPr>
        <p:txBody>
          <a:bodyPr>
            <a:normAutofit fontScale="92500"/>
          </a:bodyPr>
          <a:lstStyle/>
          <a:p>
            <a:r>
              <a:rPr lang="en-US" sz="2400" dirty="0"/>
              <a:t>Additive-&gt;Additive facts are facts that can be summed up through all of the dimensions in the fact table. A sales fact is a good example for additive fact.</a:t>
            </a:r>
          </a:p>
          <a:p>
            <a:r>
              <a:rPr lang="en-US" sz="2400" dirty="0"/>
              <a:t>Semi-Additive-&gt;Semi-additive facts are facts that can be summed up for some of the dimensions in the fact table, but not the others-&gt; Daily balances fact can be summed up through the customers dimension but not through the time dimension.</a:t>
            </a:r>
          </a:p>
          <a:p>
            <a:r>
              <a:rPr lang="en-US" sz="2400" dirty="0"/>
              <a:t>Non-Additive: Non-additive facts are facts that cannot be summed up for any of the dimensions present in the fact tableted: Facts which have percentages, ratios calculated.</a:t>
            </a:r>
          </a:p>
          <a:p>
            <a:r>
              <a:rPr lang="en-US" sz="2400" dirty="0"/>
              <a:t>Fact less Fact Table-&gt;In the real world, it is possible to have a fact table that contains no measures or facts. These tables are called “Fact less Fact tables". Egg: A fact table which has only product key and date key is a fact less fact. </a:t>
            </a:r>
            <a:endParaRPr lang="en-IN" sz="2400" dirty="0"/>
          </a:p>
        </p:txBody>
      </p:sp>
    </p:spTree>
    <p:extLst>
      <p:ext uri="{BB962C8B-B14F-4D97-AF65-F5344CB8AC3E}">
        <p14:creationId xmlns:p14="http://schemas.microsoft.com/office/powerpoint/2010/main" val="3517956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6A129-7445-4D80-96B3-3A042353C0A4}"/>
              </a:ext>
            </a:extLst>
          </p:cNvPr>
          <p:cNvSpPr>
            <a:spLocks noGrp="1"/>
          </p:cNvSpPr>
          <p:nvPr>
            <p:ph type="title"/>
          </p:nvPr>
        </p:nvSpPr>
        <p:spPr/>
        <p:txBody>
          <a:bodyPr/>
          <a:lstStyle/>
          <a:p>
            <a:r>
              <a:rPr lang="en-US"/>
              <a:t>DIMENSIONS</a:t>
            </a:r>
            <a:endParaRPr lang="en-IN" dirty="0"/>
          </a:p>
        </p:txBody>
      </p:sp>
      <p:sp>
        <p:nvSpPr>
          <p:cNvPr id="3" name="Content Placeholder 2">
            <a:extLst>
              <a:ext uri="{FF2B5EF4-FFF2-40B4-BE49-F238E27FC236}">
                <a16:creationId xmlns:a16="http://schemas.microsoft.com/office/drawing/2014/main" id="{9860826D-636C-47F4-AF4A-F61F72BB6FDA}"/>
              </a:ext>
            </a:extLst>
          </p:cNvPr>
          <p:cNvSpPr>
            <a:spLocks noGrp="1"/>
          </p:cNvSpPr>
          <p:nvPr>
            <p:ph idx="1"/>
          </p:nvPr>
        </p:nvSpPr>
        <p:spPr>
          <a:xfrm>
            <a:off x="1199456" y="1844824"/>
            <a:ext cx="9468544" cy="4680520"/>
          </a:xfrm>
        </p:spPr>
        <p:txBody>
          <a:bodyPr>
            <a:normAutofit/>
          </a:bodyPr>
          <a:lstStyle/>
          <a:p>
            <a:r>
              <a:rPr lang="en-US" sz="2400" dirty="0"/>
              <a:t>Rapidly Changing Dimensions: The Dimension which contains rapidly changing attributes. If we maintain any historical data for these type of tables. We will definitely get an issue related to memory and performance. The solution is to maintain mini dimension tables for historical data  like type 4 Dimension in SCD. </a:t>
            </a:r>
          </a:p>
          <a:p>
            <a:r>
              <a:rPr lang="en-US" sz="2400" dirty="0"/>
              <a:t>Junk Dimensions: In the data warehouse design we will come across a situation to use flag values. We can use one single table for this so that in Fact table no need to have multiple columns to store the Primary key values of these flag table</a:t>
            </a:r>
          </a:p>
          <a:p>
            <a:r>
              <a:rPr lang="en-US" sz="2400" dirty="0"/>
              <a:t>Conformed Dimensions: Dimensions which are connected with multiple fact tables are know as conformed Dimension.</a:t>
            </a:r>
          </a:p>
        </p:txBody>
      </p:sp>
    </p:spTree>
    <p:extLst>
      <p:ext uri="{BB962C8B-B14F-4D97-AF65-F5344CB8AC3E}">
        <p14:creationId xmlns:p14="http://schemas.microsoft.com/office/powerpoint/2010/main" val="3894365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9BB0-7B92-4C19-B302-77A01788F1D5}"/>
              </a:ext>
            </a:extLst>
          </p:cNvPr>
          <p:cNvSpPr>
            <a:spLocks noGrp="1"/>
          </p:cNvSpPr>
          <p:nvPr>
            <p:ph type="title"/>
          </p:nvPr>
        </p:nvSpPr>
        <p:spPr/>
        <p:txBody>
          <a:bodyPr/>
          <a:lstStyle/>
          <a:p>
            <a:r>
              <a:rPr lang="en-US" dirty="0"/>
              <a:t>EXAMPLE OF TYPE 2 SCD</a:t>
            </a:r>
            <a:endParaRPr lang="en-IN" dirty="0"/>
          </a:p>
        </p:txBody>
      </p:sp>
      <p:sp>
        <p:nvSpPr>
          <p:cNvPr id="3" name="Content Placeholder 2">
            <a:extLst>
              <a:ext uri="{FF2B5EF4-FFF2-40B4-BE49-F238E27FC236}">
                <a16:creationId xmlns:a16="http://schemas.microsoft.com/office/drawing/2014/main" id="{DFBB88B4-F3BC-4F88-A610-0BE1D7717DEF}"/>
              </a:ext>
            </a:extLst>
          </p:cNvPr>
          <p:cNvSpPr>
            <a:spLocks noGrp="1"/>
          </p:cNvSpPr>
          <p:nvPr>
            <p:ph idx="1"/>
          </p:nvPr>
        </p:nvSpPr>
        <p:spPr/>
        <p:txBody>
          <a:bodyPr/>
          <a:lstStyle/>
          <a:p>
            <a:pPr marL="0" indent="0">
              <a:buNone/>
            </a:pPr>
            <a:r>
              <a:rPr lang="en-US" dirty="0"/>
              <a:t>In order to support type 2 , we need to add four columns to our table:</a:t>
            </a:r>
          </a:p>
          <a:p>
            <a:r>
              <a:rPr lang="en-US" dirty="0"/>
              <a:t> Surrogate Key – the original ID will no longer be sufficient to identify the specific record we require, we therefore need to create a new ID that the fact records can join to specifically.</a:t>
            </a:r>
          </a:p>
          <a:p>
            <a:r>
              <a:rPr lang="en-US" dirty="0"/>
              <a:t> Current Flag – A quick method of returning only the current version of each record</a:t>
            </a:r>
          </a:p>
          <a:p>
            <a:r>
              <a:rPr lang="en-US" dirty="0"/>
              <a:t>Start Date – The date from which the specific historical version is active</a:t>
            </a:r>
          </a:p>
          <a:p>
            <a:r>
              <a:rPr lang="en-US" dirty="0"/>
              <a:t>End Date – The date to which the specific historical version record is active</a:t>
            </a:r>
            <a:endParaRPr lang="en-IN" dirty="0"/>
          </a:p>
        </p:txBody>
      </p:sp>
    </p:spTree>
    <p:extLst>
      <p:ext uri="{BB962C8B-B14F-4D97-AF65-F5344CB8AC3E}">
        <p14:creationId xmlns:p14="http://schemas.microsoft.com/office/powerpoint/2010/main" val="4140778848"/>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21</TotalTime>
  <Words>788</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Candara</vt:lpstr>
      <vt:lpstr>Consolas</vt:lpstr>
      <vt:lpstr>Tech Computer 16x9</vt:lpstr>
      <vt:lpstr>DATA WAREHOUSING</vt:lpstr>
      <vt:lpstr>WHAT IS DATA WAREHOUSING</vt:lpstr>
      <vt:lpstr>CHARACTERSTICS OF DATA WAREHOUSING</vt:lpstr>
      <vt:lpstr>DATA WAREHOUSE VS DATA MART</vt:lpstr>
      <vt:lpstr>OLTP VS OLAP</vt:lpstr>
      <vt:lpstr>BUISNESS INTELLIGENCE LIFE CYCLE</vt:lpstr>
      <vt:lpstr>TYPES OF FACTS</vt:lpstr>
      <vt:lpstr>DIMENSIONS</vt:lpstr>
      <vt:lpstr>EXAMPLE OF TYPE 2 SCD</vt:lpstr>
    </vt:vector>
  </TitlesOfParts>
  <Company>Citiustech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WAREHOUSING</dc:title>
  <dc:creator>Abhyanth P</dc:creator>
  <cp:lastModifiedBy>Abhyanth P</cp:lastModifiedBy>
  <cp:revision>1</cp:revision>
  <dcterms:created xsi:type="dcterms:W3CDTF">2022-09-14T06:20:36Z</dcterms:created>
  <dcterms:modified xsi:type="dcterms:W3CDTF">2022-09-14T06:48:04Z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