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68" r:id="rId5"/>
    <p:sldId id="269" r:id="rId6"/>
    <p:sldId id="265" r:id="rId7"/>
    <p:sldId id="273" r:id="rId8"/>
    <p:sldId id="266" r:id="rId9"/>
    <p:sldId id="267" r:id="rId10"/>
    <p:sldId id="272" r:id="rId11"/>
    <p:sldId id="27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B9AAD7E-D008-4B1A-9B77-BA9284B66AAE}">
          <p14:sldIdLst>
            <p14:sldId id="256"/>
            <p14:sldId id="257"/>
            <p14:sldId id="258"/>
            <p14:sldId id="268"/>
            <p14:sldId id="269"/>
            <p14:sldId id="265"/>
            <p14:sldId id="273"/>
            <p14:sldId id="266"/>
            <p14:sldId id="267"/>
            <p14:sldId id="272"/>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8145CA-C000-F3A2-CCF5-F7832E485CEC}" v="65" dt="2024-12-16T03:29:30.806"/>
    <p1510:client id="{98BA28F5-FDC2-450C-822E-C294CBE8CCD4}" v="12" dt="2024-12-16T00:27:48.6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BA9D71-31AC-4DC9-B62E-D2BB5422BA1B}"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6DC25359-54BF-437A-971F-5D47EA852665}">
      <dgm:prSet/>
      <dgm:spPr/>
      <dgm:t>
        <a:bodyPr/>
        <a:lstStyle/>
        <a:p>
          <a:r>
            <a:rPr lang="en-US" b="1" i="0" baseline="0" dirty="0"/>
            <a:t>Text cleaning</a:t>
          </a:r>
          <a:r>
            <a:rPr lang="en-US" b="0" i="0" baseline="0" dirty="0"/>
            <a:t> (remove URLs</a:t>
          </a:r>
          <a:r>
            <a:rPr lang="en-US" dirty="0"/>
            <a:t>, Deduplication,</a:t>
          </a:r>
          <a:r>
            <a:rPr lang="en-US" b="0" i="0" baseline="0" dirty="0"/>
            <a:t> special characters, lowercase).</a:t>
          </a:r>
          <a:endParaRPr lang="en-US" dirty="0"/>
        </a:p>
      </dgm:t>
    </dgm:pt>
    <dgm:pt modelId="{C0FD1A04-7534-45A9-A9B4-0663F52F0B35}" type="parTrans" cxnId="{34057597-0446-473A-9889-488517CFE581}">
      <dgm:prSet/>
      <dgm:spPr/>
      <dgm:t>
        <a:bodyPr/>
        <a:lstStyle/>
        <a:p>
          <a:endParaRPr lang="en-US"/>
        </a:p>
      </dgm:t>
    </dgm:pt>
    <dgm:pt modelId="{0ED38A88-8B35-4FB2-8419-DE3E871BF733}" type="sibTrans" cxnId="{34057597-0446-473A-9889-488517CFE581}">
      <dgm:prSet/>
      <dgm:spPr/>
      <dgm:t>
        <a:bodyPr/>
        <a:lstStyle/>
        <a:p>
          <a:endParaRPr lang="en-US"/>
        </a:p>
      </dgm:t>
    </dgm:pt>
    <dgm:pt modelId="{0366707B-695E-46FE-ADBD-D613BC051E0D}">
      <dgm:prSet/>
      <dgm:spPr/>
      <dgm:t>
        <a:bodyPr/>
        <a:lstStyle/>
        <a:p>
          <a:r>
            <a:rPr lang="en-US" b="1" i="0" baseline="0" dirty="0"/>
            <a:t>Tokenization</a:t>
          </a:r>
          <a:r>
            <a:rPr lang="en-US" b="0" i="0" baseline="0" dirty="0"/>
            <a:t> using the BERT tokenizer.</a:t>
          </a:r>
          <a:endParaRPr lang="en-US" dirty="0"/>
        </a:p>
      </dgm:t>
    </dgm:pt>
    <dgm:pt modelId="{6FD3952D-DF92-44C7-ABB8-CC7D332BB8D0}" type="parTrans" cxnId="{2F194AE9-32CA-421C-B4A8-FC6CF03F9171}">
      <dgm:prSet/>
      <dgm:spPr/>
      <dgm:t>
        <a:bodyPr/>
        <a:lstStyle/>
        <a:p>
          <a:endParaRPr lang="en-US"/>
        </a:p>
      </dgm:t>
    </dgm:pt>
    <dgm:pt modelId="{86AC60EF-CDDB-48BA-BC76-8582E4052767}" type="sibTrans" cxnId="{2F194AE9-32CA-421C-B4A8-FC6CF03F9171}">
      <dgm:prSet/>
      <dgm:spPr/>
      <dgm:t>
        <a:bodyPr/>
        <a:lstStyle/>
        <a:p>
          <a:endParaRPr lang="en-US"/>
        </a:p>
      </dgm:t>
    </dgm:pt>
    <dgm:pt modelId="{7D38AA1C-012B-4362-A266-34A43A6396D7}">
      <dgm:prSet/>
      <dgm:spPr/>
      <dgm:t>
        <a:bodyPr/>
        <a:lstStyle/>
        <a:p>
          <a:r>
            <a:rPr lang="en-US" b="1" i="0" baseline="0" dirty="0"/>
            <a:t>Sampling</a:t>
          </a:r>
          <a:r>
            <a:rPr lang="en-US" b="0" i="0" baseline="0" dirty="0"/>
            <a:t>: Used 3,000 samples for training, 1,000 for development, 1,000 for testing.</a:t>
          </a:r>
          <a:endParaRPr lang="en-US" dirty="0"/>
        </a:p>
      </dgm:t>
    </dgm:pt>
    <dgm:pt modelId="{E6F6FB2B-8A33-4CCD-A4F8-856A90C6473C}" type="parTrans" cxnId="{7765A2E0-3330-4D27-A868-C8EE2576C8C6}">
      <dgm:prSet/>
      <dgm:spPr/>
      <dgm:t>
        <a:bodyPr/>
        <a:lstStyle/>
        <a:p>
          <a:endParaRPr lang="en-US"/>
        </a:p>
      </dgm:t>
    </dgm:pt>
    <dgm:pt modelId="{5585C23B-A7E7-42B7-84C2-D6984E51D5D8}" type="sibTrans" cxnId="{7765A2E0-3330-4D27-A868-C8EE2576C8C6}">
      <dgm:prSet/>
      <dgm:spPr/>
      <dgm:t>
        <a:bodyPr/>
        <a:lstStyle/>
        <a:p>
          <a:endParaRPr lang="en-US"/>
        </a:p>
      </dgm:t>
    </dgm:pt>
    <dgm:pt modelId="{B4D92BA4-0EE4-42F8-8852-82EA26D1DED9}">
      <dgm:prSet/>
      <dgm:spPr/>
      <dgm:t>
        <a:bodyPr/>
        <a:lstStyle/>
        <a:p>
          <a:r>
            <a:rPr lang="en-US" b="1" dirty="0"/>
            <a:t>Train/Dev/Test Split:</a:t>
          </a:r>
          <a:r>
            <a:rPr lang="en-US" dirty="0"/>
            <a:t> </a:t>
          </a:r>
          <a:r>
            <a:rPr lang="en-US" b="0" i="0" baseline="0" dirty="0"/>
            <a:t>Ensured balanced distribution of labels.</a:t>
          </a:r>
          <a:endParaRPr lang="en-US" dirty="0"/>
        </a:p>
      </dgm:t>
    </dgm:pt>
    <dgm:pt modelId="{8664079F-805C-4185-9E90-EB6875FCBDA3}" type="parTrans" cxnId="{EBC64462-FB0A-40E8-9E17-46D902E03CDD}">
      <dgm:prSet/>
      <dgm:spPr/>
      <dgm:t>
        <a:bodyPr/>
        <a:lstStyle/>
        <a:p>
          <a:endParaRPr lang="en-US"/>
        </a:p>
      </dgm:t>
    </dgm:pt>
    <dgm:pt modelId="{5EC92AF5-BBC5-45DA-9FCB-FD812AC2BAB4}" type="sibTrans" cxnId="{EBC64462-FB0A-40E8-9E17-46D902E03CDD}">
      <dgm:prSet/>
      <dgm:spPr/>
      <dgm:t>
        <a:bodyPr/>
        <a:lstStyle/>
        <a:p>
          <a:endParaRPr lang="en-US"/>
        </a:p>
      </dgm:t>
    </dgm:pt>
    <dgm:pt modelId="{46CA7BCD-A4B4-46D2-AC6A-CD4878ACFF8D}">
      <dgm:prSet/>
      <dgm:spPr/>
      <dgm:t>
        <a:bodyPr/>
        <a:lstStyle/>
        <a:p>
          <a:r>
            <a:rPr lang="en-US" b="1" i="0" baseline="0" dirty="0"/>
            <a:t>Padding and truncation</a:t>
          </a:r>
          <a:r>
            <a:rPr lang="en-US" b="0" i="0" baseline="0" dirty="0"/>
            <a:t> to a uniform sequence length.</a:t>
          </a:r>
          <a:endParaRPr lang="en-US" dirty="0"/>
        </a:p>
      </dgm:t>
    </dgm:pt>
    <dgm:pt modelId="{7A77E77E-2C75-454D-A302-4FA57BD59F4F}" type="parTrans" cxnId="{F6B96AB5-2B19-4AE9-BD0F-1BEEE4B0DFE8}">
      <dgm:prSet/>
      <dgm:spPr/>
      <dgm:t>
        <a:bodyPr/>
        <a:lstStyle/>
        <a:p>
          <a:endParaRPr lang="en-US"/>
        </a:p>
      </dgm:t>
    </dgm:pt>
    <dgm:pt modelId="{8583FA07-4B8B-4FBA-A74F-66132FF09485}" type="sibTrans" cxnId="{F6B96AB5-2B19-4AE9-BD0F-1BEEE4B0DFE8}">
      <dgm:prSet/>
      <dgm:spPr/>
      <dgm:t>
        <a:bodyPr/>
        <a:lstStyle/>
        <a:p>
          <a:endParaRPr lang="en-US"/>
        </a:p>
      </dgm:t>
    </dgm:pt>
    <dgm:pt modelId="{A5EFA077-7CEC-44FF-AD76-CC5B02208045}">
      <dgm:prSet/>
      <dgm:spPr/>
      <dgm:t>
        <a:bodyPr/>
        <a:lstStyle/>
        <a:p>
          <a:r>
            <a:rPr lang="en-US" b="1" i="0" baseline="0" dirty="0"/>
            <a:t>Label encoding</a:t>
          </a:r>
          <a:r>
            <a:rPr lang="en-US" b="0" i="0" baseline="0" dirty="0"/>
            <a:t> for binary </a:t>
          </a:r>
          <a:r>
            <a:rPr lang="en-US" dirty="0" err="1"/>
            <a:t>classifIcation</a:t>
          </a:r>
          <a:r>
            <a:rPr lang="en-US" b="0" i="0" baseline="0" dirty="0"/>
            <a:t>. </a:t>
          </a:r>
          <a:endParaRPr lang="en-US" dirty="0"/>
        </a:p>
      </dgm:t>
    </dgm:pt>
    <dgm:pt modelId="{E32AAD5B-3AC9-4257-93CC-9FFF53DB7AE6}" type="parTrans" cxnId="{D424922B-6454-41F8-AED4-517D965B22FA}">
      <dgm:prSet/>
      <dgm:spPr/>
      <dgm:t>
        <a:bodyPr/>
        <a:lstStyle/>
        <a:p>
          <a:endParaRPr lang="en-US"/>
        </a:p>
      </dgm:t>
    </dgm:pt>
    <dgm:pt modelId="{1D8FA547-AFD5-4A24-B78D-CA56B13F8F3E}" type="sibTrans" cxnId="{D424922B-6454-41F8-AED4-517D965B22FA}">
      <dgm:prSet/>
      <dgm:spPr/>
      <dgm:t>
        <a:bodyPr/>
        <a:lstStyle/>
        <a:p>
          <a:endParaRPr lang="en-US"/>
        </a:p>
      </dgm:t>
    </dgm:pt>
    <dgm:pt modelId="{E22EE512-008A-4CA3-8E0B-E4D295248B59}" type="pres">
      <dgm:prSet presAssocID="{D4BA9D71-31AC-4DC9-B62E-D2BB5422BA1B}" presName="Name0" presStyleCnt="0">
        <dgm:presLayoutVars>
          <dgm:dir/>
          <dgm:resizeHandles val="exact"/>
        </dgm:presLayoutVars>
      </dgm:prSet>
      <dgm:spPr/>
    </dgm:pt>
    <dgm:pt modelId="{F2637379-0CF1-4C98-B773-4399E99AAA2C}" type="pres">
      <dgm:prSet presAssocID="{6DC25359-54BF-437A-971F-5D47EA852665}" presName="node" presStyleLbl="node1" presStyleIdx="0" presStyleCnt="6">
        <dgm:presLayoutVars>
          <dgm:bulletEnabled val="1"/>
        </dgm:presLayoutVars>
      </dgm:prSet>
      <dgm:spPr/>
    </dgm:pt>
    <dgm:pt modelId="{64B0D4EA-A030-4F27-843A-38CC12D867AB}" type="pres">
      <dgm:prSet presAssocID="{0ED38A88-8B35-4FB2-8419-DE3E871BF733}" presName="sibTrans" presStyleLbl="sibTrans1D1" presStyleIdx="0" presStyleCnt="5"/>
      <dgm:spPr/>
    </dgm:pt>
    <dgm:pt modelId="{2CA6A76A-AE59-468A-97D5-AF75C3869261}" type="pres">
      <dgm:prSet presAssocID="{0ED38A88-8B35-4FB2-8419-DE3E871BF733}" presName="connectorText" presStyleLbl="sibTrans1D1" presStyleIdx="0" presStyleCnt="5"/>
      <dgm:spPr/>
    </dgm:pt>
    <dgm:pt modelId="{5EECE20B-B3C0-474C-8696-65E49A2CC002}" type="pres">
      <dgm:prSet presAssocID="{0366707B-695E-46FE-ADBD-D613BC051E0D}" presName="node" presStyleLbl="node1" presStyleIdx="1" presStyleCnt="6">
        <dgm:presLayoutVars>
          <dgm:bulletEnabled val="1"/>
        </dgm:presLayoutVars>
      </dgm:prSet>
      <dgm:spPr/>
    </dgm:pt>
    <dgm:pt modelId="{FB7ED34A-4D8F-4DD5-A953-F17E3B6DE9BE}" type="pres">
      <dgm:prSet presAssocID="{86AC60EF-CDDB-48BA-BC76-8582E4052767}" presName="sibTrans" presStyleLbl="sibTrans1D1" presStyleIdx="1" presStyleCnt="5"/>
      <dgm:spPr/>
    </dgm:pt>
    <dgm:pt modelId="{14DF4D50-8F88-4928-B557-C35954C16A4E}" type="pres">
      <dgm:prSet presAssocID="{86AC60EF-CDDB-48BA-BC76-8582E4052767}" presName="connectorText" presStyleLbl="sibTrans1D1" presStyleIdx="1" presStyleCnt="5"/>
      <dgm:spPr/>
    </dgm:pt>
    <dgm:pt modelId="{FFA4383E-123F-4E41-828D-9C7923BCF45C}" type="pres">
      <dgm:prSet presAssocID="{7D38AA1C-012B-4362-A266-34A43A6396D7}" presName="node" presStyleLbl="node1" presStyleIdx="2" presStyleCnt="6">
        <dgm:presLayoutVars>
          <dgm:bulletEnabled val="1"/>
        </dgm:presLayoutVars>
      </dgm:prSet>
      <dgm:spPr/>
    </dgm:pt>
    <dgm:pt modelId="{BB2A04BF-2F1E-4BA3-906F-7A11BDB4E854}" type="pres">
      <dgm:prSet presAssocID="{5585C23B-A7E7-42B7-84C2-D6984E51D5D8}" presName="sibTrans" presStyleLbl="sibTrans1D1" presStyleIdx="2" presStyleCnt="5"/>
      <dgm:spPr/>
    </dgm:pt>
    <dgm:pt modelId="{E2D18B9B-202A-434D-91BE-26A57E52AE4A}" type="pres">
      <dgm:prSet presAssocID="{5585C23B-A7E7-42B7-84C2-D6984E51D5D8}" presName="connectorText" presStyleLbl="sibTrans1D1" presStyleIdx="2" presStyleCnt="5"/>
      <dgm:spPr/>
    </dgm:pt>
    <dgm:pt modelId="{44609C4A-E94C-49C7-BE0C-7444A4EA99E5}" type="pres">
      <dgm:prSet presAssocID="{B4D92BA4-0EE4-42F8-8852-82EA26D1DED9}" presName="node" presStyleLbl="node1" presStyleIdx="3" presStyleCnt="6">
        <dgm:presLayoutVars>
          <dgm:bulletEnabled val="1"/>
        </dgm:presLayoutVars>
      </dgm:prSet>
      <dgm:spPr/>
    </dgm:pt>
    <dgm:pt modelId="{36BBFCEC-DD69-46E9-B2E8-214E18A77730}" type="pres">
      <dgm:prSet presAssocID="{5EC92AF5-BBC5-45DA-9FCB-FD812AC2BAB4}" presName="sibTrans" presStyleLbl="sibTrans1D1" presStyleIdx="3" presStyleCnt="5"/>
      <dgm:spPr/>
    </dgm:pt>
    <dgm:pt modelId="{F9BC6C77-8298-43AA-AC19-4B170925FB6B}" type="pres">
      <dgm:prSet presAssocID="{5EC92AF5-BBC5-45DA-9FCB-FD812AC2BAB4}" presName="connectorText" presStyleLbl="sibTrans1D1" presStyleIdx="3" presStyleCnt="5"/>
      <dgm:spPr/>
    </dgm:pt>
    <dgm:pt modelId="{FA8B690C-0C14-4294-95C6-0DE54479E195}" type="pres">
      <dgm:prSet presAssocID="{46CA7BCD-A4B4-46D2-AC6A-CD4878ACFF8D}" presName="node" presStyleLbl="node1" presStyleIdx="4" presStyleCnt="6">
        <dgm:presLayoutVars>
          <dgm:bulletEnabled val="1"/>
        </dgm:presLayoutVars>
      </dgm:prSet>
      <dgm:spPr/>
    </dgm:pt>
    <dgm:pt modelId="{917FEFEF-F76C-431B-9C66-F3FE1E5E772A}" type="pres">
      <dgm:prSet presAssocID="{8583FA07-4B8B-4FBA-A74F-66132FF09485}" presName="sibTrans" presStyleLbl="sibTrans1D1" presStyleIdx="4" presStyleCnt="5"/>
      <dgm:spPr/>
    </dgm:pt>
    <dgm:pt modelId="{C78A87E0-988D-497A-848A-9C8E65A073CC}" type="pres">
      <dgm:prSet presAssocID="{8583FA07-4B8B-4FBA-A74F-66132FF09485}" presName="connectorText" presStyleLbl="sibTrans1D1" presStyleIdx="4" presStyleCnt="5"/>
      <dgm:spPr/>
    </dgm:pt>
    <dgm:pt modelId="{4D6F393F-90B2-4266-9EBB-B304B1BF6EBD}" type="pres">
      <dgm:prSet presAssocID="{A5EFA077-7CEC-44FF-AD76-CC5B02208045}" presName="node" presStyleLbl="node1" presStyleIdx="5" presStyleCnt="6">
        <dgm:presLayoutVars>
          <dgm:bulletEnabled val="1"/>
        </dgm:presLayoutVars>
      </dgm:prSet>
      <dgm:spPr/>
    </dgm:pt>
  </dgm:ptLst>
  <dgm:cxnLst>
    <dgm:cxn modelId="{F303DC10-1BF9-4525-9A7B-E5DC785A9AA0}" type="presOf" srcId="{8583FA07-4B8B-4FBA-A74F-66132FF09485}" destId="{917FEFEF-F76C-431B-9C66-F3FE1E5E772A}" srcOrd="0" destOrd="0" presId="urn:microsoft.com/office/officeart/2016/7/layout/RepeatingBendingProcessNew"/>
    <dgm:cxn modelId="{490CFE11-071E-4AC8-9DFF-49D0FE38A80D}" type="presOf" srcId="{0ED38A88-8B35-4FB2-8419-DE3E871BF733}" destId="{2CA6A76A-AE59-468A-97D5-AF75C3869261}" srcOrd="1" destOrd="0" presId="urn:microsoft.com/office/officeart/2016/7/layout/RepeatingBendingProcessNew"/>
    <dgm:cxn modelId="{E3BE6E20-3E49-4EE6-9D69-460FD60E9E5F}" type="presOf" srcId="{5585C23B-A7E7-42B7-84C2-D6984E51D5D8}" destId="{BB2A04BF-2F1E-4BA3-906F-7A11BDB4E854}" srcOrd="0" destOrd="0" presId="urn:microsoft.com/office/officeart/2016/7/layout/RepeatingBendingProcessNew"/>
    <dgm:cxn modelId="{D424922B-6454-41F8-AED4-517D965B22FA}" srcId="{D4BA9D71-31AC-4DC9-B62E-D2BB5422BA1B}" destId="{A5EFA077-7CEC-44FF-AD76-CC5B02208045}" srcOrd="5" destOrd="0" parTransId="{E32AAD5B-3AC9-4257-93CC-9FFF53DB7AE6}" sibTransId="{1D8FA547-AFD5-4A24-B78D-CA56B13F8F3E}"/>
    <dgm:cxn modelId="{E0B84836-D2D6-4A8A-BAD0-9BE7BE58788D}" type="presOf" srcId="{0ED38A88-8B35-4FB2-8419-DE3E871BF733}" destId="{64B0D4EA-A030-4F27-843A-38CC12D867AB}" srcOrd="0" destOrd="0" presId="urn:microsoft.com/office/officeart/2016/7/layout/RepeatingBendingProcessNew"/>
    <dgm:cxn modelId="{61C3DA3B-8888-45B6-8E73-DE55646DC8DA}" type="presOf" srcId="{5EC92AF5-BBC5-45DA-9FCB-FD812AC2BAB4}" destId="{F9BC6C77-8298-43AA-AC19-4B170925FB6B}" srcOrd="1" destOrd="0" presId="urn:microsoft.com/office/officeart/2016/7/layout/RepeatingBendingProcessNew"/>
    <dgm:cxn modelId="{8CBAC640-6046-4710-AB56-FF4D6AAD42BD}" type="presOf" srcId="{B4D92BA4-0EE4-42F8-8852-82EA26D1DED9}" destId="{44609C4A-E94C-49C7-BE0C-7444A4EA99E5}" srcOrd="0" destOrd="0" presId="urn:microsoft.com/office/officeart/2016/7/layout/RepeatingBendingProcessNew"/>
    <dgm:cxn modelId="{64BAD85F-C4D2-4061-B7D7-27471FCBB36C}" type="presOf" srcId="{8583FA07-4B8B-4FBA-A74F-66132FF09485}" destId="{C78A87E0-988D-497A-848A-9C8E65A073CC}" srcOrd="1" destOrd="0" presId="urn:microsoft.com/office/officeart/2016/7/layout/RepeatingBendingProcessNew"/>
    <dgm:cxn modelId="{EBC64462-FB0A-40E8-9E17-46D902E03CDD}" srcId="{D4BA9D71-31AC-4DC9-B62E-D2BB5422BA1B}" destId="{B4D92BA4-0EE4-42F8-8852-82EA26D1DED9}" srcOrd="3" destOrd="0" parTransId="{8664079F-805C-4185-9E90-EB6875FCBDA3}" sibTransId="{5EC92AF5-BBC5-45DA-9FCB-FD812AC2BAB4}"/>
    <dgm:cxn modelId="{6E9D3E43-0BD1-4042-AEAE-505AE3BB31C8}" type="presOf" srcId="{A5EFA077-7CEC-44FF-AD76-CC5B02208045}" destId="{4D6F393F-90B2-4266-9EBB-B304B1BF6EBD}" srcOrd="0" destOrd="0" presId="urn:microsoft.com/office/officeart/2016/7/layout/RepeatingBendingProcessNew"/>
    <dgm:cxn modelId="{8C3B6867-6350-4EFF-928A-9F8582CDB888}" type="presOf" srcId="{6DC25359-54BF-437A-971F-5D47EA852665}" destId="{F2637379-0CF1-4C98-B773-4399E99AAA2C}" srcOrd="0" destOrd="0" presId="urn:microsoft.com/office/officeart/2016/7/layout/RepeatingBendingProcessNew"/>
    <dgm:cxn modelId="{9304CF50-BC29-4B26-A15C-CE881B417F66}" type="presOf" srcId="{D4BA9D71-31AC-4DC9-B62E-D2BB5422BA1B}" destId="{E22EE512-008A-4CA3-8E0B-E4D295248B59}" srcOrd="0" destOrd="0" presId="urn:microsoft.com/office/officeart/2016/7/layout/RepeatingBendingProcessNew"/>
    <dgm:cxn modelId="{26CAD87D-0B8F-4DCA-97C1-BDB4609BBEC5}" type="presOf" srcId="{5585C23B-A7E7-42B7-84C2-D6984E51D5D8}" destId="{E2D18B9B-202A-434D-91BE-26A57E52AE4A}" srcOrd="1" destOrd="0" presId="urn:microsoft.com/office/officeart/2016/7/layout/RepeatingBendingProcessNew"/>
    <dgm:cxn modelId="{2F9EF97F-FDB8-4A91-B92E-C84BAF63A697}" type="presOf" srcId="{0366707B-695E-46FE-ADBD-D613BC051E0D}" destId="{5EECE20B-B3C0-474C-8696-65E49A2CC002}" srcOrd="0" destOrd="0" presId="urn:microsoft.com/office/officeart/2016/7/layout/RepeatingBendingProcessNew"/>
    <dgm:cxn modelId="{A646AD8B-D640-4F5C-BA8A-0AD34AA6EFF2}" type="presOf" srcId="{5EC92AF5-BBC5-45DA-9FCB-FD812AC2BAB4}" destId="{36BBFCEC-DD69-46E9-B2E8-214E18A77730}" srcOrd="0" destOrd="0" presId="urn:microsoft.com/office/officeart/2016/7/layout/RepeatingBendingProcessNew"/>
    <dgm:cxn modelId="{34057597-0446-473A-9889-488517CFE581}" srcId="{D4BA9D71-31AC-4DC9-B62E-D2BB5422BA1B}" destId="{6DC25359-54BF-437A-971F-5D47EA852665}" srcOrd="0" destOrd="0" parTransId="{C0FD1A04-7534-45A9-A9B4-0663F52F0B35}" sibTransId="{0ED38A88-8B35-4FB2-8419-DE3E871BF733}"/>
    <dgm:cxn modelId="{F6B96AB5-2B19-4AE9-BD0F-1BEEE4B0DFE8}" srcId="{D4BA9D71-31AC-4DC9-B62E-D2BB5422BA1B}" destId="{46CA7BCD-A4B4-46D2-AC6A-CD4878ACFF8D}" srcOrd="4" destOrd="0" parTransId="{7A77E77E-2C75-454D-A302-4FA57BD59F4F}" sibTransId="{8583FA07-4B8B-4FBA-A74F-66132FF09485}"/>
    <dgm:cxn modelId="{F62455C1-6D88-4183-8AB5-B5D1A081EE54}" type="presOf" srcId="{7D38AA1C-012B-4362-A266-34A43A6396D7}" destId="{FFA4383E-123F-4E41-828D-9C7923BCF45C}" srcOrd="0" destOrd="0" presId="urn:microsoft.com/office/officeart/2016/7/layout/RepeatingBendingProcessNew"/>
    <dgm:cxn modelId="{65BF19CD-3FBA-4B0F-84B6-759970C084A7}" type="presOf" srcId="{86AC60EF-CDDB-48BA-BC76-8582E4052767}" destId="{14DF4D50-8F88-4928-B557-C35954C16A4E}" srcOrd="1" destOrd="0" presId="urn:microsoft.com/office/officeart/2016/7/layout/RepeatingBendingProcessNew"/>
    <dgm:cxn modelId="{03404BCD-19BF-4498-A322-9ECB8F2E729D}" type="presOf" srcId="{86AC60EF-CDDB-48BA-BC76-8582E4052767}" destId="{FB7ED34A-4D8F-4DD5-A953-F17E3B6DE9BE}" srcOrd="0" destOrd="0" presId="urn:microsoft.com/office/officeart/2016/7/layout/RepeatingBendingProcessNew"/>
    <dgm:cxn modelId="{BA00A4CF-A9E5-4DD8-8717-84E32D1A18B2}" type="presOf" srcId="{46CA7BCD-A4B4-46D2-AC6A-CD4878ACFF8D}" destId="{FA8B690C-0C14-4294-95C6-0DE54479E195}" srcOrd="0" destOrd="0" presId="urn:microsoft.com/office/officeart/2016/7/layout/RepeatingBendingProcessNew"/>
    <dgm:cxn modelId="{7765A2E0-3330-4D27-A868-C8EE2576C8C6}" srcId="{D4BA9D71-31AC-4DC9-B62E-D2BB5422BA1B}" destId="{7D38AA1C-012B-4362-A266-34A43A6396D7}" srcOrd="2" destOrd="0" parTransId="{E6F6FB2B-8A33-4CCD-A4F8-856A90C6473C}" sibTransId="{5585C23B-A7E7-42B7-84C2-D6984E51D5D8}"/>
    <dgm:cxn modelId="{2F194AE9-32CA-421C-B4A8-FC6CF03F9171}" srcId="{D4BA9D71-31AC-4DC9-B62E-D2BB5422BA1B}" destId="{0366707B-695E-46FE-ADBD-D613BC051E0D}" srcOrd="1" destOrd="0" parTransId="{6FD3952D-DF92-44C7-ABB8-CC7D332BB8D0}" sibTransId="{86AC60EF-CDDB-48BA-BC76-8582E4052767}"/>
    <dgm:cxn modelId="{BC489C84-80A0-4214-9DEA-CC0531141DD2}" type="presParOf" srcId="{E22EE512-008A-4CA3-8E0B-E4D295248B59}" destId="{F2637379-0CF1-4C98-B773-4399E99AAA2C}" srcOrd="0" destOrd="0" presId="urn:microsoft.com/office/officeart/2016/7/layout/RepeatingBendingProcessNew"/>
    <dgm:cxn modelId="{E328D251-E27E-49C3-BF49-7E47BB438572}" type="presParOf" srcId="{E22EE512-008A-4CA3-8E0B-E4D295248B59}" destId="{64B0D4EA-A030-4F27-843A-38CC12D867AB}" srcOrd="1" destOrd="0" presId="urn:microsoft.com/office/officeart/2016/7/layout/RepeatingBendingProcessNew"/>
    <dgm:cxn modelId="{2B10F0AB-8A5C-4111-BA24-FEB25FC4680A}" type="presParOf" srcId="{64B0D4EA-A030-4F27-843A-38CC12D867AB}" destId="{2CA6A76A-AE59-468A-97D5-AF75C3869261}" srcOrd="0" destOrd="0" presId="urn:microsoft.com/office/officeart/2016/7/layout/RepeatingBendingProcessNew"/>
    <dgm:cxn modelId="{BE685D44-109C-491C-807F-B379E667CB94}" type="presParOf" srcId="{E22EE512-008A-4CA3-8E0B-E4D295248B59}" destId="{5EECE20B-B3C0-474C-8696-65E49A2CC002}" srcOrd="2" destOrd="0" presId="urn:microsoft.com/office/officeart/2016/7/layout/RepeatingBendingProcessNew"/>
    <dgm:cxn modelId="{AD9B670D-F2B8-4256-AC0C-80D1EF1A4C9A}" type="presParOf" srcId="{E22EE512-008A-4CA3-8E0B-E4D295248B59}" destId="{FB7ED34A-4D8F-4DD5-A953-F17E3B6DE9BE}" srcOrd="3" destOrd="0" presId="urn:microsoft.com/office/officeart/2016/7/layout/RepeatingBendingProcessNew"/>
    <dgm:cxn modelId="{39198F5D-99F3-44DD-B672-1B93646107CF}" type="presParOf" srcId="{FB7ED34A-4D8F-4DD5-A953-F17E3B6DE9BE}" destId="{14DF4D50-8F88-4928-B557-C35954C16A4E}" srcOrd="0" destOrd="0" presId="urn:microsoft.com/office/officeart/2016/7/layout/RepeatingBendingProcessNew"/>
    <dgm:cxn modelId="{A8EB026A-D52E-4936-9C6D-55A25F19B738}" type="presParOf" srcId="{E22EE512-008A-4CA3-8E0B-E4D295248B59}" destId="{FFA4383E-123F-4E41-828D-9C7923BCF45C}" srcOrd="4" destOrd="0" presId="urn:microsoft.com/office/officeart/2016/7/layout/RepeatingBendingProcessNew"/>
    <dgm:cxn modelId="{18212DC6-0D63-492D-B6D3-65630EAC40D4}" type="presParOf" srcId="{E22EE512-008A-4CA3-8E0B-E4D295248B59}" destId="{BB2A04BF-2F1E-4BA3-906F-7A11BDB4E854}" srcOrd="5" destOrd="0" presId="urn:microsoft.com/office/officeart/2016/7/layout/RepeatingBendingProcessNew"/>
    <dgm:cxn modelId="{45E4D3A3-62BB-4575-AF6E-AB84A6EAA133}" type="presParOf" srcId="{BB2A04BF-2F1E-4BA3-906F-7A11BDB4E854}" destId="{E2D18B9B-202A-434D-91BE-26A57E52AE4A}" srcOrd="0" destOrd="0" presId="urn:microsoft.com/office/officeart/2016/7/layout/RepeatingBendingProcessNew"/>
    <dgm:cxn modelId="{86F710A6-0AC2-4C11-BB0B-A4440006BF5E}" type="presParOf" srcId="{E22EE512-008A-4CA3-8E0B-E4D295248B59}" destId="{44609C4A-E94C-49C7-BE0C-7444A4EA99E5}" srcOrd="6" destOrd="0" presId="urn:microsoft.com/office/officeart/2016/7/layout/RepeatingBendingProcessNew"/>
    <dgm:cxn modelId="{1D730B4C-7DEB-4688-A189-19D417309DA9}" type="presParOf" srcId="{E22EE512-008A-4CA3-8E0B-E4D295248B59}" destId="{36BBFCEC-DD69-46E9-B2E8-214E18A77730}" srcOrd="7" destOrd="0" presId="urn:microsoft.com/office/officeart/2016/7/layout/RepeatingBendingProcessNew"/>
    <dgm:cxn modelId="{F5B34FB7-D5BA-4BE2-AE29-466939788AE9}" type="presParOf" srcId="{36BBFCEC-DD69-46E9-B2E8-214E18A77730}" destId="{F9BC6C77-8298-43AA-AC19-4B170925FB6B}" srcOrd="0" destOrd="0" presId="urn:microsoft.com/office/officeart/2016/7/layout/RepeatingBendingProcessNew"/>
    <dgm:cxn modelId="{01B4B396-0511-4799-96C3-E97BC15DF72B}" type="presParOf" srcId="{E22EE512-008A-4CA3-8E0B-E4D295248B59}" destId="{FA8B690C-0C14-4294-95C6-0DE54479E195}" srcOrd="8" destOrd="0" presId="urn:microsoft.com/office/officeart/2016/7/layout/RepeatingBendingProcessNew"/>
    <dgm:cxn modelId="{7F91EF7B-1ECE-4653-814E-D0A6113BD26C}" type="presParOf" srcId="{E22EE512-008A-4CA3-8E0B-E4D295248B59}" destId="{917FEFEF-F76C-431B-9C66-F3FE1E5E772A}" srcOrd="9" destOrd="0" presId="urn:microsoft.com/office/officeart/2016/7/layout/RepeatingBendingProcessNew"/>
    <dgm:cxn modelId="{725241AD-8EE0-45DD-A2B9-3175A96EAA24}" type="presParOf" srcId="{917FEFEF-F76C-431B-9C66-F3FE1E5E772A}" destId="{C78A87E0-988D-497A-848A-9C8E65A073CC}" srcOrd="0" destOrd="0" presId="urn:microsoft.com/office/officeart/2016/7/layout/RepeatingBendingProcessNew"/>
    <dgm:cxn modelId="{6BC4D534-280D-4384-9436-2BB293268228}" type="presParOf" srcId="{E22EE512-008A-4CA3-8E0B-E4D295248B59}" destId="{4D6F393F-90B2-4266-9EBB-B304B1BF6EBD}"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757ADF-5B9C-4629-8AFB-EB82D2695FF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861EF98-E637-4268-99D0-80DA31545900}">
      <dgm:prSet/>
      <dgm:spPr/>
      <dgm:t>
        <a:bodyPr/>
        <a:lstStyle/>
        <a:p>
          <a:pPr rtl="0">
            <a:lnSpc>
              <a:spcPct val="100000"/>
            </a:lnSpc>
          </a:pPr>
          <a:r>
            <a:rPr lang="en-US"/>
            <a:t>Model: BERT pre-trained (</a:t>
          </a:r>
          <a:r>
            <a:rPr lang="en-US" err="1"/>
            <a:t>bert</a:t>
          </a:r>
          <a:r>
            <a:rPr lang="en-US"/>
            <a:t>-base-uncased</a:t>
          </a:r>
          <a:r>
            <a:rPr lang="en-US">
              <a:latin typeface="Aptos Display" panose="02110004020202020204"/>
            </a:rPr>
            <a:t> from </a:t>
          </a:r>
          <a:r>
            <a:rPr lang="en-US" err="1">
              <a:latin typeface="Aptos Display" panose="02110004020202020204"/>
            </a:rPr>
            <a:t>HuggingFace</a:t>
          </a:r>
          <a:r>
            <a:rPr lang="en-US">
              <a:latin typeface="Aptos Display" panose="02110004020202020204"/>
            </a:rPr>
            <a:t> 🤗</a:t>
          </a:r>
          <a:r>
            <a:rPr lang="en-US"/>
            <a:t>).</a:t>
          </a:r>
        </a:p>
      </dgm:t>
    </dgm:pt>
    <dgm:pt modelId="{1519627C-0ABE-4044-B870-117E94969FA2}" type="parTrans" cxnId="{0300EB92-B3C1-47C1-BEC4-1C20DB33D1E7}">
      <dgm:prSet/>
      <dgm:spPr/>
      <dgm:t>
        <a:bodyPr/>
        <a:lstStyle/>
        <a:p>
          <a:endParaRPr lang="en-US"/>
        </a:p>
      </dgm:t>
    </dgm:pt>
    <dgm:pt modelId="{AABE2F82-43D5-4BCB-A87F-AD8BC89A93E1}" type="sibTrans" cxnId="{0300EB92-B3C1-47C1-BEC4-1C20DB33D1E7}">
      <dgm:prSet/>
      <dgm:spPr/>
      <dgm:t>
        <a:bodyPr/>
        <a:lstStyle/>
        <a:p>
          <a:endParaRPr lang="en-US"/>
        </a:p>
      </dgm:t>
    </dgm:pt>
    <dgm:pt modelId="{80D32D6A-CF20-48B5-99F6-7B214257F737}">
      <dgm:prSet/>
      <dgm:spPr/>
      <dgm:t>
        <a:bodyPr/>
        <a:lstStyle/>
        <a:p>
          <a:pPr>
            <a:lnSpc>
              <a:spcPct val="100000"/>
            </a:lnSpc>
          </a:pPr>
          <a:r>
            <a:rPr lang="en-US" dirty="0"/>
            <a:t>Metrics: Accuracy, Precision, Recall, F1 Score.</a:t>
          </a:r>
        </a:p>
      </dgm:t>
    </dgm:pt>
    <dgm:pt modelId="{17A3C3CE-E1F0-4BB1-99BE-ECA085AF6A06}" type="parTrans" cxnId="{2344AF7A-AD07-47B8-82F9-0D610E8C03A5}">
      <dgm:prSet/>
      <dgm:spPr/>
      <dgm:t>
        <a:bodyPr/>
        <a:lstStyle/>
        <a:p>
          <a:endParaRPr lang="en-US"/>
        </a:p>
      </dgm:t>
    </dgm:pt>
    <dgm:pt modelId="{D7FB2BEB-DE48-47E0-B18D-13CC729F8E46}" type="sibTrans" cxnId="{2344AF7A-AD07-47B8-82F9-0D610E8C03A5}">
      <dgm:prSet/>
      <dgm:spPr/>
      <dgm:t>
        <a:bodyPr/>
        <a:lstStyle/>
        <a:p>
          <a:endParaRPr lang="en-US"/>
        </a:p>
      </dgm:t>
    </dgm:pt>
    <dgm:pt modelId="{9F7D5B24-130E-4822-A763-1A05B83A2E95}">
      <dgm:prSet/>
      <dgm:spPr/>
      <dgm:t>
        <a:bodyPr/>
        <a:lstStyle/>
        <a:p>
          <a:pPr>
            <a:lnSpc>
              <a:spcPct val="100000"/>
            </a:lnSpc>
          </a:pPr>
          <a:r>
            <a:rPr lang="en-US"/>
            <a:t>Training Environment: NVIDIA A100 GPU on Google </a:t>
          </a:r>
          <a:r>
            <a:rPr lang="en-US" err="1"/>
            <a:t>Colab</a:t>
          </a:r>
          <a:r>
            <a:rPr lang="en-US"/>
            <a:t>.</a:t>
          </a:r>
        </a:p>
      </dgm:t>
    </dgm:pt>
    <dgm:pt modelId="{AC8FBE58-A3E5-43DE-A898-1EFBDC5706EB}" type="parTrans" cxnId="{10D96B0E-51C7-4DE6-B58B-B0BBD2AE3C3E}">
      <dgm:prSet/>
      <dgm:spPr/>
      <dgm:t>
        <a:bodyPr/>
        <a:lstStyle/>
        <a:p>
          <a:endParaRPr lang="en-US"/>
        </a:p>
      </dgm:t>
    </dgm:pt>
    <dgm:pt modelId="{E9FA45B9-13A9-4FBE-A087-2804B7BEF85F}" type="sibTrans" cxnId="{10D96B0E-51C7-4DE6-B58B-B0BBD2AE3C3E}">
      <dgm:prSet/>
      <dgm:spPr/>
      <dgm:t>
        <a:bodyPr/>
        <a:lstStyle/>
        <a:p>
          <a:endParaRPr lang="en-US"/>
        </a:p>
      </dgm:t>
    </dgm:pt>
    <dgm:pt modelId="{DEA224D6-B184-4E38-8C22-C2F7B8F3396A}" type="pres">
      <dgm:prSet presAssocID="{6E757ADF-5B9C-4629-8AFB-EB82D2695FFA}" presName="root" presStyleCnt="0">
        <dgm:presLayoutVars>
          <dgm:dir/>
          <dgm:resizeHandles val="exact"/>
        </dgm:presLayoutVars>
      </dgm:prSet>
      <dgm:spPr/>
    </dgm:pt>
    <dgm:pt modelId="{A1F781AB-C72B-4CB8-AD6A-36E9E0799030}" type="pres">
      <dgm:prSet presAssocID="{6861EF98-E637-4268-99D0-80DA31545900}" presName="compNode" presStyleCnt="0"/>
      <dgm:spPr/>
    </dgm:pt>
    <dgm:pt modelId="{0A180129-E43C-4324-BD4E-EE516A1A0007}" type="pres">
      <dgm:prSet presAssocID="{6861EF98-E637-4268-99D0-80DA31545900}" presName="bgRect" presStyleLbl="bgShp" presStyleIdx="0" presStyleCnt="3"/>
      <dgm:spPr/>
    </dgm:pt>
    <dgm:pt modelId="{69400C03-7D4F-4199-955E-48AD95D82E4A}" type="pres">
      <dgm:prSet presAssocID="{6861EF98-E637-4268-99D0-80DA31545900}"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rawing Figure outline"/>
        </a:ext>
      </dgm:extLst>
    </dgm:pt>
    <dgm:pt modelId="{AA0901F8-8F8E-4688-9C6E-EAB1D9185C75}" type="pres">
      <dgm:prSet presAssocID="{6861EF98-E637-4268-99D0-80DA31545900}" presName="spaceRect" presStyleCnt="0"/>
      <dgm:spPr/>
    </dgm:pt>
    <dgm:pt modelId="{CB32EE6B-04D6-486B-8A22-356632A99235}" type="pres">
      <dgm:prSet presAssocID="{6861EF98-E637-4268-99D0-80DA31545900}" presName="parTx" presStyleLbl="revTx" presStyleIdx="0" presStyleCnt="3">
        <dgm:presLayoutVars>
          <dgm:chMax val="0"/>
          <dgm:chPref val="0"/>
        </dgm:presLayoutVars>
      </dgm:prSet>
      <dgm:spPr/>
    </dgm:pt>
    <dgm:pt modelId="{01AAE143-396F-4236-9EBC-6E9AC9189A00}" type="pres">
      <dgm:prSet presAssocID="{AABE2F82-43D5-4BCB-A87F-AD8BC89A93E1}" presName="sibTrans" presStyleCnt="0"/>
      <dgm:spPr/>
    </dgm:pt>
    <dgm:pt modelId="{99AA9B70-1DE8-421C-825C-F4A63258706D}" type="pres">
      <dgm:prSet presAssocID="{80D32D6A-CF20-48B5-99F6-7B214257F737}" presName="compNode" presStyleCnt="0"/>
      <dgm:spPr/>
    </dgm:pt>
    <dgm:pt modelId="{4A4DEE35-8E9F-4663-A7F7-30CE888BBE51}" type="pres">
      <dgm:prSet presAssocID="{80D32D6A-CF20-48B5-99F6-7B214257F737}" presName="bgRect" presStyleLbl="bgShp" presStyleIdx="1" presStyleCnt="3"/>
      <dgm:spPr/>
    </dgm:pt>
    <dgm:pt modelId="{59B157DF-BD52-425F-8975-4A19D0EAF075}" type="pres">
      <dgm:prSet presAssocID="{80D32D6A-CF20-48B5-99F6-7B214257F73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ext>
      </dgm:extLst>
    </dgm:pt>
    <dgm:pt modelId="{330EED62-4C24-496F-9385-ED48691BEF5F}" type="pres">
      <dgm:prSet presAssocID="{80D32D6A-CF20-48B5-99F6-7B214257F737}" presName="spaceRect" presStyleCnt="0"/>
      <dgm:spPr/>
    </dgm:pt>
    <dgm:pt modelId="{7561C645-6603-4CDF-8625-60D45EEB3047}" type="pres">
      <dgm:prSet presAssocID="{80D32D6A-CF20-48B5-99F6-7B214257F737}" presName="parTx" presStyleLbl="revTx" presStyleIdx="1" presStyleCnt="3">
        <dgm:presLayoutVars>
          <dgm:chMax val="0"/>
          <dgm:chPref val="0"/>
        </dgm:presLayoutVars>
      </dgm:prSet>
      <dgm:spPr/>
    </dgm:pt>
    <dgm:pt modelId="{5BD719D8-16D2-4979-9F0A-93E962FAAF50}" type="pres">
      <dgm:prSet presAssocID="{D7FB2BEB-DE48-47E0-B18D-13CC729F8E46}" presName="sibTrans" presStyleCnt="0"/>
      <dgm:spPr/>
    </dgm:pt>
    <dgm:pt modelId="{11A9BD12-91E8-4BCB-8AAA-5FF0CD4B88BB}" type="pres">
      <dgm:prSet presAssocID="{9F7D5B24-130E-4822-A763-1A05B83A2E95}" presName="compNode" presStyleCnt="0"/>
      <dgm:spPr/>
    </dgm:pt>
    <dgm:pt modelId="{2C51772D-96E6-443C-AF2B-01D3F315C927}" type="pres">
      <dgm:prSet presAssocID="{9F7D5B24-130E-4822-A763-1A05B83A2E95}" presName="bgRect" presStyleLbl="bgShp" presStyleIdx="2" presStyleCnt="3"/>
      <dgm:spPr/>
    </dgm:pt>
    <dgm:pt modelId="{274F34A4-5C7B-4321-8283-D54337866A44}" type="pres">
      <dgm:prSet presAssocID="{9F7D5B24-130E-4822-A763-1A05B83A2E9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F16F2349-3420-49C0-9538-6DC4F68B9636}" type="pres">
      <dgm:prSet presAssocID="{9F7D5B24-130E-4822-A763-1A05B83A2E95}" presName="spaceRect" presStyleCnt="0"/>
      <dgm:spPr/>
    </dgm:pt>
    <dgm:pt modelId="{03C11C8A-017A-4000-A99C-C2A4BB36C2FF}" type="pres">
      <dgm:prSet presAssocID="{9F7D5B24-130E-4822-A763-1A05B83A2E95}" presName="parTx" presStyleLbl="revTx" presStyleIdx="2" presStyleCnt="3">
        <dgm:presLayoutVars>
          <dgm:chMax val="0"/>
          <dgm:chPref val="0"/>
        </dgm:presLayoutVars>
      </dgm:prSet>
      <dgm:spPr/>
    </dgm:pt>
  </dgm:ptLst>
  <dgm:cxnLst>
    <dgm:cxn modelId="{12886204-FA7A-4394-8837-455A88D08437}" type="presOf" srcId="{80D32D6A-CF20-48B5-99F6-7B214257F737}" destId="{7561C645-6603-4CDF-8625-60D45EEB3047}" srcOrd="0" destOrd="0" presId="urn:microsoft.com/office/officeart/2018/2/layout/IconVerticalSolidList"/>
    <dgm:cxn modelId="{10D96B0E-51C7-4DE6-B58B-B0BBD2AE3C3E}" srcId="{6E757ADF-5B9C-4629-8AFB-EB82D2695FFA}" destId="{9F7D5B24-130E-4822-A763-1A05B83A2E95}" srcOrd="2" destOrd="0" parTransId="{AC8FBE58-A3E5-43DE-A898-1EFBDC5706EB}" sibTransId="{E9FA45B9-13A9-4FBE-A087-2804B7BEF85F}"/>
    <dgm:cxn modelId="{2344AF7A-AD07-47B8-82F9-0D610E8C03A5}" srcId="{6E757ADF-5B9C-4629-8AFB-EB82D2695FFA}" destId="{80D32D6A-CF20-48B5-99F6-7B214257F737}" srcOrd="1" destOrd="0" parTransId="{17A3C3CE-E1F0-4BB1-99BE-ECA085AF6A06}" sibTransId="{D7FB2BEB-DE48-47E0-B18D-13CC729F8E46}"/>
    <dgm:cxn modelId="{FFB02F84-F393-4C77-9453-21CE89E9ED30}" type="presOf" srcId="{6861EF98-E637-4268-99D0-80DA31545900}" destId="{CB32EE6B-04D6-486B-8A22-356632A99235}" srcOrd="0" destOrd="0" presId="urn:microsoft.com/office/officeart/2018/2/layout/IconVerticalSolidList"/>
    <dgm:cxn modelId="{0300EB92-B3C1-47C1-BEC4-1C20DB33D1E7}" srcId="{6E757ADF-5B9C-4629-8AFB-EB82D2695FFA}" destId="{6861EF98-E637-4268-99D0-80DA31545900}" srcOrd="0" destOrd="0" parTransId="{1519627C-0ABE-4044-B870-117E94969FA2}" sibTransId="{AABE2F82-43D5-4BCB-A87F-AD8BC89A93E1}"/>
    <dgm:cxn modelId="{D0EB35A9-61D3-4012-9312-A551CBC6231E}" type="presOf" srcId="{9F7D5B24-130E-4822-A763-1A05B83A2E95}" destId="{03C11C8A-017A-4000-A99C-C2A4BB36C2FF}" srcOrd="0" destOrd="0" presId="urn:microsoft.com/office/officeart/2018/2/layout/IconVerticalSolidList"/>
    <dgm:cxn modelId="{2CCFABB5-EEEB-4F02-9C50-B3D750243608}" type="presOf" srcId="{6E757ADF-5B9C-4629-8AFB-EB82D2695FFA}" destId="{DEA224D6-B184-4E38-8C22-C2F7B8F3396A}" srcOrd="0" destOrd="0" presId="urn:microsoft.com/office/officeart/2018/2/layout/IconVerticalSolidList"/>
    <dgm:cxn modelId="{00B5BBB0-32A5-4BF7-8119-DC1AC6FDC7BD}" type="presParOf" srcId="{DEA224D6-B184-4E38-8C22-C2F7B8F3396A}" destId="{A1F781AB-C72B-4CB8-AD6A-36E9E0799030}" srcOrd="0" destOrd="0" presId="urn:microsoft.com/office/officeart/2018/2/layout/IconVerticalSolidList"/>
    <dgm:cxn modelId="{7CC1D46A-24CE-4A1F-8687-965F687F94FD}" type="presParOf" srcId="{A1F781AB-C72B-4CB8-AD6A-36E9E0799030}" destId="{0A180129-E43C-4324-BD4E-EE516A1A0007}" srcOrd="0" destOrd="0" presId="urn:microsoft.com/office/officeart/2018/2/layout/IconVerticalSolidList"/>
    <dgm:cxn modelId="{05E4C65B-CA59-4D72-AB5E-F08E568800EF}" type="presParOf" srcId="{A1F781AB-C72B-4CB8-AD6A-36E9E0799030}" destId="{69400C03-7D4F-4199-955E-48AD95D82E4A}" srcOrd="1" destOrd="0" presId="urn:microsoft.com/office/officeart/2018/2/layout/IconVerticalSolidList"/>
    <dgm:cxn modelId="{E8B20AC1-5EC3-4C71-98D9-1F2269378BDE}" type="presParOf" srcId="{A1F781AB-C72B-4CB8-AD6A-36E9E0799030}" destId="{AA0901F8-8F8E-4688-9C6E-EAB1D9185C75}" srcOrd="2" destOrd="0" presId="urn:microsoft.com/office/officeart/2018/2/layout/IconVerticalSolidList"/>
    <dgm:cxn modelId="{09666439-4581-44D5-8412-721ADCF343BF}" type="presParOf" srcId="{A1F781AB-C72B-4CB8-AD6A-36E9E0799030}" destId="{CB32EE6B-04D6-486B-8A22-356632A99235}" srcOrd="3" destOrd="0" presId="urn:microsoft.com/office/officeart/2018/2/layout/IconVerticalSolidList"/>
    <dgm:cxn modelId="{E11F61F7-0847-40CA-A67C-9DD391ED0697}" type="presParOf" srcId="{DEA224D6-B184-4E38-8C22-C2F7B8F3396A}" destId="{01AAE143-396F-4236-9EBC-6E9AC9189A00}" srcOrd="1" destOrd="0" presId="urn:microsoft.com/office/officeart/2018/2/layout/IconVerticalSolidList"/>
    <dgm:cxn modelId="{761AF8F9-47FD-4044-9E19-E35879CA7C75}" type="presParOf" srcId="{DEA224D6-B184-4E38-8C22-C2F7B8F3396A}" destId="{99AA9B70-1DE8-421C-825C-F4A63258706D}" srcOrd="2" destOrd="0" presId="urn:microsoft.com/office/officeart/2018/2/layout/IconVerticalSolidList"/>
    <dgm:cxn modelId="{74E3E810-643C-44AF-B6C6-EAFA206FA2D2}" type="presParOf" srcId="{99AA9B70-1DE8-421C-825C-F4A63258706D}" destId="{4A4DEE35-8E9F-4663-A7F7-30CE888BBE51}" srcOrd="0" destOrd="0" presId="urn:microsoft.com/office/officeart/2018/2/layout/IconVerticalSolidList"/>
    <dgm:cxn modelId="{86B65AC0-1C42-41EB-95A5-3C370B68F1F3}" type="presParOf" srcId="{99AA9B70-1DE8-421C-825C-F4A63258706D}" destId="{59B157DF-BD52-425F-8975-4A19D0EAF075}" srcOrd="1" destOrd="0" presId="urn:microsoft.com/office/officeart/2018/2/layout/IconVerticalSolidList"/>
    <dgm:cxn modelId="{E948B4E2-9BA8-47E2-AF00-AF036A80E371}" type="presParOf" srcId="{99AA9B70-1DE8-421C-825C-F4A63258706D}" destId="{330EED62-4C24-496F-9385-ED48691BEF5F}" srcOrd="2" destOrd="0" presId="urn:microsoft.com/office/officeart/2018/2/layout/IconVerticalSolidList"/>
    <dgm:cxn modelId="{3DB92596-FB0E-46F1-B6CB-6E71F984AB1F}" type="presParOf" srcId="{99AA9B70-1DE8-421C-825C-F4A63258706D}" destId="{7561C645-6603-4CDF-8625-60D45EEB3047}" srcOrd="3" destOrd="0" presId="urn:microsoft.com/office/officeart/2018/2/layout/IconVerticalSolidList"/>
    <dgm:cxn modelId="{FFA66672-86A1-441C-8882-1E3CD6081422}" type="presParOf" srcId="{DEA224D6-B184-4E38-8C22-C2F7B8F3396A}" destId="{5BD719D8-16D2-4979-9F0A-93E962FAAF50}" srcOrd="3" destOrd="0" presId="urn:microsoft.com/office/officeart/2018/2/layout/IconVerticalSolidList"/>
    <dgm:cxn modelId="{D6C1B461-978C-48AC-BB46-0E6CB3845D8D}" type="presParOf" srcId="{DEA224D6-B184-4E38-8C22-C2F7B8F3396A}" destId="{11A9BD12-91E8-4BCB-8AAA-5FF0CD4B88BB}" srcOrd="4" destOrd="0" presId="urn:microsoft.com/office/officeart/2018/2/layout/IconVerticalSolidList"/>
    <dgm:cxn modelId="{1279A0FB-9FF3-4B4E-BDF9-1670791248C3}" type="presParOf" srcId="{11A9BD12-91E8-4BCB-8AAA-5FF0CD4B88BB}" destId="{2C51772D-96E6-443C-AF2B-01D3F315C927}" srcOrd="0" destOrd="0" presId="urn:microsoft.com/office/officeart/2018/2/layout/IconVerticalSolidList"/>
    <dgm:cxn modelId="{1FCAF813-BF1C-4FA9-8044-7D7AFD6BA0F9}" type="presParOf" srcId="{11A9BD12-91E8-4BCB-8AAA-5FF0CD4B88BB}" destId="{274F34A4-5C7B-4321-8283-D54337866A44}" srcOrd="1" destOrd="0" presId="urn:microsoft.com/office/officeart/2018/2/layout/IconVerticalSolidList"/>
    <dgm:cxn modelId="{FB07A59A-A2A8-4208-BC47-5383716B1F29}" type="presParOf" srcId="{11A9BD12-91E8-4BCB-8AAA-5FF0CD4B88BB}" destId="{F16F2349-3420-49C0-9538-6DC4F68B9636}" srcOrd="2" destOrd="0" presId="urn:microsoft.com/office/officeart/2018/2/layout/IconVerticalSolidList"/>
    <dgm:cxn modelId="{958C813A-1ECE-44CC-AA0F-898D98A20984}" type="presParOf" srcId="{11A9BD12-91E8-4BCB-8AAA-5FF0CD4B88BB}" destId="{03C11C8A-017A-4000-A99C-C2A4BB36C2F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B0D4EA-A030-4F27-843A-38CC12D867AB}">
      <dsp:nvSpPr>
        <dsp:cNvPr id="0" name=""/>
        <dsp:cNvSpPr/>
      </dsp:nvSpPr>
      <dsp:spPr>
        <a:xfrm>
          <a:off x="3167564" y="698208"/>
          <a:ext cx="537162" cy="91440"/>
        </a:xfrm>
        <a:custGeom>
          <a:avLst/>
          <a:gdLst/>
          <a:ahLst/>
          <a:cxnLst/>
          <a:rect l="0" t="0" r="0" b="0"/>
          <a:pathLst>
            <a:path>
              <a:moveTo>
                <a:pt x="0" y="45720"/>
              </a:moveTo>
              <a:lnTo>
                <a:pt x="537162"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1951" y="741089"/>
        <a:ext cx="28388" cy="5677"/>
      </dsp:txXfrm>
    </dsp:sp>
    <dsp:sp modelId="{F2637379-0CF1-4C98-B773-4399E99AAA2C}">
      <dsp:nvSpPr>
        <dsp:cNvPr id="0" name=""/>
        <dsp:cNvSpPr/>
      </dsp:nvSpPr>
      <dsp:spPr>
        <a:xfrm>
          <a:off x="700833" y="3369"/>
          <a:ext cx="2468530" cy="148111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60" tIns="126969" rIns="120960" bIns="126969" numCol="1" spcCol="1270" anchor="ctr" anchorCtr="0">
          <a:noAutofit/>
        </a:bodyPr>
        <a:lstStyle/>
        <a:p>
          <a:pPr marL="0" lvl="0" indent="0" algn="ctr" defTabSz="755650">
            <a:lnSpc>
              <a:spcPct val="90000"/>
            </a:lnSpc>
            <a:spcBef>
              <a:spcPct val="0"/>
            </a:spcBef>
            <a:spcAft>
              <a:spcPct val="35000"/>
            </a:spcAft>
            <a:buNone/>
          </a:pPr>
          <a:r>
            <a:rPr lang="en-US" sz="1700" b="1" i="0" kern="1200" baseline="0" dirty="0"/>
            <a:t>Text cleaning</a:t>
          </a:r>
          <a:r>
            <a:rPr lang="en-US" sz="1700" b="0" i="0" kern="1200" baseline="0" dirty="0"/>
            <a:t> (remove URLs</a:t>
          </a:r>
          <a:r>
            <a:rPr lang="en-US" sz="1700" kern="1200" dirty="0"/>
            <a:t>, Deduplication,</a:t>
          </a:r>
          <a:r>
            <a:rPr lang="en-US" sz="1700" b="0" i="0" kern="1200" baseline="0" dirty="0"/>
            <a:t> special characters, lowercase).</a:t>
          </a:r>
          <a:endParaRPr lang="en-US" sz="1700" kern="1200" dirty="0"/>
        </a:p>
      </dsp:txBody>
      <dsp:txXfrm>
        <a:off x="700833" y="3369"/>
        <a:ext cx="2468530" cy="1481118"/>
      </dsp:txXfrm>
    </dsp:sp>
    <dsp:sp modelId="{FB7ED34A-4D8F-4DD5-A953-F17E3B6DE9BE}">
      <dsp:nvSpPr>
        <dsp:cNvPr id="0" name=""/>
        <dsp:cNvSpPr/>
      </dsp:nvSpPr>
      <dsp:spPr>
        <a:xfrm>
          <a:off x="1935098" y="1482688"/>
          <a:ext cx="3036293" cy="537162"/>
        </a:xfrm>
        <a:custGeom>
          <a:avLst/>
          <a:gdLst/>
          <a:ahLst/>
          <a:cxnLst/>
          <a:rect l="0" t="0" r="0" b="0"/>
          <a:pathLst>
            <a:path>
              <a:moveTo>
                <a:pt x="3036293" y="0"/>
              </a:moveTo>
              <a:lnTo>
                <a:pt x="3036293" y="285681"/>
              </a:lnTo>
              <a:lnTo>
                <a:pt x="0" y="285681"/>
              </a:lnTo>
              <a:lnTo>
                <a:pt x="0" y="537162"/>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76022" y="1748430"/>
        <a:ext cx="154446" cy="5677"/>
      </dsp:txXfrm>
    </dsp:sp>
    <dsp:sp modelId="{5EECE20B-B3C0-474C-8696-65E49A2CC002}">
      <dsp:nvSpPr>
        <dsp:cNvPr id="0" name=""/>
        <dsp:cNvSpPr/>
      </dsp:nvSpPr>
      <dsp:spPr>
        <a:xfrm>
          <a:off x="3737126" y="3369"/>
          <a:ext cx="2468530" cy="148111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60" tIns="126969" rIns="120960" bIns="126969" numCol="1" spcCol="1270" anchor="ctr" anchorCtr="0">
          <a:noAutofit/>
        </a:bodyPr>
        <a:lstStyle/>
        <a:p>
          <a:pPr marL="0" lvl="0" indent="0" algn="ctr" defTabSz="755650">
            <a:lnSpc>
              <a:spcPct val="90000"/>
            </a:lnSpc>
            <a:spcBef>
              <a:spcPct val="0"/>
            </a:spcBef>
            <a:spcAft>
              <a:spcPct val="35000"/>
            </a:spcAft>
            <a:buNone/>
          </a:pPr>
          <a:r>
            <a:rPr lang="en-US" sz="1700" b="1" i="0" kern="1200" baseline="0" dirty="0"/>
            <a:t>Tokenization</a:t>
          </a:r>
          <a:r>
            <a:rPr lang="en-US" sz="1700" b="0" i="0" kern="1200" baseline="0" dirty="0"/>
            <a:t> using the BERT tokenizer.</a:t>
          </a:r>
          <a:endParaRPr lang="en-US" sz="1700" kern="1200" dirty="0"/>
        </a:p>
      </dsp:txBody>
      <dsp:txXfrm>
        <a:off x="3737126" y="3369"/>
        <a:ext cx="2468530" cy="1481118"/>
      </dsp:txXfrm>
    </dsp:sp>
    <dsp:sp modelId="{BB2A04BF-2F1E-4BA3-906F-7A11BDB4E854}">
      <dsp:nvSpPr>
        <dsp:cNvPr id="0" name=""/>
        <dsp:cNvSpPr/>
      </dsp:nvSpPr>
      <dsp:spPr>
        <a:xfrm>
          <a:off x="3167564" y="2747089"/>
          <a:ext cx="537162" cy="91440"/>
        </a:xfrm>
        <a:custGeom>
          <a:avLst/>
          <a:gdLst/>
          <a:ahLst/>
          <a:cxnLst/>
          <a:rect l="0" t="0" r="0" b="0"/>
          <a:pathLst>
            <a:path>
              <a:moveTo>
                <a:pt x="0" y="45720"/>
              </a:moveTo>
              <a:lnTo>
                <a:pt x="537162"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1951" y="2789970"/>
        <a:ext cx="28388" cy="5677"/>
      </dsp:txXfrm>
    </dsp:sp>
    <dsp:sp modelId="{FFA4383E-123F-4E41-828D-9C7923BCF45C}">
      <dsp:nvSpPr>
        <dsp:cNvPr id="0" name=""/>
        <dsp:cNvSpPr/>
      </dsp:nvSpPr>
      <dsp:spPr>
        <a:xfrm>
          <a:off x="700833" y="2052250"/>
          <a:ext cx="2468530" cy="148111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60" tIns="126969" rIns="120960" bIns="126969" numCol="1" spcCol="1270" anchor="ctr" anchorCtr="0">
          <a:noAutofit/>
        </a:bodyPr>
        <a:lstStyle/>
        <a:p>
          <a:pPr marL="0" lvl="0" indent="0" algn="ctr" defTabSz="755650">
            <a:lnSpc>
              <a:spcPct val="90000"/>
            </a:lnSpc>
            <a:spcBef>
              <a:spcPct val="0"/>
            </a:spcBef>
            <a:spcAft>
              <a:spcPct val="35000"/>
            </a:spcAft>
            <a:buNone/>
          </a:pPr>
          <a:r>
            <a:rPr lang="en-US" sz="1700" b="1" i="0" kern="1200" baseline="0" dirty="0"/>
            <a:t>Sampling</a:t>
          </a:r>
          <a:r>
            <a:rPr lang="en-US" sz="1700" b="0" i="0" kern="1200" baseline="0" dirty="0"/>
            <a:t>: Used 3,000 samples for training, 1,000 for development, 1,000 for testing.</a:t>
          </a:r>
          <a:endParaRPr lang="en-US" sz="1700" kern="1200" dirty="0"/>
        </a:p>
      </dsp:txBody>
      <dsp:txXfrm>
        <a:off x="700833" y="2052250"/>
        <a:ext cx="2468530" cy="1481118"/>
      </dsp:txXfrm>
    </dsp:sp>
    <dsp:sp modelId="{36BBFCEC-DD69-46E9-B2E8-214E18A77730}">
      <dsp:nvSpPr>
        <dsp:cNvPr id="0" name=""/>
        <dsp:cNvSpPr/>
      </dsp:nvSpPr>
      <dsp:spPr>
        <a:xfrm>
          <a:off x="1935098" y="3531568"/>
          <a:ext cx="3036293" cy="537162"/>
        </a:xfrm>
        <a:custGeom>
          <a:avLst/>
          <a:gdLst/>
          <a:ahLst/>
          <a:cxnLst/>
          <a:rect l="0" t="0" r="0" b="0"/>
          <a:pathLst>
            <a:path>
              <a:moveTo>
                <a:pt x="3036293" y="0"/>
              </a:moveTo>
              <a:lnTo>
                <a:pt x="3036293" y="285681"/>
              </a:lnTo>
              <a:lnTo>
                <a:pt x="0" y="285681"/>
              </a:lnTo>
              <a:lnTo>
                <a:pt x="0" y="537162"/>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76022" y="3797311"/>
        <a:ext cx="154446" cy="5677"/>
      </dsp:txXfrm>
    </dsp:sp>
    <dsp:sp modelId="{44609C4A-E94C-49C7-BE0C-7444A4EA99E5}">
      <dsp:nvSpPr>
        <dsp:cNvPr id="0" name=""/>
        <dsp:cNvSpPr/>
      </dsp:nvSpPr>
      <dsp:spPr>
        <a:xfrm>
          <a:off x="3737126" y="2052250"/>
          <a:ext cx="2468530" cy="148111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60" tIns="126969" rIns="120960" bIns="126969" numCol="1" spcCol="1270" anchor="ctr" anchorCtr="0">
          <a:noAutofit/>
        </a:bodyPr>
        <a:lstStyle/>
        <a:p>
          <a:pPr marL="0" lvl="0" indent="0" algn="ctr" defTabSz="755650">
            <a:lnSpc>
              <a:spcPct val="90000"/>
            </a:lnSpc>
            <a:spcBef>
              <a:spcPct val="0"/>
            </a:spcBef>
            <a:spcAft>
              <a:spcPct val="35000"/>
            </a:spcAft>
            <a:buNone/>
          </a:pPr>
          <a:r>
            <a:rPr lang="en-US" sz="1700" b="1" kern="1200" dirty="0"/>
            <a:t>Train/Dev/Test Split:</a:t>
          </a:r>
          <a:r>
            <a:rPr lang="en-US" sz="1700" kern="1200" dirty="0"/>
            <a:t> </a:t>
          </a:r>
          <a:r>
            <a:rPr lang="en-US" sz="1700" b="0" i="0" kern="1200" baseline="0" dirty="0"/>
            <a:t>Ensured balanced distribution of labels.</a:t>
          </a:r>
          <a:endParaRPr lang="en-US" sz="1700" kern="1200" dirty="0"/>
        </a:p>
      </dsp:txBody>
      <dsp:txXfrm>
        <a:off x="3737126" y="2052250"/>
        <a:ext cx="2468530" cy="1481118"/>
      </dsp:txXfrm>
    </dsp:sp>
    <dsp:sp modelId="{917FEFEF-F76C-431B-9C66-F3FE1E5E772A}">
      <dsp:nvSpPr>
        <dsp:cNvPr id="0" name=""/>
        <dsp:cNvSpPr/>
      </dsp:nvSpPr>
      <dsp:spPr>
        <a:xfrm>
          <a:off x="3167564" y="4795970"/>
          <a:ext cx="537162" cy="91440"/>
        </a:xfrm>
        <a:custGeom>
          <a:avLst/>
          <a:gdLst/>
          <a:ahLst/>
          <a:cxnLst/>
          <a:rect l="0" t="0" r="0" b="0"/>
          <a:pathLst>
            <a:path>
              <a:moveTo>
                <a:pt x="0" y="45720"/>
              </a:moveTo>
              <a:lnTo>
                <a:pt x="537162"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1951" y="4838851"/>
        <a:ext cx="28388" cy="5677"/>
      </dsp:txXfrm>
    </dsp:sp>
    <dsp:sp modelId="{FA8B690C-0C14-4294-95C6-0DE54479E195}">
      <dsp:nvSpPr>
        <dsp:cNvPr id="0" name=""/>
        <dsp:cNvSpPr/>
      </dsp:nvSpPr>
      <dsp:spPr>
        <a:xfrm>
          <a:off x="700833" y="4101130"/>
          <a:ext cx="2468530" cy="148111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60" tIns="126969" rIns="120960" bIns="126969" numCol="1" spcCol="1270" anchor="ctr" anchorCtr="0">
          <a:noAutofit/>
        </a:bodyPr>
        <a:lstStyle/>
        <a:p>
          <a:pPr marL="0" lvl="0" indent="0" algn="ctr" defTabSz="755650">
            <a:lnSpc>
              <a:spcPct val="90000"/>
            </a:lnSpc>
            <a:spcBef>
              <a:spcPct val="0"/>
            </a:spcBef>
            <a:spcAft>
              <a:spcPct val="35000"/>
            </a:spcAft>
            <a:buNone/>
          </a:pPr>
          <a:r>
            <a:rPr lang="en-US" sz="1700" b="1" i="0" kern="1200" baseline="0" dirty="0"/>
            <a:t>Padding and truncation</a:t>
          </a:r>
          <a:r>
            <a:rPr lang="en-US" sz="1700" b="0" i="0" kern="1200" baseline="0" dirty="0"/>
            <a:t> to a uniform sequence length.</a:t>
          </a:r>
          <a:endParaRPr lang="en-US" sz="1700" kern="1200" dirty="0"/>
        </a:p>
      </dsp:txBody>
      <dsp:txXfrm>
        <a:off x="700833" y="4101130"/>
        <a:ext cx="2468530" cy="1481118"/>
      </dsp:txXfrm>
    </dsp:sp>
    <dsp:sp modelId="{4D6F393F-90B2-4266-9EBB-B304B1BF6EBD}">
      <dsp:nvSpPr>
        <dsp:cNvPr id="0" name=""/>
        <dsp:cNvSpPr/>
      </dsp:nvSpPr>
      <dsp:spPr>
        <a:xfrm>
          <a:off x="3737126" y="4101130"/>
          <a:ext cx="2468530" cy="148111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60" tIns="126969" rIns="120960" bIns="126969" numCol="1" spcCol="1270" anchor="ctr" anchorCtr="0">
          <a:noAutofit/>
        </a:bodyPr>
        <a:lstStyle/>
        <a:p>
          <a:pPr marL="0" lvl="0" indent="0" algn="ctr" defTabSz="755650">
            <a:lnSpc>
              <a:spcPct val="90000"/>
            </a:lnSpc>
            <a:spcBef>
              <a:spcPct val="0"/>
            </a:spcBef>
            <a:spcAft>
              <a:spcPct val="35000"/>
            </a:spcAft>
            <a:buNone/>
          </a:pPr>
          <a:r>
            <a:rPr lang="en-US" sz="1700" b="1" i="0" kern="1200" baseline="0" dirty="0"/>
            <a:t>Label encoding</a:t>
          </a:r>
          <a:r>
            <a:rPr lang="en-US" sz="1700" b="0" i="0" kern="1200" baseline="0" dirty="0"/>
            <a:t> for binary </a:t>
          </a:r>
          <a:r>
            <a:rPr lang="en-US" sz="1700" kern="1200" dirty="0" err="1"/>
            <a:t>classifIcation</a:t>
          </a:r>
          <a:r>
            <a:rPr lang="en-US" sz="1700" b="0" i="0" kern="1200" baseline="0" dirty="0"/>
            <a:t>. </a:t>
          </a:r>
          <a:endParaRPr lang="en-US" sz="1700" kern="1200" dirty="0"/>
        </a:p>
      </dsp:txBody>
      <dsp:txXfrm>
        <a:off x="3737126" y="4101130"/>
        <a:ext cx="2468530" cy="14811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180129-E43C-4324-BD4E-EE516A1A0007}">
      <dsp:nvSpPr>
        <dsp:cNvPr id="0" name=""/>
        <dsp:cNvSpPr/>
      </dsp:nvSpPr>
      <dsp:spPr>
        <a:xfrm>
          <a:off x="0" y="666"/>
          <a:ext cx="7452360" cy="15595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400C03-7D4F-4199-955E-48AD95D82E4A}">
      <dsp:nvSpPr>
        <dsp:cNvPr id="0" name=""/>
        <dsp:cNvSpPr/>
      </dsp:nvSpPr>
      <dsp:spPr>
        <a:xfrm>
          <a:off x="471759" y="351561"/>
          <a:ext cx="857744" cy="857744"/>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32EE6B-04D6-486B-8A22-356632A99235}">
      <dsp:nvSpPr>
        <dsp:cNvPr id="0" name=""/>
        <dsp:cNvSpPr/>
      </dsp:nvSpPr>
      <dsp:spPr>
        <a:xfrm>
          <a:off x="1801263" y="666"/>
          <a:ext cx="5651096" cy="1559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051" tIns="165051" rIns="165051" bIns="165051" numCol="1" spcCol="1270" anchor="ctr" anchorCtr="0">
          <a:noAutofit/>
        </a:bodyPr>
        <a:lstStyle/>
        <a:p>
          <a:pPr marL="0" lvl="0" indent="0" algn="l" defTabSz="1111250" rtl="0">
            <a:lnSpc>
              <a:spcPct val="100000"/>
            </a:lnSpc>
            <a:spcBef>
              <a:spcPct val="0"/>
            </a:spcBef>
            <a:spcAft>
              <a:spcPct val="35000"/>
            </a:spcAft>
            <a:buNone/>
          </a:pPr>
          <a:r>
            <a:rPr lang="en-US" sz="2500" kern="1200"/>
            <a:t>Model: BERT pre-trained (</a:t>
          </a:r>
          <a:r>
            <a:rPr lang="en-US" sz="2500" kern="1200" err="1"/>
            <a:t>bert</a:t>
          </a:r>
          <a:r>
            <a:rPr lang="en-US" sz="2500" kern="1200"/>
            <a:t>-base-uncased</a:t>
          </a:r>
          <a:r>
            <a:rPr lang="en-US" sz="2500" kern="1200">
              <a:latin typeface="Aptos Display" panose="02110004020202020204"/>
            </a:rPr>
            <a:t> from </a:t>
          </a:r>
          <a:r>
            <a:rPr lang="en-US" sz="2500" kern="1200" err="1">
              <a:latin typeface="Aptos Display" panose="02110004020202020204"/>
            </a:rPr>
            <a:t>HuggingFace</a:t>
          </a:r>
          <a:r>
            <a:rPr lang="en-US" sz="2500" kern="1200">
              <a:latin typeface="Aptos Display" panose="02110004020202020204"/>
            </a:rPr>
            <a:t> 🤗</a:t>
          </a:r>
          <a:r>
            <a:rPr lang="en-US" sz="2500" kern="1200"/>
            <a:t>).</a:t>
          </a:r>
        </a:p>
      </dsp:txBody>
      <dsp:txXfrm>
        <a:off x="1801263" y="666"/>
        <a:ext cx="5651096" cy="1559535"/>
      </dsp:txXfrm>
    </dsp:sp>
    <dsp:sp modelId="{4A4DEE35-8E9F-4663-A7F7-30CE888BBE51}">
      <dsp:nvSpPr>
        <dsp:cNvPr id="0" name=""/>
        <dsp:cNvSpPr/>
      </dsp:nvSpPr>
      <dsp:spPr>
        <a:xfrm>
          <a:off x="0" y="1950085"/>
          <a:ext cx="7452360" cy="15595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B157DF-BD52-425F-8975-4A19D0EAF075}">
      <dsp:nvSpPr>
        <dsp:cNvPr id="0" name=""/>
        <dsp:cNvSpPr/>
      </dsp:nvSpPr>
      <dsp:spPr>
        <a:xfrm>
          <a:off x="471759" y="2300980"/>
          <a:ext cx="857744" cy="8577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61C645-6603-4CDF-8625-60D45EEB3047}">
      <dsp:nvSpPr>
        <dsp:cNvPr id="0" name=""/>
        <dsp:cNvSpPr/>
      </dsp:nvSpPr>
      <dsp:spPr>
        <a:xfrm>
          <a:off x="1801263" y="1950085"/>
          <a:ext cx="5651096" cy="1559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051" tIns="165051" rIns="165051" bIns="165051" numCol="1" spcCol="1270" anchor="ctr" anchorCtr="0">
          <a:noAutofit/>
        </a:bodyPr>
        <a:lstStyle/>
        <a:p>
          <a:pPr marL="0" lvl="0" indent="0" algn="l" defTabSz="1111250">
            <a:lnSpc>
              <a:spcPct val="100000"/>
            </a:lnSpc>
            <a:spcBef>
              <a:spcPct val="0"/>
            </a:spcBef>
            <a:spcAft>
              <a:spcPct val="35000"/>
            </a:spcAft>
            <a:buNone/>
          </a:pPr>
          <a:r>
            <a:rPr lang="en-US" sz="2500" kern="1200" dirty="0"/>
            <a:t>Metrics: Accuracy, Precision, Recall, F1 Score.</a:t>
          </a:r>
        </a:p>
      </dsp:txBody>
      <dsp:txXfrm>
        <a:off x="1801263" y="1950085"/>
        <a:ext cx="5651096" cy="1559535"/>
      </dsp:txXfrm>
    </dsp:sp>
    <dsp:sp modelId="{2C51772D-96E6-443C-AF2B-01D3F315C927}">
      <dsp:nvSpPr>
        <dsp:cNvPr id="0" name=""/>
        <dsp:cNvSpPr/>
      </dsp:nvSpPr>
      <dsp:spPr>
        <a:xfrm>
          <a:off x="0" y="3899504"/>
          <a:ext cx="7452360" cy="15595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4F34A4-5C7B-4321-8283-D54337866A44}">
      <dsp:nvSpPr>
        <dsp:cNvPr id="0" name=""/>
        <dsp:cNvSpPr/>
      </dsp:nvSpPr>
      <dsp:spPr>
        <a:xfrm>
          <a:off x="471759" y="4250399"/>
          <a:ext cx="857744" cy="8577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C11C8A-017A-4000-A99C-C2A4BB36C2FF}">
      <dsp:nvSpPr>
        <dsp:cNvPr id="0" name=""/>
        <dsp:cNvSpPr/>
      </dsp:nvSpPr>
      <dsp:spPr>
        <a:xfrm>
          <a:off x="1801263" y="3899504"/>
          <a:ext cx="5651096" cy="1559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051" tIns="165051" rIns="165051" bIns="165051" numCol="1" spcCol="1270" anchor="ctr" anchorCtr="0">
          <a:noAutofit/>
        </a:bodyPr>
        <a:lstStyle/>
        <a:p>
          <a:pPr marL="0" lvl="0" indent="0" algn="l" defTabSz="1111250">
            <a:lnSpc>
              <a:spcPct val="100000"/>
            </a:lnSpc>
            <a:spcBef>
              <a:spcPct val="0"/>
            </a:spcBef>
            <a:spcAft>
              <a:spcPct val="35000"/>
            </a:spcAft>
            <a:buNone/>
          </a:pPr>
          <a:r>
            <a:rPr lang="en-US" sz="2500" kern="1200"/>
            <a:t>Training Environment: NVIDIA A100 GPU on Google </a:t>
          </a:r>
          <a:r>
            <a:rPr lang="en-US" sz="2500" kern="1200" err="1"/>
            <a:t>Colab</a:t>
          </a:r>
          <a:r>
            <a:rPr lang="en-US" sz="2500" kern="1200"/>
            <a:t>.</a:t>
          </a:r>
        </a:p>
      </dsp:txBody>
      <dsp:txXfrm>
        <a:off x="1801263" y="3899504"/>
        <a:ext cx="5651096" cy="1559535"/>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3CC00B-042D-42EB-83B8-412EEABCDFD9}" type="datetimeFigureOut">
              <a:rPr lang="en-US" smtClean="0"/>
              <a:t>12/15/2024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C8CA6B-E4BA-4875-8774-C239CDD99E9F}" type="slidenum">
              <a:rPr lang="en-US" smtClean="0"/>
              <a:t>‹#›</a:t>
            </a:fld>
            <a:endParaRPr lang="en-US"/>
          </a:p>
        </p:txBody>
      </p:sp>
    </p:spTree>
    <p:extLst>
      <p:ext uri="{BB962C8B-B14F-4D97-AF65-F5344CB8AC3E}">
        <p14:creationId xmlns:p14="http://schemas.microsoft.com/office/powerpoint/2010/main" val="3895088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4C8CA6B-E4BA-4875-8774-C239CDD99E9F}" type="slidenum">
              <a:rPr lang="en-US" smtClean="0"/>
              <a:t>1</a:t>
            </a:fld>
            <a:endParaRPr lang="en-US"/>
          </a:p>
        </p:txBody>
      </p:sp>
    </p:spTree>
    <p:extLst>
      <p:ext uri="{BB962C8B-B14F-4D97-AF65-F5344CB8AC3E}">
        <p14:creationId xmlns:p14="http://schemas.microsoft.com/office/powerpoint/2010/main" val="2990951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our aim is to develop a model that will detect toxicity based on texts. The model we went for is a pretrained BERT model and fine tuned it by exposing it to labels. This model can significantly improve security systems in areas like airports and can minimize threats. </a:t>
            </a:r>
          </a:p>
        </p:txBody>
      </p:sp>
      <p:sp>
        <p:nvSpPr>
          <p:cNvPr id="4" name="Slide Number Placeholder 3"/>
          <p:cNvSpPr>
            <a:spLocks noGrp="1"/>
          </p:cNvSpPr>
          <p:nvPr>
            <p:ph type="sldNum" sz="quarter" idx="5"/>
          </p:nvPr>
        </p:nvSpPr>
        <p:spPr/>
        <p:txBody>
          <a:bodyPr/>
          <a:lstStyle/>
          <a:p>
            <a:fld id="{14C8CA6B-E4BA-4875-8774-C239CDD99E9F}" type="slidenum">
              <a:rPr lang="en-US" smtClean="0"/>
              <a:t>2</a:t>
            </a:fld>
            <a:endParaRPr lang="en-US"/>
          </a:p>
        </p:txBody>
      </p:sp>
    </p:spTree>
    <p:extLst>
      <p:ext uri="{BB962C8B-B14F-4D97-AF65-F5344CB8AC3E}">
        <p14:creationId xmlns:p14="http://schemas.microsoft.com/office/powerpoint/2010/main" val="3405247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text-based comments labeled as either toxic or non-toxic. Most comments are non-toxic, as shown in the bar graph. This imbalance presents a challenge during training, requiring careful consideration to ensure fair model performance.</a:t>
            </a:r>
          </a:p>
        </p:txBody>
      </p:sp>
      <p:sp>
        <p:nvSpPr>
          <p:cNvPr id="4" name="Slide Number Placeholder 3"/>
          <p:cNvSpPr>
            <a:spLocks noGrp="1"/>
          </p:cNvSpPr>
          <p:nvPr>
            <p:ph type="sldNum" sz="quarter" idx="5"/>
          </p:nvPr>
        </p:nvSpPr>
        <p:spPr/>
        <p:txBody>
          <a:bodyPr/>
          <a:lstStyle/>
          <a:p>
            <a:fld id="{14C8CA6B-E4BA-4875-8774-C239CDD99E9F}" type="slidenum">
              <a:rPr lang="en-US" smtClean="0"/>
              <a:t>3</a:t>
            </a:fld>
            <a:endParaRPr lang="en-US"/>
          </a:p>
        </p:txBody>
      </p:sp>
    </p:spTree>
    <p:extLst>
      <p:ext uri="{BB962C8B-B14F-4D97-AF65-F5344CB8AC3E}">
        <p14:creationId xmlns:p14="http://schemas.microsoft.com/office/powerpoint/2010/main" val="2568662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prepare the data, the data was cleaned and tokenized the text using the BERT tokenizer and transformed comments into numerical input that BERT model can understands. Padding and truncation ensured all inputs have a consistent length, a crucial step for model training to uniform sequence length.</a:t>
            </a:r>
          </a:p>
        </p:txBody>
      </p:sp>
      <p:sp>
        <p:nvSpPr>
          <p:cNvPr id="4" name="Slide Number Placeholder 3"/>
          <p:cNvSpPr>
            <a:spLocks noGrp="1"/>
          </p:cNvSpPr>
          <p:nvPr>
            <p:ph type="sldNum" sz="quarter" idx="5"/>
          </p:nvPr>
        </p:nvSpPr>
        <p:spPr/>
        <p:txBody>
          <a:bodyPr/>
          <a:lstStyle/>
          <a:p>
            <a:fld id="{14C8CA6B-E4BA-4875-8774-C239CDD99E9F}" type="slidenum">
              <a:rPr lang="en-US" smtClean="0"/>
              <a:t>4</a:t>
            </a:fld>
            <a:endParaRPr lang="en-US"/>
          </a:p>
        </p:txBody>
      </p:sp>
    </p:spTree>
    <p:extLst>
      <p:ext uri="{BB962C8B-B14F-4D97-AF65-F5344CB8AC3E}">
        <p14:creationId xmlns:p14="http://schemas.microsoft.com/office/powerpoint/2010/main" val="3053881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Data analysis reveals that most comments are short, with fewer than 100 words. Similarly, token lengths well align within BERT's maximum of 512 tokens, ensuring compatibility for training."</a:t>
            </a:r>
          </a:p>
        </p:txBody>
      </p:sp>
      <p:sp>
        <p:nvSpPr>
          <p:cNvPr id="4" name="Slide Number Placeholder 3"/>
          <p:cNvSpPr>
            <a:spLocks noGrp="1"/>
          </p:cNvSpPr>
          <p:nvPr>
            <p:ph type="sldNum" sz="quarter" idx="5"/>
          </p:nvPr>
        </p:nvSpPr>
        <p:spPr/>
        <p:txBody>
          <a:bodyPr/>
          <a:lstStyle/>
          <a:p>
            <a:fld id="{14C8CA6B-E4BA-4875-8774-C239CDD99E9F}" type="slidenum">
              <a:rPr lang="en-US" smtClean="0"/>
              <a:t>5</a:t>
            </a:fld>
            <a:endParaRPr lang="en-US"/>
          </a:p>
        </p:txBody>
      </p:sp>
    </p:spTree>
    <p:extLst>
      <p:ext uri="{BB962C8B-B14F-4D97-AF65-F5344CB8AC3E}">
        <p14:creationId xmlns:p14="http://schemas.microsoft.com/office/powerpoint/2010/main" val="2524014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fine-tuned the pre-trained BERT model using binary classification. Training was conducted on </a:t>
            </a:r>
            <a:r>
              <a:rPr lang="en-US" err="1"/>
              <a:t>Colab's</a:t>
            </a:r>
            <a:r>
              <a:rPr lang="en-US"/>
              <a:t> NVIDIA A100 GPU, leveraging small batch sizes to maximize performance. </a:t>
            </a:r>
          </a:p>
          <a:p>
            <a:r>
              <a:rPr lang="en-US"/>
              <a:t>Metrics include accuracy, precision, recall, and F1 score."</a:t>
            </a:r>
          </a:p>
        </p:txBody>
      </p:sp>
      <p:sp>
        <p:nvSpPr>
          <p:cNvPr id="4" name="Slide Number Placeholder 3"/>
          <p:cNvSpPr>
            <a:spLocks noGrp="1"/>
          </p:cNvSpPr>
          <p:nvPr>
            <p:ph type="sldNum" sz="quarter" idx="5"/>
          </p:nvPr>
        </p:nvSpPr>
        <p:spPr/>
        <p:txBody>
          <a:bodyPr/>
          <a:lstStyle/>
          <a:p>
            <a:fld id="{14C8CA6B-E4BA-4875-8774-C239CDD99E9F}" type="slidenum">
              <a:rPr lang="en-US" smtClean="0"/>
              <a:t>6</a:t>
            </a:fld>
            <a:endParaRPr lang="en-US"/>
          </a:p>
        </p:txBody>
      </p:sp>
    </p:spTree>
    <p:extLst>
      <p:ext uri="{BB962C8B-B14F-4D97-AF65-F5344CB8AC3E}">
        <p14:creationId xmlns:p14="http://schemas.microsoft.com/office/powerpoint/2010/main" val="1404469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training process was a steady decline in both training and validation. Simultaneously, accuracy improved with each epoch</a:t>
            </a:r>
          </a:p>
        </p:txBody>
      </p:sp>
      <p:sp>
        <p:nvSpPr>
          <p:cNvPr id="4" name="Slide Number Placeholder 3"/>
          <p:cNvSpPr>
            <a:spLocks noGrp="1"/>
          </p:cNvSpPr>
          <p:nvPr>
            <p:ph type="sldNum" sz="quarter" idx="5"/>
          </p:nvPr>
        </p:nvSpPr>
        <p:spPr/>
        <p:txBody>
          <a:bodyPr/>
          <a:lstStyle/>
          <a:p>
            <a:fld id="{14C8CA6B-E4BA-4875-8774-C239CDD99E9F}" type="slidenum">
              <a:rPr lang="en-US" smtClean="0"/>
              <a:t>8</a:t>
            </a:fld>
            <a:endParaRPr lang="en-US"/>
          </a:p>
        </p:txBody>
      </p:sp>
    </p:spTree>
    <p:extLst>
      <p:ext uri="{BB962C8B-B14F-4D97-AF65-F5344CB8AC3E}">
        <p14:creationId xmlns:p14="http://schemas.microsoft.com/office/powerpoint/2010/main" val="2915227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I’ll be presenting the evaluation results of our BERT-based toxicity classification </a:t>
            </a:r>
            <a:r>
              <a:rPr lang="en-US" b="1" err="1"/>
              <a:t>model.</a:t>
            </a:r>
            <a:r>
              <a:rPr lang="en-US" err="1"/>
              <a:t>The</a:t>
            </a:r>
            <a:r>
              <a:rPr lang="en-US"/>
              <a:t> model successfully predicts toxicity probabilities for input text. For example, the comment I will bash your head?' was classified as toxic with a 92% probability, showcasing the model's interpretability and reliability.</a:t>
            </a:r>
            <a:r>
              <a:rPr lang="en-US" b="1"/>
              <a:t>.**" The distribution graph shows the balance between toxic and non-toxic labels in the dataset</a:t>
            </a:r>
            <a:br>
              <a:rPr lang="en-US" b="1">
                <a:cs typeface="+mn-lt"/>
              </a:rPr>
            </a:br>
            <a:r>
              <a:rPr lang="en-US"/>
              <a:t>This evaluation highlights the effectiveness of our fine-tuned BERT model in identifying toxic language with precision and clarity. </a:t>
            </a:r>
            <a:endParaRPr lang="en-US">
              <a:cs typeface="+mn-lt"/>
            </a:endParaRPr>
          </a:p>
        </p:txBody>
      </p:sp>
      <p:sp>
        <p:nvSpPr>
          <p:cNvPr id="4" name="Slide Number Placeholder 3"/>
          <p:cNvSpPr>
            <a:spLocks noGrp="1"/>
          </p:cNvSpPr>
          <p:nvPr>
            <p:ph type="sldNum" sz="quarter" idx="5"/>
          </p:nvPr>
        </p:nvSpPr>
        <p:spPr/>
        <p:txBody>
          <a:bodyPr/>
          <a:lstStyle/>
          <a:p>
            <a:fld id="{14C8CA6B-E4BA-4875-8774-C239CDD99E9F}" type="slidenum">
              <a:rPr lang="en-US" smtClean="0"/>
              <a:t>9</a:t>
            </a:fld>
            <a:endParaRPr lang="en-US"/>
          </a:p>
        </p:txBody>
      </p:sp>
    </p:spTree>
    <p:extLst>
      <p:ext uri="{BB962C8B-B14F-4D97-AF65-F5344CB8AC3E}">
        <p14:creationId xmlns:p14="http://schemas.microsoft.com/office/powerpoint/2010/main" val="769483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In conclusion, our fine-tuned BERT model demonstrates strong capabilities for detecting toxicity in comments. Future steps include addressing Refined toxic categories and employing data augmentation to improve minority class performance."</a:t>
            </a:r>
          </a:p>
          <a:p>
            <a:endParaRPr lang="en-US" b="1">
              <a:latin typeface="Calibri"/>
              <a:ea typeface="Calibri"/>
              <a:cs typeface="Calibri"/>
            </a:endParaRPr>
          </a:p>
        </p:txBody>
      </p:sp>
      <p:sp>
        <p:nvSpPr>
          <p:cNvPr id="4" name="Slide Number Placeholder 3"/>
          <p:cNvSpPr>
            <a:spLocks noGrp="1"/>
          </p:cNvSpPr>
          <p:nvPr>
            <p:ph type="sldNum" sz="quarter" idx="5"/>
          </p:nvPr>
        </p:nvSpPr>
        <p:spPr/>
        <p:txBody>
          <a:bodyPr/>
          <a:lstStyle/>
          <a:p>
            <a:fld id="{14C8CA6B-E4BA-4875-8774-C239CDD99E9F}" type="slidenum">
              <a:rPr lang="en-US" smtClean="0"/>
              <a:t>10</a:t>
            </a:fld>
            <a:endParaRPr lang="en-US"/>
          </a:p>
        </p:txBody>
      </p:sp>
    </p:spTree>
    <p:extLst>
      <p:ext uri="{BB962C8B-B14F-4D97-AF65-F5344CB8AC3E}">
        <p14:creationId xmlns:p14="http://schemas.microsoft.com/office/powerpoint/2010/main" val="1189772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8C3-DA53-3AC2-5397-C7852959E1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9A119B6-328F-50B9-659E-5C6DF59013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1A12BA-B444-91FA-12FA-FBCDA492B742}"/>
              </a:ext>
            </a:extLst>
          </p:cNvPr>
          <p:cNvSpPr>
            <a:spLocks noGrp="1"/>
          </p:cNvSpPr>
          <p:nvPr>
            <p:ph type="dt" sz="half" idx="10"/>
          </p:nvPr>
        </p:nvSpPr>
        <p:spPr/>
        <p:txBody>
          <a:bodyPr/>
          <a:lstStyle/>
          <a:p>
            <a:fld id="{6F30ABF0-3F6C-484C-A45D-3C9AA5572B08}" type="datetimeFigureOut">
              <a:rPr lang="en-US" smtClean="0"/>
              <a:t>12/15/2024</a:t>
            </a:fld>
            <a:endParaRPr lang="en-US"/>
          </a:p>
        </p:txBody>
      </p:sp>
      <p:sp>
        <p:nvSpPr>
          <p:cNvPr id="5" name="Footer Placeholder 4">
            <a:extLst>
              <a:ext uri="{FF2B5EF4-FFF2-40B4-BE49-F238E27FC236}">
                <a16:creationId xmlns:a16="http://schemas.microsoft.com/office/drawing/2014/main" id="{839A0BD8-8916-7FC1-C145-054F71BDB2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5D8E8-6E1E-66DD-ED20-80FC0DDE6992}"/>
              </a:ext>
            </a:extLst>
          </p:cNvPr>
          <p:cNvSpPr>
            <a:spLocks noGrp="1"/>
          </p:cNvSpPr>
          <p:nvPr>
            <p:ph type="sldNum" sz="quarter" idx="12"/>
          </p:nvPr>
        </p:nvSpPr>
        <p:spPr/>
        <p:txBody>
          <a:bodyPr/>
          <a:lstStyle/>
          <a:p>
            <a:fld id="{39D60BA4-702F-430C-BCAC-B09DE4E85379}" type="slidenum">
              <a:rPr lang="en-US" smtClean="0"/>
              <a:t>‹#›</a:t>
            </a:fld>
            <a:endParaRPr lang="en-US"/>
          </a:p>
        </p:txBody>
      </p:sp>
    </p:spTree>
    <p:extLst>
      <p:ext uri="{BB962C8B-B14F-4D97-AF65-F5344CB8AC3E}">
        <p14:creationId xmlns:p14="http://schemas.microsoft.com/office/powerpoint/2010/main" val="265799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E69DD-D026-B7CC-4920-193FD52247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5E1E58-1AB1-0702-D8E6-B4A7896F7E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8D727-79A9-0985-F2CE-A640B639D158}"/>
              </a:ext>
            </a:extLst>
          </p:cNvPr>
          <p:cNvSpPr>
            <a:spLocks noGrp="1"/>
          </p:cNvSpPr>
          <p:nvPr>
            <p:ph type="dt" sz="half" idx="10"/>
          </p:nvPr>
        </p:nvSpPr>
        <p:spPr/>
        <p:txBody>
          <a:bodyPr/>
          <a:lstStyle/>
          <a:p>
            <a:fld id="{6F30ABF0-3F6C-484C-A45D-3C9AA5572B08}" type="datetimeFigureOut">
              <a:rPr lang="en-US" smtClean="0"/>
              <a:t>12/15/2024</a:t>
            </a:fld>
            <a:endParaRPr lang="en-US"/>
          </a:p>
        </p:txBody>
      </p:sp>
      <p:sp>
        <p:nvSpPr>
          <p:cNvPr id="5" name="Footer Placeholder 4">
            <a:extLst>
              <a:ext uri="{FF2B5EF4-FFF2-40B4-BE49-F238E27FC236}">
                <a16:creationId xmlns:a16="http://schemas.microsoft.com/office/drawing/2014/main" id="{09C68C3E-2199-5509-4C21-27CD78F6E1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BCD05-4716-9A0F-A690-215455709D3A}"/>
              </a:ext>
            </a:extLst>
          </p:cNvPr>
          <p:cNvSpPr>
            <a:spLocks noGrp="1"/>
          </p:cNvSpPr>
          <p:nvPr>
            <p:ph type="sldNum" sz="quarter" idx="12"/>
          </p:nvPr>
        </p:nvSpPr>
        <p:spPr/>
        <p:txBody>
          <a:bodyPr/>
          <a:lstStyle/>
          <a:p>
            <a:fld id="{39D60BA4-702F-430C-BCAC-B09DE4E85379}" type="slidenum">
              <a:rPr lang="en-US" smtClean="0"/>
              <a:t>‹#›</a:t>
            </a:fld>
            <a:endParaRPr lang="en-US"/>
          </a:p>
        </p:txBody>
      </p:sp>
    </p:spTree>
    <p:extLst>
      <p:ext uri="{BB962C8B-B14F-4D97-AF65-F5344CB8AC3E}">
        <p14:creationId xmlns:p14="http://schemas.microsoft.com/office/powerpoint/2010/main" val="3292370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9A3355-E2D4-C530-1D4A-8DA9A6F47C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ADE949-ECEC-B6D4-0EE3-FF12D6FBE1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2CCBCC-6C89-7D1A-44C8-CE65AF667CEB}"/>
              </a:ext>
            </a:extLst>
          </p:cNvPr>
          <p:cNvSpPr>
            <a:spLocks noGrp="1"/>
          </p:cNvSpPr>
          <p:nvPr>
            <p:ph type="dt" sz="half" idx="10"/>
          </p:nvPr>
        </p:nvSpPr>
        <p:spPr/>
        <p:txBody>
          <a:bodyPr/>
          <a:lstStyle/>
          <a:p>
            <a:fld id="{6F30ABF0-3F6C-484C-A45D-3C9AA5572B08}" type="datetimeFigureOut">
              <a:rPr lang="en-US" smtClean="0"/>
              <a:t>12/15/2024</a:t>
            </a:fld>
            <a:endParaRPr lang="en-US"/>
          </a:p>
        </p:txBody>
      </p:sp>
      <p:sp>
        <p:nvSpPr>
          <p:cNvPr id="5" name="Footer Placeholder 4">
            <a:extLst>
              <a:ext uri="{FF2B5EF4-FFF2-40B4-BE49-F238E27FC236}">
                <a16:creationId xmlns:a16="http://schemas.microsoft.com/office/drawing/2014/main" id="{D2301D08-C1F6-85FA-6291-9E1E30DE40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6174BD-B75B-DAF8-CE9F-54EDFD3939AE}"/>
              </a:ext>
            </a:extLst>
          </p:cNvPr>
          <p:cNvSpPr>
            <a:spLocks noGrp="1"/>
          </p:cNvSpPr>
          <p:nvPr>
            <p:ph type="sldNum" sz="quarter" idx="12"/>
          </p:nvPr>
        </p:nvSpPr>
        <p:spPr/>
        <p:txBody>
          <a:bodyPr/>
          <a:lstStyle/>
          <a:p>
            <a:fld id="{39D60BA4-702F-430C-BCAC-B09DE4E85379}" type="slidenum">
              <a:rPr lang="en-US" smtClean="0"/>
              <a:t>‹#›</a:t>
            </a:fld>
            <a:endParaRPr lang="en-US"/>
          </a:p>
        </p:txBody>
      </p:sp>
    </p:spTree>
    <p:extLst>
      <p:ext uri="{BB962C8B-B14F-4D97-AF65-F5344CB8AC3E}">
        <p14:creationId xmlns:p14="http://schemas.microsoft.com/office/powerpoint/2010/main" val="2851591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35BC6-AD22-534B-9A58-1214AE89C0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24702A-B44D-E174-E23B-680F01C963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9E431B-42A1-F554-1B2C-A5633B95815F}"/>
              </a:ext>
            </a:extLst>
          </p:cNvPr>
          <p:cNvSpPr>
            <a:spLocks noGrp="1"/>
          </p:cNvSpPr>
          <p:nvPr>
            <p:ph type="dt" sz="half" idx="10"/>
          </p:nvPr>
        </p:nvSpPr>
        <p:spPr/>
        <p:txBody>
          <a:bodyPr/>
          <a:lstStyle/>
          <a:p>
            <a:fld id="{6F30ABF0-3F6C-484C-A45D-3C9AA5572B08}" type="datetimeFigureOut">
              <a:rPr lang="en-US" smtClean="0"/>
              <a:t>12/15/2024</a:t>
            </a:fld>
            <a:endParaRPr lang="en-US"/>
          </a:p>
        </p:txBody>
      </p:sp>
      <p:sp>
        <p:nvSpPr>
          <p:cNvPr id="5" name="Footer Placeholder 4">
            <a:extLst>
              <a:ext uri="{FF2B5EF4-FFF2-40B4-BE49-F238E27FC236}">
                <a16:creationId xmlns:a16="http://schemas.microsoft.com/office/drawing/2014/main" id="{FB52E465-802F-B589-8E6D-4FEF211478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E14925-941A-735A-35F3-90AAF983CF0E}"/>
              </a:ext>
            </a:extLst>
          </p:cNvPr>
          <p:cNvSpPr>
            <a:spLocks noGrp="1"/>
          </p:cNvSpPr>
          <p:nvPr>
            <p:ph type="sldNum" sz="quarter" idx="12"/>
          </p:nvPr>
        </p:nvSpPr>
        <p:spPr/>
        <p:txBody>
          <a:bodyPr/>
          <a:lstStyle/>
          <a:p>
            <a:fld id="{39D60BA4-702F-430C-BCAC-B09DE4E85379}" type="slidenum">
              <a:rPr lang="en-US" smtClean="0"/>
              <a:t>‹#›</a:t>
            </a:fld>
            <a:endParaRPr lang="en-US"/>
          </a:p>
        </p:txBody>
      </p:sp>
    </p:spTree>
    <p:extLst>
      <p:ext uri="{BB962C8B-B14F-4D97-AF65-F5344CB8AC3E}">
        <p14:creationId xmlns:p14="http://schemas.microsoft.com/office/powerpoint/2010/main" val="3428709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E3746-B14E-9BB1-1644-801D250510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F20775-E336-33ED-8D04-CD8817CA1B7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FB0F34-C71C-46C2-7672-F2176FEBF1CC}"/>
              </a:ext>
            </a:extLst>
          </p:cNvPr>
          <p:cNvSpPr>
            <a:spLocks noGrp="1"/>
          </p:cNvSpPr>
          <p:nvPr>
            <p:ph type="dt" sz="half" idx="10"/>
          </p:nvPr>
        </p:nvSpPr>
        <p:spPr/>
        <p:txBody>
          <a:bodyPr/>
          <a:lstStyle/>
          <a:p>
            <a:fld id="{6F30ABF0-3F6C-484C-A45D-3C9AA5572B08}" type="datetimeFigureOut">
              <a:rPr lang="en-US" smtClean="0"/>
              <a:t>12/15/2024</a:t>
            </a:fld>
            <a:endParaRPr lang="en-US"/>
          </a:p>
        </p:txBody>
      </p:sp>
      <p:sp>
        <p:nvSpPr>
          <p:cNvPr id="5" name="Footer Placeholder 4">
            <a:extLst>
              <a:ext uri="{FF2B5EF4-FFF2-40B4-BE49-F238E27FC236}">
                <a16:creationId xmlns:a16="http://schemas.microsoft.com/office/drawing/2014/main" id="{6F69C1E5-C8BD-E340-4A2B-77F03B9CD5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82AB39-0A72-4342-4596-F19856373037}"/>
              </a:ext>
            </a:extLst>
          </p:cNvPr>
          <p:cNvSpPr>
            <a:spLocks noGrp="1"/>
          </p:cNvSpPr>
          <p:nvPr>
            <p:ph type="sldNum" sz="quarter" idx="12"/>
          </p:nvPr>
        </p:nvSpPr>
        <p:spPr/>
        <p:txBody>
          <a:bodyPr/>
          <a:lstStyle/>
          <a:p>
            <a:fld id="{39D60BA4-702F-430C-BCAC-B09DE4E85379}" type="slidenum">
              <a:rPr lang="en-US" smtClean="0"/>
              <a:t>‹#›</a:t>
            </a:fld>
            <a:endParaRPr lang="en-US"/>
          </a:p>
        </p:txBody>
      </p:sp>
    </p:spTree>
    <p:extLst>
      <p:ext uri="{BB962C8B-B14F-4D97-AF65-F5344CB8AC3E}">
        <p14:creationId xmlns:p14="http://schemas.microsoft.com/office/powerpoint/2010/main" val="3097204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C573-EBDC-FB51-2513-F3DAC51D81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741620-E78C-B239-F4CF-18F294899F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08DE33-CCE2-110D-7FB4-DD9F648389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E0E9AE-C684-1E86-4604-84007DFD4866}"/>
              </a:ext>
            </a:extLst>
          </p:cNvPr>
          <p:cNvSpPr>
            <a:spLocks noGrp="1"/>
          </p:cNvSpPr>
          <p:nvPr>
            <p:ph type="dt" sz="half" idx="10"/>
          </p:nvPr>
        </p:nvSpPr>
        <p:spPr/>
        <p:txBody>
          <a:bodyPr/>
          <a:lstStyle/>
          <a:p>
            <a:fld id="{6F30ABF0-3F6C-484C-A45D-3C9AA5572B08}" type="datetimeFigureOut">
              <a:rPr lang="en-US" smtClean="0"/>
              <a:t>12/15/2024</a:t>
            </a:fld>
            <a:endParaRPr lang="en-US"/>
          </a:p>
        </p:txBody>
      </p:sp>
      <p:sp>
        <p:nvSpPr>
          <p:cNvPr id="6" name="Footer Placeholder 5">
            <a:extLst>
              <a:ext uri="{FF2B5EF4-FFF2-40B4-BE49-F238E27FC236}">
                <a16:creationId xmlns:a16="http://schemas.microsoft.com/office/drawing/2014/main" id="{18AC8D77-9F8A-E15E-D53F-6CE3FAC30A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8D7F61-6578-6584-EA83-21AC44F9A699}"/>
              </a:ext>
            </a:extLst>
          </p:cNvPr>
          <p:cNvSpPr>
            <a:spLocks noGrp="1"/>
          </p:cNvSpPr>
          <p:nvPr>
            <p:ph type="sldNum" sz="quarter" idx="12"/>
          </p:nvPr>
        </p:nvSpPr>
        <p:spPr/>
        <p:txBody>
          <a:bodyPr/>
          <a:lstStyle/>
          <a:p>
            <a:fld id="{39D60BA4-702F-430C-BCAC-B09DE4E85379}" type="slidenum">
              <a:rPr lang="en-US" smtClean="0"/>
              <a:t>‹#›</a:t>
            </a:fld>
            <a:endParaRPr lang="en-US"/>
          </a:p>
        </p:txBody>
      </p:sp>
    </p:spTree>
    <p:extLst>
      <p:ext uri="{BB962C8B-B14F-4D97-AF65-F5344CB8AC3E}">
        <p14:creationId xmlns:p14="http://schemas.microsoft.com/office/powerpoint/2010/main" val="2524605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7D860-D023-165C-EF0F-EF4C20675B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629DA7E-C968-4BD3-F26A-3E6E926667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B54209-1F3C-7151-E6B9-23E795DE78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29B3CC-5FDB-8E6F-7730-4AB5BA4940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C7DB1F-2B50-E6A5-E834-FC7EA32B8D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0D4F57-235A-B735-B728-6E699CD77D50}"/>
              </a:ext>
            </a:extLst>
          </p:cNvPr>
          <p:cNvSpPr>
            <a:spLocks noGrp="1"/>
          </p:cNvSpPr>
          <p:nvPr>
            <p:ph type="dt" sz="half" idx="10"/>
          </p:nvPr>
        </p:nvSpPr>
        <p:spPr/>
        <p:txBody>
          <a:bodyPr/>
          <a:lstStyle/>
          <a:p>
            <a:fld id="{6F30ABF0-3F6C-484C-A45D-3C9AA5572B08}" type="datetimeFigureOut">
              <a:rPr lang="en-US" smtClean="0"/>
              <a:t>12/15/2024</a:t>
            </a:fld>
            <a:endParaRPr lang="en-US"/>
          </a:p>
        </p:txBody>
      </p:sp>
      <p:sp>
        <p:nvSpPr>
          <p:cNvPr id="8" name="Footer Placeholder 7">
            <a:extLst>
              <a:ext uri="{FF2B5EF4-FFF2-40B4-BE49-F238E27FC236}">
                <a16:creationId xmlns:a16="http://schemas.microsoft.com/office/drawing/2014/main" id="{AF6F2BE6-3AA1-EA5B-68B2-CAA28F27D6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298523-BF14-248B-A153-D99D7A3FC13A}"/>
              </a:ext>
            </a:extLst>
          </p:cNvPr>
          <p:cNvSpPr>
            <a:spLocks noGrp="1"/>
          </p:cNvSpPr>
          <p:nvPr>
            <p:ph type="sldNum" sz="quarter" idx="12"/>
          </p:nvPr>
        </p:nvSpPr>
        <p:spPr/>
        <p:txBody>
          <a:bodyPr/>
          <a:lstStyle/>
          <a:p>
            <a:fld id="{39D60BA4-702F-430C-BCAC-B09DE4E85379}" type="slidenum">
              <a:rPr lang="en-US" smtClean="0"/>
              <a:t>‹#›</a:t>
            </a:fld>
            <a:endParaRPr lang="en-US"/>
          </a:p>
        </p:txBody>
      </p:sp>
    </p:spTree>
    <p:extLst>
      <p:ext uri="{BB962C8B-B14F-4D97-AF65-F5344CB8AC3E}">
        <p14:creationId xmlns:p14="http://schemas.microsoft.com/office/powerpoint/2010/main" val="2093919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6352F-F108-41BE-EA5A-0FF4748004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EAB4E6-0192-4EEE-3C36-2F84F3D55AD3}"/>
              </a:ext>
            </a:extLst>
          </p:cNvPr>
          <p:cNvSpPr>
            <a:spLocks noGrp="1"/>
          </p:cNvSpPr>
          <p:nvPr>
            <p:ph type="dt" sz="half" idx="10"/>
          </p:nvPr>
        </p:nvSpPr>
        <p:spPr/>
        <p:txBody>
          <a:bodyPr/>
          <a:lstStyle/>
          <a:p>
            <a:fld id="{6F30ABF0-3F6C-484C-A45D-3C9AA5572B08}" type="datetimeFigureOut">
              <a:rPr lang="en-US" smtClean="0"/>
              <a:t>12/15/2024</a:t>
            </a:fld>
            <a:endParaRPr lang="en-US"/>
          </a:p>
        </p:txBody>
      </p:sp>
      <p:sp>
        <p:nvSpPr>
          <p:cNvPr id="4" name="Footer Placeholder 3">
            <a:extLst>
              <a:ext uri="{FF2B5EF4-FFF2-40B4-BE49-F238E27FC236}">
                <a16:creationId xmlns:a16="http://schemas.microsoft.com/office/drawing/2014/main" id="{65EE6E75-9DA1-E84C-5A5D-47907BD2A8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B498B7-A5A4-790F-16B7-5C7CF47DAA9E}"/>
              </a:ext>
            </a:extLst>
          </p:cNvPr>
          <p:cNvSpPr>
            <a:spLocks noGrp="1"/>
          </p:cNvSpPr>
          <p:nvPr>
            <p:ph type="sldNum" sz="quarter" idx="12"/>
          </p:nvPr>
        </p:nvSpPr>
        <p:spPr/>
        <p:txBody>
          <a:bodyPr/>
          <a:lstStyle/>
          <a:p>
            <a:fld id="{39D60BA4-702F-430C-BCAC-B09DE4E85379}" type="slidenum">
              <a:rPr lang="en-US" smtClean="0"/>
              <a:t>‹#›</a:t>
            </a:fld>
            <a:endParaRPr lang="en-US"/>
          </a:p>
        </p:txBody>
      </p:sp>
    </p:spTree>
    <p:extLst>
      <p:ext uri="{BB962C8B-B14F-4D97-AF65-F5344CB8AC3E}">
        <p14:creationId xmlns:p14="http://schemas.microsoft.com/office/powerpoint/2010/main" val="3895349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905868-68C3-9C31-E170-E43469742864}"/>
              </a:ext>
            </a:extLst>
          </p:cNvPr>
          <p:cNvSpPr>
            <a:spLocks noGrp="1"/>
          </p:cNvSpPr>
          <p:nvPr>
            <p:ph type="dt" sz="half" idx="10"/>
          </p:nvPr>
        </p:nvSpPr>
        <p:spPr/>
        <p:txBody>
          <a:bodyPr/>
          <a:lstStyle/>
          <a:p>
            <a:fld id="{6F30ABF0-3F6C-484C-A45D-3C9AA5572B08}" type="datetimeFigureOut">
              <a:rPr lang="en-US" smtClean="0"/>
              <a:t>12/15/2024</a:t>
            </a:fld>
            <a:endParaRPr lang="en-US"/>
          </a:p>
        </p:txBody>
      </p:sp>
      <p:sp>
        <p:nvSpPr>
          <p:cNvPr id="3" name="Footer Placeholder 2">
            <a:extLst>
              <a:ext uri="{FF2B5EF4-FFF2-40B4-BE49-F238E27FC236}">
                <a16:creationId xmlns:a16="http://schemas.microsoft.com/office/drawing/2014/main" id="{BA13ECBE-C162-D09E-4284-5F2AEF0662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E5B6EA-CBA8-8E99-43F5-74975521A756}"/>
              </a:ext>
            </a:extLst>
          </p:cNvPr>
          <p:cNvSpPr>
            <a:spLocks noGrp="1"/>
          </p:cNvSpPr>
          <p:nvPr>
            <p:ph type="sldNum" sz="quarter" idx="12"/>
          </p:nvPr>
        </p:nvSpPr>
        <p:spPr/>
        <p:txBody>
          <a:bodyPr/>
          <a:lstStyle/>
          <a:p>
            <a:fld id="{39D60BA4-702F-430C-BCAC-B09DE4E85379}" type="slidenum">
              <a:rPr lang="en-US" smtClean="0"/>
              <a:t>‹#›</a:t>
            </a:fld>
            <a:endParaRPr lang="en-US"/>
          </a:p>
        </p:txBody>
      </p:sp>
    </p:spTree>
    <p:extLst>
      <p:ext uri="{BB962C8B-B14F-4D97-AF65-F5344CB8AC3E}">
        <p14:creationId xmlns:p14="http://schemas.microsoft.com/office/powerpoint/2010/main" val="201276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624BB-BAD2-9FBE-6747-2E6D2D4AFC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E884B2-10E1-8223-93BE-D539148CF0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433845-FB1F-2F32-2D8F-1706A4E4A3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CEB67-155F-133E-1846-653CE1ED7E0F}"/>
              </a:ext>
            </a:extLst>
          </p:cNvPr>
          <p:cNvSpPr>
            <a:spLocks noGrp="1"/>
          </p:cNvSpPr>
          <p:nvPr>
            <p:ph type="dt" sz="half" idx="10"/>
          </p:nvPr>
        </p:nvSpPr>
        <p:spPr/>
        <p:txBody>
          <a:bodyPr/>
          <a:lstStyle/>
          <a:p>
            <a:fld id="{6F30ABF0-3F6C-484C-A45D-3C9AA5572B08}" type="datetimeFigureOut">
              <a:rPr lang="en-US" smtClean="0"/>
              <a:t>12/15/2024</a:t>
            </a:fld>
            <a:endParaRPr lang="en-US"/>
          </a:p>
        </p:txBody>
      </p:sp>
      <p:sp>
        <p:nvSpPr>
          <p:cNvPr id="6" name="Footer Placeholder 5">
            <a:extLst>
              <a:ext uri="{FF2B5EF4-FFF2-40B4-BE49-F238E27FC236}">
                <a16:creationId xmlns:a16="http://schemas.microsoft.com/office/drawing/2014/main" id="{57C0E1F9-0BB3-5B42-61BD-DD30D8B74F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3B5F2A-EDBA-294D-5FCE-3D087B485DC5}"/>
              </a:ext>
            </a:extLst>
          </p:cNvPr>
          <p:cNvSpPr>
            <a:spLocks noGrp="1"/>
          </p:cNvSpPr>
          <p:nvPr>
            <p:ph type="sldNum" sz="quarter" idx="12"/>
          </p:nvPr>
        </p:nvSpPr>
        <p:spPr/>
        <p:txBody>
          <a:bodyPr/>
          <a:lstStyle/>
          <a:p>
            <a:fld id="{39D60BA4-702F-430C-BCAC-B09DE4E85379}" type="slidenum">
              <a:rPr lang="en-US" smtClean="0"/>
              <a:t>‹#›</a:t>
            </a:fld>
            <a:endParaRPr lang="en-US"/>
          </a:p>
        </p:txBody>
      </p:sp>
    </p:spTree>
    <p:extLst>
      <p:ext uri="{BB962C8B-B14F-4D97-AF65-F5344CB8AC3E}">
        <p14:creationId xmlns:p14="http://schemas.microsoft.com/office/powerpoint/2010/main" val="3072608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4A43B-F2C1-E5CE-37EA-DE12F15E91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206C3E-3798-EA08-A817-5AD92E8E55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273CA0-4648-382F-E28A-F0C84167C3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94134C-EC02-4C96-7239-791EF3C3C1CE}"/>
              </a:ext>
            </a:extLst>
          </p:cNvPr>
          <p:cNvSpPr>
            <a:spLocks noGrp="1"/>
          </p:cNvSpPr>
          <p:nvPr>
            <p:ph type="dt" sz="half" idx="10"/>
          </p:nvPr>
        </p:nvSpPr>
        <p:spPr/>
        <p:txBody>
          <a:bodyPr/>
          <a:lstStyle/>
          <a:p>
            <a:fld id="{6F30ABF0-3F6C-484C-A45D-3C9AA5572B08}" type="datetimeFigureOut">
              <a:rPr lang="en-US" smtClean="0"/>
              <a:t>12/15/2024</a:t>
            </a:fld>
            <a:endParaRPr lang="en-US"/>
          </a:p>
        </p:txBody>
      </p:sp>
      <p:sp>
        <p:nvSpPr>
          <p:cNvPr id="6" name="Footer Placeholder 5">
            <a:extLst>
              <a:ext uri="{FF2B5EF4-FFF2-40B4-BE49-F238E27FC236}">
                <a16:creationId xmlns:a16="http://schemas.microsoft.com/office/drawing/2014/main" id="{3F84E960-72CE-06C2-68C4-931B230E9A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AF9AAF-B5A8-182D-5883-1EC33CD20AFF}"/>
              </a:ext>
            </a:extLst>
          </p:cNvPr>
          <p:cNvSpPr>
            <a:spLocks noGrp="1"/>
          </p:cNvSpPr>
          <p:nvPr>
            <p:ph type="sldNum" sz="quarter" idx="12"/>
          </p:nvPr>
        </p:nvSpPr>
        <p:spPr/>
        <p:txBody>
          <a:bodyPr/>
          <a:lstStyle/>
          <a:p>
            <a:fld id="{39D60BA4-702F-430C-BCAC-B09DE4E85379}" type="slidenum">
              <a:rPr lang="en-US" smtClean="0"/>
              <a:t>‹#›</a:t>
            </a:fld>
            <a:endParaRPr lang="en-US"/>
          </a:p>
        </p:txBody>
      </p:sp>
    </p:spTree>
    <p:extLst>
      <p:ext uri="{BB962C8B-B14F-4D97-AF65-F5344CB8AC3E}">
        <p14:creationId xmlns:p14="http://schemas.microsoft.com/office/powerpoint/2010/main" val="1562154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3AAE78-5170-0914-1C89-CA6C29ECA6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795580-3E98-7240-DBC6-1796BCA377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3D67B6-2389-3824-1B06-2A06BFB98C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F30ABF0-3F6C-484C-A45D-3C9AA5572B08}" type="datetimeFigureOut">
              <a:rPr lang="en-US" smtClean="0"/>
              <a:t>12/15/2024</a:t>
            </a:fld>
            <a:endParaRPr lang="en-US"/>
          </a:p>
        </p:txBody>
      </p:sp>
      <p:sp>
        <p:nvSpPr>
          <p:cNvPr id="5" name="Footer Placeholder 4">
            <a:extLst>
              <a:ext uri="{FF2B5EF4-FFF2-40B4-BE49-F238E27FC236}">
                <a16:creationId xmlns:a16="http://schemas.microsoft.com/office/drawing/2014/main" id="{FBB573F4-7156-8E3F-BEBC-1EFC63DD4C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7A376F6-25CF-FE88-8C03-3ED79408DA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9D60BA4-702F-430C-BCAC-B09DE4E85379}" type="slidenum">
              <a:rPr lang="en-US" smtClean="0"/>
              <a:t>‹#›</a:t>
            </a:fld>
            <a:endParaRPr lang="en-US"/>
          </a:p>
        </p:txBody>
      </p:sp>
    </p:spTree>
    <p:extLst>
      <p:ext uri="{BB962C8B-B14F-4D97-AF65-F5344CB8AC3E}">
        <p14:creationId xmlns:p14="http://schemas.microsoft.com/office/powerpoint/2010/main" val="4150200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289ED1AA-8684-4D37-B208-8777E1A77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Graphic 33">
            <a:extLst>
              <a:ext uri="{FF2B5EF4-FFF2-40B4-BE49-F238E27FC236}">
                <a16:creationId xmlns:a16="http://schemas.microsoft.com/office/drawing/2014/main" id="{4180E01B-B1F4-437C-807D-1C930718E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0784"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2"/>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4ED936C3-B17A-851A-4AA1-5767D44100C7}"/>
              </a:ext>
            </a:extLst>
          </p:cNvPr>
          <p:cNvSpPr>
            <a:spLocks noGrp="1"/>
          </p:cNvSpPr>
          <p:nvPr>
            <p:ph type="ctrTitle"/>
          </p:nvPr>
        </p:nvSpPr>
        <p:spPr>
          <a:xfrm>
            <a:off x="2558716" y="955309"/>
            <a:ext cx="7074568" cy="2898975"/>
          </a:xfrm>
        </p:spPr>
        <p:txBody>
          <a:bodyPr vert="horz" lIns="91440" tIns="45720" rIns="91440" bIns="45720" rtlCol="0">
            <a:normAutofit/>
          </a:bodyPr>
          <a:lstStyle/>
          <a:p>
            <a:r>
              <a:rPr lang="en-US" sz="5100">
                <a:solidFill>
                  <a:srgbClr val="FFFFFF"/>
                </a:solidFill>
              </a:rPr>
              <a:t>Detecting Potential Illegal or Harmful Activities in Online Communication</a:t>
            </a:r>
          </a:p>
        </p:txBody>
      </p:sp>
      <p:sp>
        <p:nvSpPr>
          <p:cNvPr id="45" name="sketch line">
            <a:extLst>
              <a:ext uri="{FF2B5EF4-FFF2-40B4-BE49-F238E27FC236}">
                <a16:creationId xmlns:a16="http://schemas.microsoft.com/office/drawing/2014/main" id="{41F77738-2AF0-4750-A0C7-F97C2C175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7472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C707B9-CAFA-CACE-2008-AC70477F2F06}"/>
              </a:ext>
            </a:extLst>
          </p:cNvPr>
          <p:cNvSpPr>
            <a:spLocks noGrp="1"/>
          </p:cNvSpPr>
          <p:nvPr>
            <p:ph type="title"/>
          </p:nvPr>
        </p:nvSpPr>
        <p:spPr>
          <a:xfrm>
            <a:off x="841248" y="548640"/>
            <a:ext cx="3600860" cy="5431536"/>
          </a:xfrm>
        </p:spPr>
        <p:txBody>
          <a:bodyPr>
            <a:normAutofit/>
          </a:bodyPr>
          <a:lstStyle/>
          <a:p>
            <a:r>
              <a:rPr lang="en-US" sz="5400"/>
              <a:t>Conclusion and Future Work</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8D239CF1-B5C0-4FB6-65F0-8EE07A57C184}"/>
              </a:ext>
            </a:extLst>
          </p:cNvPr>
          <p:cNvSpPr>
            <a:spLocks noGrp="1"/>
          </p:cNvSpPr>
          <p:nvPr>
            <p:ph idx="1"/>
          </p:nvPr>
        </p:nvSpPr>
        <p:spPr>
          <a:xfrm>
            <a:off x="5126418" y="552091"/>
            <a:ext cx="6224335" cy="5431536"/>
          </a:xfrm>
        </p:spPr>
        <p:txBody>
          <a:bodyPr anchor="ctr">
            <a:normAutofit/>
          </a:bodyPr>
          <a:lstStyle/>
          <a:p>
            <a:pPr>
              <a:buFont typeface="Arial" panose="020B0604020202020204" pitchFamily="34" charset="0"/>
              <a:buChar char="•"/>
            </a:pPr>
            <a:r>
              <a:rPr lang="en-US" sz="2200" b="1" dirty="0"/>
              <a:t>Conclusion:</a:t>
            </a:r>
          </a:p>
          <a:p>
            <a:pPr lvl="1"/>
            <a:r>
              <a:rPr lang="en-US" sz="2200" dirty="0"/>
              <a:t>Fine-tuned BERT achieved high accuracy for toxicity classification.</a:t>
            </a:r>
          </a:p>
          <a:p>
            <a:pPr lvl="1"/>
            <a:r>
              <a:rPr lang="en-US" sz="2200" dirty="0"/>
              <a:t>Enhanced moderation for online platforms is achievable.</a:t>
            </a:r>
          </a:p>
          <a:p>
            <a:pPr marL="457200" lvl="1" indent="0">
              <a:buNone/>
            </a:pPr>
            <a:endParaRPr lang="en-US" sz="2200" dirty="0"/>
          </a:p>
          <a:p>
            <a:pPr>
              <a:buFont typeface="Arial" panose="020B0604020202020204" pitchFamily="34" charset="0"/>
              <a:buChar char="•"/>
            </a:pPr>
            <a:r>
              <a:rPr lang="en-US" sz="2200" b="1" dirty="0"/>
              <a:t>Future Work:</a:t>
            </a:r>
          </a:p>
          <a:p>
            <a:pPr lvl="1"/>
            <a:r>
              <a:rPr lang="en-US" sz="2200" dirty="0"/>
              <a:t>Explore multi-label classification for nuanced toxic categories.</a:t>
            </a:r>
          </a:p>
          <a:p>
            <a:pPr lvl="1"/>
            <a:r>
              <a:rPr lang="en-US" sz="2200" dirty="0"/>
              <a:t>Incorporate data augmentation to balance classes.</a:t>
            </a:r>
          </a:p>
          <a:p>
            <a:endParaRPr lang="en-US" sz="2200"/>
          </a:p>
        </p:txBody>
      </p:sp>
    </p:spTree>
    <p:extLst>
      <p:ext uri="{BB962C8B-B14F-4D97-AF65-F5344CB8AC3E}">
        <p14:creationId xmlns:p14="http://schemas.microsoft.com/office/powerpoint/2010/main" val="2454116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89ED1AA-8684-4D37-B208-8777E1A77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Graphic 33">
            <a:extLst>
              <a:ext uri="{FF2B5EF4-FFF2-40B4-BE49-F238E27FC236}">
                <a16:creationId xmlns:a16="http://schemas.microsoft.com/office/drawing/2014/main" id="{4180E01B-B1F4-437C-807D-1C930718E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0784"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2"/>
          </a:solidFill>
          <a:ln w="9525" cap="flat">
            <a:noFill/>
            <a:prstDash val="solid"/>
            <a:miter/>
          </a:ln>
        </p:spPr>
        <p:txBody>
          <a:bodyPr rtlCol="0" anchor="ctr"/>
          <a:lstStyle/>
          <a:p>
            <a:endParaRPr lang="en-US"/>
          </a:p>
        </p:txBody>
      </p:sp>
      <p:sp>
        <p:nvSpPr>
          <p:cNvPr id="4" name="Title 3">
            <a:extLst>
              <a:ext uri="{FF2B5EF4-FFF2-40B4-BE49-F238E27FC236}">
                <a16:creationId xmlns:a16="http://schemas.microsoft.com/office/drawing/2014/main" id="{1D97F349-44E2-F580-6C8E-3DB2B6F86CB0}"/>
              </a:ext>
            </a:extLst>
          </p:cNvPr>
          <p:cNvSpPr>
            <a:spLocks noGrp="1"/>
          </p:cNvSpPr>
          <p:nvPr>
            <p:ph type="title"/>
          </p:nvPr>
        </p:nvSpPr>
        <p:spPr>
          <a:xfrm>
            <a:off x="2558716" y="955309"/>
            <a:ext cx="7074568" cy="2898975"/>
          </a:xfrm>
        </p:spPr>
        <p:txBody>
          <a:bodyPr vert="horz" lIns="91440" tIns="45720" rIns="91440" bIns="45720" rtlCol="0" anchor="b">
            <a:normAutofit/>
          </a:bodyPr>
          <a:lstStyle/>
          <a:p>
            <a:pPr algn="ctr"/>
            <a:r>
              <a:rPr lang="en-US" sz="6600" kern="1200">
                <a:solidFill>
                  <a:srgbClr val="FFFFFF"/>
                </a:solidFill>
                <a:latin typeface="+mj-lt"/>
                <a:ea typeface="+mj-ea"/>
                <a:cs typeface="+mj-cs"/>
              </a:rPr>
              <a:t>Thank You :)</a:t>
            </a:r>
          </a:p>
        </p:txBody>
      </p:sp>
      <p:sp>
        <p:nvSpPr>
          <p:cNvPr id="20" name="sketch line">
            <a:extLst>
              <a:ext uri="{FF2B5EF4-FFF2-40B4-BE49-F238E27FC236}">
                <a16:creationId xmlns:a16="http://schemas.microsoft.com/office/drawing/2014/main" id="{41F77738-2AF0-4750-A0C7-F97C2C175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4246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486706-6413-164D-6F72-51F9267BE53B}"/>
              </a:ext>
            </a:extLst>
          </p:cNvPr>
          <p:cNvSpPr>
            <a:spLocks noGrp="1"/>
          </p:cNvSpPr>
          <p:nvPr>
            <p:ph type="title"/>
          </p:nvPr>
        </p:nvSpPr>
        <p:spPr>
          <a:xfrm>
            <a:off x="841248" y="548640"/>
            <a:ext cx="3600860" cy="5431536"/>
          </a:xfrm>
        </p:spPr>
        <p:txBody>
          <a:bodyPr vert="horz" lIns="91440" tIns="45720" rIns="91440" bIns="45720" rtlCol="0">
            <a:normAutofit/>
          </a:bodyPr>
          <a:lstStyle/>
          <a:p>
            <a:r>
              <a:rPr lang="en-US" sz="5400" kern="1200" dirty="0">
                <a:latin typeface="+mj-lt"/>
                <a:ea typeface="+mj-ea"/>
                <a:cs typeface="+mj-cs"/>
              </a:rPr>
              <a:t>Introduction</a:t>
            </a:r>
          </a:p>
        </p:txBody>
      </p:sp>
      <p:sp>
        <p:nvSpPr>
          <p:cNvPr id="81"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28B47F0-5F44-8D97-3816-0DD6A369BAF6}"/>
              </a:ext>
            </a:extLst>
          </p:cNvPr>
          <p:cNvSpPr>
            <a:spLocks noGrp="1"/>
          </p:cNvSpPr>
          <p:nvPr>
            <p:ph idx="1"/>
          </p:nvPr>
        </p:nvSpPr>
        <p:spPr>
          <a:xfrm>
            <a:off x="5126417" y="713232"/>
            <a:ext cx="6224335" cy="5431536"/>
          </a:xfrm>
        </p:spPr>
        <p:txBody>
          <a:bodyPr vert="horz" lIns="91440" tIns="45720" rIns="91440" bIns="45720" rtlCol="0" anchor="ctr">
            <a:normAutofit fontScale="92500"/>
          </a:bodyPr>
          <a:lstStyle/>
          <a:p>
            <a:pPr>
              <a:buFont typeface="Arial" panose="020B0604020202020204" pitchFamily="34" charset="0"/>
              <a:buChar char="•"/>
            </a:pPr>
            <a:r>
              <a:rPr lang="en-US" sz="2500" b="1" dirty="0"/>
              <a:t>Objective:</a:t>
            </a:r>
            <a:r>
              <a:rPr lang="en-US" sz="2500" dirty="0"/>
              <a:t> The model can be deployed on online platforms (e.g., social media, forums, or comment sections) to automatically detect and flag harmful comments, ensuring a safer and more inclusive digital environment. It enables real-time moderation by identifying toxic behavior such as threats, insults, or hate speech, reducing manual workload and improving user experience.</a:t>
            </a:r>
          </a:p>
          <a:p>
            <a:pPr>
              <a:buFont typeface="Arial" panose="020B0604020202020204" pitchFamily="34" charset="0"/>
              <a:buChar char="•"/>
            </a:pPr>
            <a:endParaRPr lang="en-US" sz="2500" dirty="0"/>
          </a:p>
          <a:p>
            <a:pPr>
              <a:buFont typeface="Arial" panose="020B0604020202020204" pitchFamily="34" charset="0"/>
              <a:buChar char="•"/>
            </a:pPr>
            <a:r>
              <a:rPr lang="en-US" sz="2500" b="1" dirty="0"/>
              <a:t>Model:</a:t>
            </a:r>
            <a:r>
              <a:rPr lang="en-US" sz="2500" dirty="0"/>
              <a:t> Pre-trained BERT fine-tuned for  </a:t>
            </a:r>
            <a:r>
              <a:rPr lang="en-US" sz="2500" dirty="0" err="1"/>
              <a:t>softmax</a:t>
            </a:r>
            <a:r>
              <a:rPr lang="en-US" sz="2500" dirty="0"/>
              <a:t> classification</a:t>
            </a:r>
          </a:p>
          <a:p>
            <a:pPr marL="0" indent="0">
              <a:buNone/>
            </a:pPr>
            <a:endParaRPr lang="en-US" sz="2500" dirty="0"/>
          </a:p>
          <a:p>
            <a:pPr>
              <a:buFont typeface="Arial" panose="020B0604020202020204" pitchFamily="34" charset="0"/>
              <a:buChar char="•"/>
            </a:pPr>
            <a:r>
              <a:rPr lang="en-US" sz="2500" b="1" dirty="0"/>
              <a:t>Impact:</a:t>
            </a:r>
            <a:r>
              <a:rPr lang="en-US" sz="2500" dirty="0"/>
              <a:t> Aims to improve online safety by identifying harmful content.</a:t>
            </a:r>
          </a:p>
        </p:txBody>
      </p:sp>
    </p:spTree>
    <p:extLst>
      <p:ext uri="{BB962C8B-B14F-4D97-AF65-F5344CB8AC3E}">
        <p14:creationId xmlns:p14="http://schemas.microsoft.com/office/powerpoint/2010/main" val="1191067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72FCB2-57E8-CB46-E743-45C39CAC732E}"/>
              </a:ext>
            </a:extLst>
          </p:cNvPr>
          <p:cNvSpPr>
            <a:spLocks noGrp="1"/>
          </p:cNvSpPr>
          <p:nvPr>
            <p:ph type="title"/>
          </p:nvPr>
        </p:nvSpPr>
        <p:spPr>
          <a:xfrm>
            <a:off x="411480" y="991443"/>
            <a:ext cx="4443154" cy="1087819"/>
          </a:xfrm>
        </p:spPr>
        <p:txBody>
          <a:bodyPr anchor="b">
            <a:normAutofit/>
          </a:bodyPr>
          <a:lstStyle/>
          <a:p>
            <a:r>
              <a:rPr lang="en-US" sz="3400" dirty="0"/>
              <a:t>Data Source and Preprocessing	</a:t>
            </a:r>
          </a:p>
        </p:txBody>
      </p:sp>
      <p:sp>
        <p:nvSpPr>
          <p:cNvPr id="46" name="Rectangle 45">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8" name="Rectangle 47">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8E9E804-BA11-A904-5E88-3E3FEB169955}"/>
              </a:ext>
            </a:extLst>
          </p:cNvPr>
          <p:cNvSpPr>
            <a:spLocks noGrp="1"/>
          </p:cNvSpPr>
          <p:nvPr>
            <p:ph idx="1"/>
          </p:nvPr>
        </p:nvSpPr>
        <p:spPr>
          <a:xfrm>
            <a:off x="411480" y="2684095"/>
            <a:ext cx="4443154" cy="3492868"/>
          </a:xfrm>
        </p:spPr>
        <p:txBody>
          <a:bodyPr vert="horz" lIns="91440" tIns="45720" rIns="91440" bIns="45720" rtlCol="0" anchor="t">
            <a:normAutofit/>
          </a:bodyPr>
          <a:lstStyle/>
          <a:p>
            <a:pPr marL="0" indent="0">
              <a:buNone/>
            </a:pPr>
            <a:r>
              <a:rPr lang="en-US" sz="1900" b="1" dirty="0"/>
              <a:t>Source:</a:t>
            </a:r>
            <a:r>
              <a:rPr lang="en-US" sz="1900" dirty="0"/>
              <a:t> </a:t>
            </a:r>
            <a:endParaRPr lang="en-US" sz="1900" dirty="0">
              <a:ea typeface="+mn-lt"/>
              <a:cs typeface="+mn-lt"/>
            </a:endParaRPr>
          </a:p>
          <a:p>
            <a:pPr marL="0" indent="0">
              <a:buNone/>
            </a:pPr>
            <a:r>
              <a:rPr lang="en-US" sz="1900" dirty="0">
                <a:ea typeface="+mn-lt"/>
                <a:cs typeface="+mn-lt"/>
              </a:rPr>
              <a:t>Jigsaw Toxic Comments dataset (18k+ Samples)</a:t>
            </a:r>
            <a:endParaRPr lang="en-US" sz="1900" dirty="0"/>
          </a:p>
          <a:p>
            <a:pPr marL="0" indent="0">
              <a:buNone/>
            </a:pPr>
            <a:endParaRPr lang="en-US" sz="1900" dirty="0"/>
          </a:p>
          <a:p>
            <a:pPr marL="0" indent="0">
              <a:buNone/>
            </a:pPr>
            <a:r>
              <a:rPr lang="en-US" sz="1900" b="1" dirty="0"/>
              <a:t>Dataset Overview: </a:t>
            </a:r>
            <a:endParaRPr lang="en-US" sz="1900" dirty="0"/>
          </a:p>
          <a:p>
            <a:r>
              <a:rPr lang="en-US" sz="1900" dirty="0"/>
              <a:t>Text based comments labelled toxic or non-toxic</a:t>
            </a:r>
          </a:p>
          <a:p>
            <a:r>
              <a:rPr lang="en-US" sz="1900" dirty="0"/>
              <a:t>159,571 comments with labels (toxic, severe toxic, obscene, threat, insult, identity hate).</a:t>
            </a:r>
          </a:p>
          <a:p>
            <a:pPr marL="0" indent="0">
              <a:buNone/>
            </a:pPr>
            <a:endParaRPr lang="en-US" sz="2500" b="1" dirty="0"/>
          </a:p>
          <a:p>
            <a:pPr marL="0" indent="0">
              <a:buNone/>
            </a:pPr>
            <a:endParaRPr lang="en-US" sz="2500" b="1" dirty="0"/>
          </a:p>
        </p:txBody>
      </p:sp>
      <p:pic>
        <p:nvPicPr>
          <p:cNvPr id="8" name="Picture 7" descr="A graph of a distribution of toxic">
            <a:extLst>
              <a:ext uri="{FF2B5EF4-FFF2-40B4-BE49-F238E27FC236}">
                <a16:creationId xmlns:a16="http://schemas.microsoft.com/office/drawing/2014/main" id="{9279937D-1273-81B1-6540-914B186AB3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5816" y="1066669"/>
            <a:ext cx="6440424" cy="4669307"/>
          </a:xfrm>
          <a:prstGeom prst="rect">
            <a:avLst/>
          </a:prstGeom>
        </p:spPr>
      </p:pic>
    </p:spTree>
    <p:extLst>
      <p:ext uri="{BB962C8B-B14F-4D97-AF65-F5344CB8AC3E}">
        <p14:creationId xmlns:p14="http://schemas.microsoft.com/office/powerpoint/2010/main" val="2551906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4" name="Rectangle 113">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Shape 114">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5016B8-8983-2407-7B1B-C8A9E794F92A}"/>
              </a:ext>
            </a:extLst>
          </p:cNvPr>
          <p:cNvSpPr>
            <a:spLocks noGrp="1"/>
          </p:cNvSpPr>
          <p:nvPr>
            <p:ph type="title"/>
          </p:nvPr>
        </p:nvSpPr>
        <p:spPr>
          <a:xfrm>
            <a:off x="686834" y="1153572"/>
            <a:ext cx="3200400" cy="4461163"/>
          </a:xfrm>
        </p:spPr>
        <p:txBody>
          <a:bodyPr>
            <a:normAutofit/>
          </a:bodyPr>
          <a:lstStyle/>
          <a:p>
            <a:r>
              <a:rPr lang="en-US" sz="4100" dirty="0">
                <a:solidFill>
                  <a:srgbClr val="FFFFFF"/>
                </a:solidFill>
              </a:rPr>
              <a:t>Data Preprocessing and Normalization</a:t>
            </a:r>
          </a:p>
        </p:txBody>
      </p:sp>
      <p:sp>
        <p:nvSpPr>
          <p:cNvPr id="116" name="Arc 11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117" name="Rectangle 1">
            <a:extLst>
              <a:ext uri="{FF2B5EF4-FFF2-40B4-BE49-F238E27FC236}">
                <a16:creationId xmlns:a16="http://schemas.microsoft.com/office/drawing/2014/main" id="{4FCB62EA-AB32-F4EA-1027-3AF47872CDE7}"/>
              </a:ext>
            </a:extLst>
          </p:cNvPr>
          <p:cNvGraphicFramePr>
            <a:graphicFrameLocks noGrp="1"/>
          </p:cNvGraphicFramePr>
          <p:nvPr>
            <p:ph idx="1"/>
          </p:nvPr>
        </p:nvGraphicFramePr>
        <p:xfrm>
          <a:off x="4447308" y="591344"/>
          <a:ext cx="6906491" cy="55856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44213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3BA9D7-AB3C-FF43-ADF7-42DC99B3213E}"/>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a:t>Exploratory Data Analysis</a:t>
            </a:r>
          </a:p>
        </p:txBody>
      </p:sp>
      <p:sp>
        <p:nvSpPr>
          <p:cNvPr id="20"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descr="A graph of a number of tokens&#10;&#10;Description automatically generated">
            <a:extLst>
              <a:ext uri="{FF2B5EF4-FFF2-40B4-BE49-F238E27FC236}">
                <a16:creationId xmlns:a16="http://schemas.microsoft.com/office/drawing/2014/main" id="{C44B37D1-4014-4795-1822-F10A794616F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0040" y="3070494"/>
            <a:ext cx="5614416" cy="3340577"/>
          </a:xfrm>
          <a:prstGeom prst="rect">
            <a:avLst/>
          </a:prstGeom>
        </p:spPr>
      </p:pic>
      <p:pic>
        <p:nvPicPr>
          <p:cNvPr id="13" name="Picture 12" descr="A graph of a number of words&#10;&#10;Description automatically generated">
            <a:extLst>
              <a:ext uri="{FF2B5EF4-FFF2-40B4-BE49-F238E27FC236}">
                <a16:creationId xmlns:a16="http://schemas.microsoft.com/office/drawing/2014/main" id="{1F4E012B-F332-2D47-A80B-2A26569336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4496" y="3077512"/>
            <a:ext cx="5614416" cy="3326541"/>
          </a:xfrm>
          <a:prstGeom prst="rect">
            <a:avLst/>
          </a:prstGeom>
        </p:spPr>
      </p:pic>
      <p:sp>
        <p:nvSpPr>
          <p:cNvPr id="15" name="TextBox 14">
            <a:extLst>
              <a:ext uri="{FF2B5EF4-FFF2-40B4-BE49-F238E27FC236}">
                <a16:creationId xmlns:a16="http://schemas.microsoft.com/office/drawing/2014/main" id="{421C656C-DB93-2DCA-0EFC-F52F38CB7CED}"/>
              </a:ext>
            </a:extLst>
          </p:cNvPr>
          <p:cNvSpPr txBox="1"/>
          <p:nvPr/>
        </p:nvSpPr>
        <p:spPr>
          <a:xfrm>
            <a:off x="225171" y="2565672"/>
            <a:ext cx="5867781" cy="461665"/>
          </a:xfrm>
          <a:prstGeom prst="rect">
            <a:avLst/>
          </a:prstGeom>
          <a:noFill/>
        </p:spPr>
        <p:txBody>
          <a:bodyPr wrap="square">
            <a:spAutoFit/>
          </a:bodyPr>
          <a:lstStyle/>
          <a:p>
            <a:r>
              <a:rPr lang="en-US" sz="2400"/>
              <a:t>Majority of comments are under 100 words</a:t>
            </a:r>
          </a:p>
        </p:txBody>
      </p:sp>
      <p:sp>
        <p:nvSpPr>
          <p:cNvPr id="17" name="TextBox 16">
            <a:extLst>
              <a:ext uri="{FF2B5EF4-FFF2-40B4-BE49-F238E27FC236}">
                <a16:creationId xmlns:a16="http://schemas.microsoft.com/office/drawing/2014/main" id="{DA88E824-E4E9-88E8-C416-E777E969581D}"/>
              </a:ext>
            </a:extLst>
          </p:cNvPr>
          <p:cNvSpPr txBox="1"/>
          <p:nvPr/>
        </p:nvSpPr>
        <p:spPr>
          <a:xfrm>
            <a:off x="6254496" y="2221929"/>
            <a:ext cx="6096000" cy="830997"/>
          </a:xfrm>
          <a:prstGeom prst="rect">
            <a:avLst/>
          </a:prstGeom>
          <a:noFill/>
        </p:spPr>
        <p:txBody>
          <a:bodyPr wrap="square">
            <a:spAutoFit/>
          </a:bodyPr>
          <a:lstStyle/>
          <a:p>
            <a:r>
              <a:rPr lang="en-US" sz="2400"/>
              <a:t>Most tokenized sequences fall within BERT's limit of 512 tokens.</a:t>
            </a:r>
          </a:p>
        </p:txBody>
      </p:sp>
    </p:spTree>
    <p:extLst>
      <p:ext uri="{BB962C8B-B14F-4D97-AF65-F5344CB8AC3E}">
        <p14:creationId xmlns:p14="http://schemas.microsoft.com/office/powerpoint/2010/main" val="2696523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BC68A55F-7B32-44D8-AEE5-1AF405326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82F639-32B4-0C8B-D4F5-47905DDC9F25}"/>
              </a:ext>
            </a:extLst>
          </p:cNvPr>
          <p:cNvSpPr>
            <a:spLocks noGrp="1"/>
          </p:cNvSpPr>
          <p:nvPr>
            <p:ph type="title"/>
          </p:nvPr>
        </p:nvSpPr>
        <p:spPr>
          <a:xfrm>
            <a:off x="655320" y="429030"/>
            <a:ext cx="2834640" cy="5457589"/>
          </a:xfrm>
        </p:spPr>
        <p:txBody>
          <a:bodyPr anchor="ctr">
            <a:normAutofit/>
          </a:bodyPr>
          <a:lstStyle/>
          <a:p>
            <a:r>
              <a:rPr lang="en-US" sz="4000"/>
              <a:t>Model Initialization</a:t>
            </a:r>
          </a:p>
        </p:txBody>
      </p:sp>
      <p:sp>
        <p:nvSpPr>
          <p:cNvPr id="70" name="Rectangle 6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320" y="6112341"/>
            <a:ext cx="10835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2" name="Rectangle 7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045208" y="4686084"/>
            <a:ext cx="54864" cy="2834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0" name="Content Placeholder 8">
            <a:extLst>
              <a:ext uri="{FF2B5EF4-FFF2-40B4-BE49-F238E27FC236}">
                <a16:creationId xmlns:a16="http://schemas.microsoft.com/office/drawing/2014/main" id="{34BE5430-F1A8-E952-3382-9CDDD0BBB555}"/>
              </a:ext>
            </a:extLst>
          </p:cNvPr>
          <p:cNvGraphicFramePr>
            <a:graphicFrameLocks noGrp="1"/>
          </p:cNvGraphicFramePr>
          <p:nvPr>
            <p:ph idx="1"/>
            <p:extLst>
              <p:ext uri="{D42A27DB-BD31-4B8C-83A1-F6EECF244321}">
                <p14:modId xmlns:p14="http://schemas.microsoft.com/office/powerpoint/2010/main" val="28779827"/>
              </p:ext>
            </p:extLst>
          </p:nvPr>
        </p:nvGraphicFramePr>
        <p:xfrm>
          <a:off x="4975862" y="457109"/>
          <a:ext cx="7452360" cy="54597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96950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6C1A1-06A2-7758-86D3-4FE3669C8D4C}"/>
              </a:ext>
            </a:extLst>
          </p:cNvPr>
          <p:cNvSpPr>
            <a:spLocks noGrp="1"/>
          </p:cNvSpPr>
          <p:nvPr>
            <p:ph type="title"/>
          </p:nvPr>
        </p:nvSpPr>
        <p:spPr/>
        <p:txBody>
          <a:bodyPr/>
          <a:lstStyle/>
          <a:p>
            <a:r>
              <a:rPr lang="en-US" b="1" dirty="0"/>
              <a:t>Metrics and Evaluation</a:t>
            </a:r>
            <a:r>
              <a:rPr lang="en-US" dirty="0"/>
              <a:t> </a:t>
            </a:r>
            <a:r>
              <a:rPr lang="en-US" b="1" dirty="0"/>
              <a:t>Metrics Used:</a:t>
            </a:r>
            <a:endParaRPr lang="en-US" dirty="0"/>
          </a:p>
        </p:txBody>
      </p:sp>
      <p:sp>
        <p:nvSpPr>
          <p:cNvPr id="3" name="Content Placeholder 2">
            <a:extLst>
              <a:ext uri="{FF2B5EF4-FFF2-40B4-BE49-F238E27FC236}">
                <a16:creationId xmlns:a16="http://schemas.microsoft.com/office/drawing/2014/main" id="{0C2B161C-67EB-7E03-601B-7812EC35AA46}"/>
              </a:ext>
            </a:extLst>
          </p:cNvPr>
          <p:cNvSpPr>
            <a:spLocks noGrp="1"/>
          </p:cNvSpPr>
          <p:nvPr>
            <p:ph idx="1"/>
          </p:nvPr>
        </p:nvSpPr>
        <p:spPr>
          <a:xfrm>
            <a:off x="838200" y="1825625"/>
            <a:ext cx="3481873" cy="3352865"/>
          </a:xfrm>
        </p:spPr>
        <p:txBody>
          <a:bodyPr/>
          <a:lstStyle/>
          <a:p>
            <a:pPr marL="0" indent="0">
              <a:buNone/>
            </a:pPr>
            <a:r>
              <a:rPr lang="en-US" b="1" dirty="0"/>
              <a:t>Evaluation Results:</a:t>
            </a:r>
            <a:endParaRPr lang="en-US" dirty="0"/>
          </a:p>
          <a:p>
            <a:pPr>
              <a:buFont typeface="Arial" panose="020B0604020202020204" pitchFamily="34" charset="0"/>
              <a:buChar char="•"/>
            </a:pPr>
            <a:r>
              <a:rPr lang="en-US" dirty="0"/>
              <a:t>Accuracy: 89.5%</a:t>
            </a:r>
          </a:p>
          <a:p>
            <a:pPr>
              <a:buFont typeface="Arial" panose="020B0604020202020204" pitchFamily="34" charset="0"/>
              <a:buChar char="•"/>
            </a:pPr>
            <a:r>
              <a:rPr lang="en-US" dirty="0"/>
              <a:t>Precision: 87.3%</a:t>
            </a:r>
          </a:p>
          <a:p>
            <a:pPr>
              <a:buFont typeface="Arial" panose="020B0604020202020204" pitchFamily="34" charset="0"/>
              <a:buChar char="•"/>
            </a:pPr>
            <a:r>
              <a:rPr lang="en-US" dirty="0"/>
              <a:t>Recall: 91.2%</a:t>
            </a:r>
          </a:p>
          <a:p>
            <a:pPr>
              <a:buFont typeface="Arial" panose="020B0604020202020204" pitchFamily="34" charset="0"/>
              <a:buChar char="•"/>
            </a:pPr>
            <a:r>
              <a:rPr lang="en-US" dirty="0"/>
              <a:t>F1-Score: 89.2%</a:t>
            </a:r>
          </a:p>
          <a:p>
            <a:endParaRPr lang="en-US" dirty="0"/>
          </a:p>
        </p:txBody>
      </p:sp>
      <p:pic>
        <p:nvPicPr>
          <p:cNvPr id="5" name="Picture 4">
            <a:extLst>
              <a:ext uri="{FF2B5EF4-FFF2-40B4-BE49-F238E27FC236}">
                <a16:creationId xmlns:a16="http://schemas.microsoft.com/office/drawing/2014/main" id="{3B1362DE-DE4E-490D-FD18-4F06F45EB75C}"/>
              </a:ext>
            </a:extLst>
          </p:cNvPr>
          <p:cNvPicPr>
            <a:picLocks noChangeAspect="1"/>
          </p:cNvPicPr>
          <p:nvPr/>
        </p:nvPicPr>
        <p:blipFill>
          <a:blip r:embed="rId2"/>
          <a:stretch>
            <a:fillRect/>
          </a:stretch>
        </p:blipFill>
        <p:spPr>
          <a:xfrm>
            <a:off x="6884628" y="1387232"/>
            <a:ext cx="4505954" cy="2238687"/>
          </a:xfrm>
          <a:prstGeom prst="rect">
            <a:avLst/>
          </a:prstGeom>
        </p:spPr>
      </p:pic>
      <p:sp>
        <p:nvSpPr>
          <p:cNvPr id="6" name="Content Placeholder 2">
            <a:extLst>
              <a:ext uri="{FF2B5EF4-FFF2-40B4-BE49-F238E27FC236}">
                <a16:creationId xmlns:a16="http://schemas.microsoft.com/office/drawing/2014/main" id="{A8DAD7AE-FD8B-C1DB-B840-0AB21AB04D07}"/>
              </a:ext>
            </a:extLst>
          </p:cNvPr>
          <p:cNvSpPr txBox="1">
            <a:spLocks/>
          </p:cNvSpPr>
          <p:nvPr/>
        </p:nvSpPr>
        <p:spPr>
          <a:xfrm>
            <a:off x="5297858" y="2235956"/>
            <a:ext cx="1596284" cy="5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dirty="0"/>
              <a:t>F1 Score:</a:t>
            </a:r>
            <a:br>
              <a:rPr lang="en-US" sz="1400" b="1" dirty="0"/>
            </a:br>
            <a:r>
              <a:rPr lang="en-US" sz="1400" b="1" dirty="0"/>
              <a:t>train/</a:t>
            </a:r>
            <a:r>
              <a:rPr lang="en-US" sz="1400" b="1" dirty="0" err="1"/>
              <a:t>global_step</a:t>
            </a:r>
            <a:endParaRPr lang="en-US" sz="1400" dirty="0"/>
          </a:p>
        </p:txBody>
      </p:sp>
      <p:pic>
        <p:nvPicPr>
          <p:cNvPr id="8" name="Picture 7">
            <a:extLst>
              <a:ext uri="{FF2B5EF4-FFF2-40B4-BE49-F238E27FC236}">
                <a16:creationId xmlns:a16="http://schemas.microsoft.com/office/drawing/2014/main" id="{CC589BBF-4652-6022-F409-743588EC1990}"/>
              </a:ext>
            </a:extLst>
          </p:cNvPr>
          <p:cNvPicPr>
            <a:picLocks noChangeAspect="1"/>
          </p:cNvPicPr>
          <p:nvPr/>
        </p:nvPicPr>
        <p:blipFill>
          <a:blip r:embed="rId3"/>
          <a:stretch>
            <a:fillRect/>
          </a:stretch>
        </p:blipFill>
        <p:spPr>
          <a:xfrm>
            <a:off x="6876425" y="4078199"/>
            <a:ext cx="4477375" cy="2200582"/>
          </a:xfrm>
          <a:prstGeom prst="rect">
            <a:avLst/>
          </a:prstGeom>
        </p:spPr>
      </p:pic>
      <p:sp>
        <p:nvSpPr>
          <p:cNvPr id="9" name="Content Placeholder 2">
            <a:extLst>
              <a:ext uri="{FF2B5EF4-FFF2-40B4-BE49-F238E27FC236}">
                <a16:creationId xmlns:a16="http://schemas.microsoft.com/office/drawing/2014/main" id="{7266D01E-72DC-9D85-992D-1CFA6424722B}"/>
              </a:ext>
            </a:extLst>
          </p:cNvPr>
          <p:cNvSpPr txBox="1">
            <a:spLocks/>
          </p:cNvSpPr>
          <p:nvPr/>
        </p:nvSpPr>
        <p:spPr>
          <a:xfrm>
            <a:off x="5297858" y="4623467"/>
            <a:ext cx="1596284" cy="5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dirty="0"/>
              <a:t>Accuracy Score:</a:t>
            </a:r>
            <a:br>
              <a:rPr lang="en-US" sz="1400" b="1" dirty="0"/>
            </a:br>
            <a:r>
              <a:rPr lang="en-US" sz="1400" b="1" dirty="0"/>
              <a:t>train/</a:t>
            </a:r>
            <a:r>
              <a:rPr lang="en-US" sz="1400" b="1" dirty="0" err="1"/>
              <a:t>global_step</a:t>
            </a:r>
            <a:endParaRPr lang="en-US" sz="1400" dirty="0"/>
          </a:p>
        </p:txBody>
      </p:sp>
    </p:spTree>
    <p:extLst>
      <p:ext uri="{BB962C8B-B14F-4D97-AF65-F5344CB8AC3E}">
        <p14:creationId xmlns:p14="http://schemas.microsoft.com/office/powerpoint/2010/main" val="1620053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D28C9E-FEDA-9E1D-E60E-E3E5AB045FA8}"/>
              </a:ext>
            </a:extLst>
          </p:cNvPr>
          <p:cNvSpPr>
            <a:spLocks noGrp="1"/>
          </p:cNvSpPr>
          <p:nvPr>
            <p:ph type="title"/>
          </p:nvPr>
        </p:nvSpPr>
        <p:spPr>
          <a:xfrm>
            <a:off x="838200" y="365125"/>
            <a:ext cx="10515600" cy="1860400"/>
          </a:xfrm>
        </p:spPr>
        <p:txBody>
          <a:bodyPr vert="horz" lIns="91440" tIns="45720" rIns="91440" bIns="45720" rtlCol="0" anchor="ctr">
            <a:normAutofit/>
          </a:bodyPr>
          <a:lstStyle/>
          <a:p>
            <a:r>
              <a:rPr lang="en-US" sz="5200" kern="1200">
                <a:solidFill>
                  <a:schemeClr val="tx1"/>
                </a:solidFill>
                <a:latin typeface="+mj-lt"/>
                <a:ea typeface="+mj-ea"/>
                <a:cs typeface="+mj-cs"/>
              </a:rPr>
              <a:t>Training and Fine Tuning</a:t>
            </a:r>
          </a:p>
        </p:txBody>
      </p:sp>
      <p:pic>
        <p:nvPicPr>
          <p:cNvPr id="15" name="Content Placeholder 14" descr="A graph with a purple line&#10;&#10;Description automatically generated">
            <a:extLst>
              <a:ext uri="{FF2B5EF4-FFF2-40B4-BE49-F238E27FC236}">
                <a16:creationId xmlns:a16="http://schemas.microsoft.com/office/drawing/2014/main" id="{D02B45DA-14A2-3FBB-AB0E-437D804AD3F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47693" y="2365285"/>
            <a:ext cx="5377141" cy="3938756"/>
          </a:xfrm>
          <a:prstGeom prst="rect">
            <a:avLst/>
          </a:prstGeom>
        </p:spPr>
      </p:pic>
      <p:pic>
        <p:nvPicPr>
          <p:cNvPr id="17" name="Picture 16" descr="A graph showing loss over epcot&#10;&#10;Description automatically generated">
            <a:extLst>
              <a:ext uri="{FF2B5EF4-FFF2-40B4-BE49-F238E27FC236}">
                <a16:creationId xmlns:a16="http://schemas.microsoft.com/office/drawing/2014/main" id="{B2B4BA45-B2C8-916E-7886-627543DE34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195" y="2365285"/>
            <a:ext cx="5508749" cy="3938756"/>
          </a:xfrm>
          <a:prstGeom prst="rect">
            <a:avLst/>
          </a:prstGeom>
        </p:spPr>
      </p:pic>
      <p:sp>
        <p:nvSpPr>
          <p:cNvPr id="19" name="TextBox 18">
            <a:extLst>
              <a:ext uri="{FF2B5EF4-FFF2-40B4-BE49-F238E27FC236}">
                <a16:creationId xmlns:a16="http://schemas.microsoft.com/office/drawing/2014/main" id="{D3E7B16E-C160-0E15-328C-B3BA01A35661}"/>
              </a:ext>
            </a:extLst>
          </p:cNvPr>
          <p:cNvSpPr txBox="1"/>
          <p:nvPr/>
        </p:nvSpPr>
        <p:spPr>
          <a:xfrm>
            <a:off x="6514289" y="1926073"/>
            <a:ext cx="6094378" cy="461665"/>
          </a:xfrm>
          <a:prstGeom prst="rect">
            <a:avLst/>
          </a:prstGeom>
          <a:noFill/>
        </p:spPr>
        <p:txBody>
          <a:bodyPr wrap="square">
            <a:spAutoFit/>
          </a:bodyPr>
          <a:lstStyle/>
          <a:p>
            <a:r>
              <a:rPr lang="en-US" sz="2400"/>
              <a:t>Accuracy improves with each epoch.</a:t>
            </a:r>
          </a:p>
        </p:txBody>
      </p:sp>
      <p:sp>
        <p:nvSpPr>
          <p:cNvPr id="21" name="TextBox 20">
            <a:extLst>
              <a:ext uri="{FF2B5EF4-FFF2-40B4-BE49-F238E27FC236}">
                <a16:creationId xmlns:a16="http://schemas.microsoft.com/office/drawing/2014/main" id="{61401600-DD37-95F8-6722-A0DFDC1D6167}"/>
              </a:ext>
            </a:extLst>
          </p:cNvPr>
          <p:cNvSpPr txBox="1"/>
          <p:nvPr/>
        </p:nvSpPr>
        <p:spPr>
          <a:xfrm>
            <a:off x="698519" y="1891133"/>
            <a:ext cx="6586536" cy="461665"/>
          </a:xfrm>
          <a:prstGeom prst="rect">
            <a:avLst/>
          </a:prstGeom>
          <a:noFill/>
        </p:spPr>
        <p:txBody>
          <a:bodyPr wrap="square">
            <a:spAutoFit/>
          </a:bodyPr>
          <a:lstStyle/>
          <a:p>
            <a:r>
              <a:rPr lang="en-US" sz="2400"/>
              <a:t>Steady decline over epochs.</a:t>
            </a:r>
          </a:p>
        </p:txBody>
      </p:sp>
    </p:spTree>
    <p:extLst>
      <p:ext uri="{BB962C8B-B14F-4D97-AF65-F5344CB8AC3E}">
        <p14:creationId xmlns:p14="http://schemas.microsoft.com/office/powerpoint/2010/main" val="3593783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C5D567-0400-944F-4DC0-E8DE4051CEC9}"/>
              </a:ext>
            </a:extLst>
          </p:cNvPr>
          <p:cNvSpPr>
            <a:spLocks noGrp="1"/>
          </p:cNvSpPr>
          <p:nvPr>
            <p:ph type="title"/>
          </p:nvPr>
        </p:nvSpPr>
        <p:spPr>
          <a:xfrm>
            <a:off x="630936" y="640080"/>
            <a:ext cx="4818888" cy="1481328"/>
          </a:xfrm>
        </p:spPr>
        <p:txBody>
          <a:bodyPr anchor="b">
            <a:normAutofit/>
          </a:bodyPr>
          <a:lstStyle/>
          <a:p>
            <a:r>
              <a:rPr lang="en-US" sz="5000"/>
              <a:t>Model Evaluation</a:t>
            </a:r>
          </a:p>
        </p:txBody>
      </p:sp>
      <p:sp>
        <p:nvSpPr>
          <p:cNvPr id="20"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42F19E43-416B-A5AF-4A0F-A41205DDCD7E}"/>
              </a:ext>
            </a:extLst>
          </p:cNvPr>
          <p:cNvSpPr>
            <a:spLocks noGrp="1" noChangeArrowheads="1"/>
          </p:cNvSpPr>
          <p:nvPr>
            <p:ph idx="1"/>
          </p:nvPr>
        </p:nvSpPr>
        <p:spPr bwMode="auto">
          <a:xfrm>
            <a:off x="129620" y="2733790"/>
            <a:ext cx="5966379" cy="39196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lnSpcReduction="10000"/>
          </a:bodyPr>
          <a:lstStyle/>
          <a:p>
            <a:pPr marL="0" marR="0" lvl="0" indent="0" defTabSz="914400" rtl="0" eaLnBrk="0" fontAlgn="base" latinLnBrk="0" hangingPunct="0">
              <a:spcBef>
                <a:spcPct val="0"/>
              </a:spcBef>
              <a:spcAft>
                <a:spcPts val="600"/>
              </a:spcAft>
              <a:buClrTx/>
              <a:buSzTx/>
              <a:buFontTx/>
              <a:buChar char="•"/>
              <a:tabLst/>
            </a:pPr>
            <a:r>
              <a:rPr kumimoji="0" lang="en-US" altLang="en-US" sz="2200" b="1" i="0" u="none" strike="noStrike" cap="none" normalizeH="0" baseline="0" dirty="0">
                <a:ln>
                  <a:noFill/>
                </a:ln>
                <a:effectLst/>
                <a:latin typeface="Arial"/>
                <a:cs typeface="Arial"/>
              </a:rPr>
              <a:t>Example Text:</a:t>
            </a:r>
            <a:r>
              <a:rPr kumimoji="0" lang="en-US" altLang="en-US" sz="2200" b="0" i="0" u="none" strike="noStrike" cap="none" normalizeH="0" baseline="0" dirty="0">
                <a:ln>
                  <a:noFill/>
                </a:ln>
                <a:effectLst/>
                <a:latin typeface="Arial"/>
                <a:cs typeface="Arial"/>
              </a:rPr>
              <a:t> </a:t>
            </a:r>
            <a:r>
              <a:rPr kumimoji="0" lang="en-US" altLang="en-US" sz="2200" b="0" i="1" u="none" strike="noStrike" cap="none" normalizeH="0" baseline="0" dirty="0">
                <a:ln>
                  <a:noFill/>
                </a:ln>
                <a:effectLst/>
                <a:latin typeface="Arial"/>
                <a:cs typeface="Arial"/>
              </a:rPr>
              <a:t>“I will bash your head?"</a:t>
            </a:r>
            <a:endParaRPr kumimoji="0" lang="en-US" altLang="en-US" sz="2200" b="0" i="0" u="none" strike="noStrike" cap="none" normalizeH="0" baseline="0" dirty="0">
              <a:ln>
                <a:noFill/>
              </a:ln>
              <a:effectLst/>
              <a:latin typeface="Arial"/>
              <a:cs typeface="Arial"/>
            </a:endParaRPr>
          </a:p>
        </p:txBody>
      </p:sp>
      <p:pic>
        <p:nvPicPr>
          <p:cNvPr id="5" name="Picture 4">
            <a:extLst>
              <a:ext uri="{FF2B5EF4-FFF2-40B4-BE49-F238E27FC236}">
                <a16:creationId xmlns:a16="http://schemas.microsoft.com/office/drawing/2014/main" id="{136312B5-74A6-47BC-5F6E-1682FC5221AD}"/>
              </a:ext>
            </a:extLst>
          </p:cNvPr>
          <p:cNvPicPr>
            <a:picLocks noChangeAspect="1"/>
          </p:cNvPicPr>
          <p:nvPr/>
        </p:nvPicPr>
        <p:blipFill>
          <a:blip r:embed="rId3"/>
          <a:stretch>
            <a:fillRect/>
          </a:stretch>
        </p:blipFill>
        <p:spPr>
          <a:xfrm>
            <a:off x="257405" y="3214396"/>
            <a:ext cx="5401429" cy="295316"/>
          </a:xfrm>
          <a:prstGeom prst="rect">
            <a:avLst/>
          </a:prstGeom>
        </p:spPr>
      </p:pic>
      <p:sp>
        <p:nvSpPr>
          <p:cNvPr id="7" name="Rectangle 1">
            <a:extLst>
              <a:ext uri="{FF2B5EF4-FFF2-40B4-BE49-F238E27FC236}">
                <a16:creationId xmlns:a16="http://schemas.microsoft.com/office/drawing/2014/main" id="{1D6F5B2E-E178-95C2-B330-0B3936C2404B}"/>
              </a:ext>
            </a:extLst>
          </p:cNvPr>
          <p:cNvSpPr txBox="1">
            <a:spLocks noChangeArrowheads="1"/>
          </p:cNvSpPr>
          <p:nvPr/>
        </p:nvSpPr>
        <p:spPr bwMode="auto">
          <a:xfrm>
            <a:off x="129618" y="3856525"/>
            <a:ext cx="5966379" cy="39196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spcBef>
                <a:spcPct val="0"/>
              </a:spcBef>
              <a:spcAft>
                <a:spcPts val="600"/>
              </a:spcAft>
              <a:buFontTx/>
              <a:buChar char="•"/>
            </a:pPr>
            <a:r>
              <a:rPr lang="en-US" altLang="en-US" sz="2200" b="1" dirty="0">
                <a:latin typeface="Arial"/>
                <a:cs typeface="Arial"/>
              </a:rPr>
              <a:t>Example Text:</a:t>
            </a:r>
            <a:r>
              <a:rPr lang="en-US" altLang="en-US" sz="2200" dirty="0">
                <a:latin typeface="Arial"/>
                <a:cs typeface="Arial"/>
              </a:rPr>
              <a:t> </a:t>
            </a:r>
            <a:r>
              <a:rPr lang="en-US" altLang="en-US" sz="2200" i="1" dirty="0">
                <a:latin typeface="Arial"/>
                <a:cs typeface="Arial"/>
              </a:rPr>
              <a:t>“Hello, How are you?”</a:t>
            </a:r>
            <a:endParaRPr lang="en-US" altLang="en-US" sz="2200" dirty="0">
              <a:latin typeface="Arial"/>
              <a:cs typeface="Arial"/>
            </a:endParaRPr>
          </a:p>
        </p:txBody>
      </p:sp>
      <p:pic>
        <p:nvPicPr>
          <p:cNvPr id="9" name="Picture 8">
            <a:extLst>
              <a:ext uri="{FF2B5EF4-FFF2-40B4-BE49-F238E27FC236}">
                <a16:creationId xmlns:a16="http://schemas.microsoft.com/office/drawing/2014/main" id="{0D6B6C8E-B3E8-3694-BC43-C3C016F7780D}"/>
              </a:ext>
            </a:extLst>
          </p:cNvPr>
          <p:cNvPicPr>
            <a:picLocks noChangeAspect="1"/>
          </p:cNvPicPr>
          <p:nvPr/>
        </p:nvPicPr>
        <p:blipFill>
          <a:blip r:embed="rId4"/>
          <a:stretch>
            <a:fillRect/>
          </a:stretch>
        </p:blipFill>
        <p:spPr>
          <a:xfrm>
            <a:off x="257405" y="4248491"/>
            <a:ext cx="5544324" cy="285790"/>
          </a:xfrm>
          <a:prstGeom prst="rect">
            <a:avLst/>
          </a:prstGeom>
        </p:spPr>
      </p:pic>
      <p:sp>
        <p:nvSpPr>
          <p:cNvPr id="10" name="Rectangle 1">
            <a:extLst>
              <a:ext uri="{FF2B5EF4-FFF2-40B4-BE49-F238E27FC236}">
                <a16:creationId xmlns:a16="http://schemas.microsoft.com/office/drawing/2014/main" id="{DCF7EC24-3EE9-96F5-5703-7E8986A1B227}"/>
              </a:ext>
            </a:extLst>
          </p:cNvPr>
          <p:cNvSpPr txBox="1">
            <a:spLocks noChangeArrowheads="1"/>
          </p:cNvSpPr>
          <p:nvPr/>
        </p:nvSpPr>
        <p:spPr bwMode="auto">
          <a:xfrm>
            <a:off x="129619" y="5067681"/>
            <a:ext cx="5966379" cy="39196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spcBef>
                <a:spcPct val="0"/>
              </a:spcBef>
              <a:spcAft>
                <a:spcPts val="600"/>
              </a:spcAft>
              <a:buFontTx/>
              <a:buChar char="•"/>
            </a:pPr>
            <a:r>
              <a:rPr lang="en-US" altLang="en-US" sz="2200" b="1" dirty="0">
                <a:latin typeface="Arial"/>
                <a:cs typeface="Arial"/>
              </a:rPr>
              <a:t>Example Text:</a:t>
            </a:r>
            <a:r>
              <a:rPr lang="en-US" altLang="en-US" sz="2200" dirty="0">
                <a:latin typeface="Arial"/>
                <a:cs typeface="Arial"/>
              </a:rPr>
              <a:t> </a:t>
            </a:r>
            <a:r>
              <a:rPr lang="en-US" altLang="en-US" sz="2200" i="1" dirty="0">
                <a:latin typeface="Arial"/>
                <a:cs typeface="Arial"/>
              </a:rPr>
              <a:t>“I hate you”</a:t>
            </a:r>
            <a:endParaRPr lang="en-US" altLang="en-US" sz="2200" dirty="0">
              <a:latin typeface="Arial"/>
              <a:cs typeface="Arial"/>
            </a:endParaRPr>
          </a:p>
        </p:txBody>
      </p:sp>
      <p:pic>
        <p:nvPicPr>
          <p:cNvPr id="12" name="Picture 11">
            <a:extLst>
              <a:ext uri="{FF2B5EF4-FFF2-40B4-BE49-F238E27FC236}">
                <a16:creationId xmlns:a16="http://schemas.microsoft.com/office/drawing/2014/main" id="{A1B7165E-362D-6587-160B-5B40CB6E466A}"/>
              </a:ext>
            </a:extLst>
          </p:cNvPr>
          <p:cNvPicPr>
            <a:picLocks noChangeAspect="1"/>
          </p:cNvPicPr>
          <p:nvPr/>
        </p:nvPicPr>
        <p:blipFill>
          <a:blip r:embed="rId5"/>
          <a:stretch>
            <a:fillRect/>
          </a:stretch>
        </p:blipFill>
        <p:spPr>
          <a:xfrm>
            <a:off x="326355" y="5466802"/>
            <a:ext cx="5572903" cy="247685"/>
          </a:xfrm>
          <a:prstGeom prst="rect">
            <a:avLst/>
          </a:prstGeom>
        </p:spPr>
      </p:pic>
    </p:spTree>
    <p:extLst>
      <p:ext uri="{BB962C8B-B14F-4D97-AF65-F5344CB8AC3E}">
        <p14:creationId xmlns:p14="http://schemas.microsoft.com/office/powerpoint/2010/main" val="37225292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TotalTime>
  <Words>757</Words>
  <Application>Microsoft Office PowerPoint</Application>
  <PresentationFormat>Widescreen</PresentationFormat>
  <Paragraphs>70</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Calibri</vt:lpstr>
      <vt:lpstr>Office Theme</vt:lpstr>
      <vt:lpstr>Detecting Potential Illegal or Harmful Activities in Online Communication</vt:lpstr>
      <vt:lpstr>Introduction</vt:lpstr>
      <vt:lpstr>Data Source and Preprocessing </vt:lpstr>
      <vt:lpstr>Data Preprocessing and Normalization</vt:lpstr>
      <vt:lpstr>Exploratory Data Analysis</vt:lpstr>
      <vt:lpstr>Model Initialization</vt:lpstr>
      <vt:lpstr>Metrics and Evaluation Metrics Used:</vt:lpstr>
      <vt:lpstr>Training and Fine Tuning</vt:lpstr>
      <vt:lpstr>Model Evaluation</vt:lpstr>
      <vt:lpstr>Conclusion and Future Work</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Suraparaju, Mr. Ruthwik Preetham</dc:creator>
  <cp:lastModifiedBy>Havale, Abhyaung Deepak</cp:lastModifiedBy>
  <cp:revision>57</cp:revision>
  <dcterms:created xsi:type="dcterms:W3CDTF">2024-11-21T01:13:59Z</dcterms:created>
  <dcterms:modified xsi:type="dcterms:W3CDTF">2024-12-16T04:10:00Z</dcterms:modified>
</cp:coreProperties>
</file>