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61" r:id="rId8"/>
    <p:sldId id="262" r:id="rId9"/>
    <p:sldId id="265" r:id="rId10"/>
    <p:sldId id="264" r:id="rId11"/>
    <p:sldId id="273" r:id="rId12"/>
    <p:sldId id="280" r:id="rId13"/>
    <p:sldId id="271" r:id="rId14"/>
    <p:sldId id="274" r:id="rId15"/>
    <p:sldId id="276" r:id="rId16"/>
    <p:sldId id="277" r:id="rId17"/>
    <p:sldId id="281" r:id="rId18"/>
    <p:sldId id="282" r:id="rId19"/>
    <p:sldId id="267" r:id="rId20"/>
    <p:sldId id="28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59" d="100"/>
          <a:sy n="159" d="100"/>
        </p:scale>
        <p:origin x="30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sng" strike="noStrike" kern="1200" baseline="0">
                <a:solidFill>
                  <a:schemeClr val="tx1">
                    <a:lumMod val="65000"/>
                    <a:lumOff val="35000"/>
                  </a:schemeClr>
                </a:solidFill>
                <a:latin typeface="+mn-lt"/>
                <a:ea typeface="+mn-ea"/>
                <a:cs typeface="+mn-cs"/>
              </a:defRPr>
            </a:pPr>
            <a:r>
              <a:rPr lang="en-US" sz="1400" u="sng"/>
              <a:t>High Value Customers – Churn vs Non Churn</a:t>
            </a:r>
          </a:p>
        </c:rich>
      </c:tx>
      <c:overlay val="0"/>
      <c:spPr>
        <a:noFill/>
        <a:ln>
          <a:noFill/>
        </a:ln>
        <a:effectLst/>
      </c:spPr>
      <c:txPr>
        <a:bodyPr rot="0" spcFirstLastPara="1" vertOverflow="ellipsis" vert="horz" wrap="square" anchor="ctr" anchorCtr="1"/>
        <a:lstStyle/>
        <a:p>
          <a:pPr>
            <a:defRPr sz="1400" b="1" i="0" u="sng"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4466529957848113"/>
          <c:y val="0.23317749105203689"/>
          <c:w val="0.35183950236508116"/>
          <c:h val="0.51403527764057955"/>
        </c:manualLayout>
      </c:layout>
      <c:pieChart>
        <c:varyColors val="1"/>
        <c:ser>
          <c:idx val="0"/>
          <c:order val="0"/>
          <c:tx>
            <c:strRef>
              <c:f>Sheet1!$B$1</c:f>
              <c:strCache>
                <c:ptCount val="1"/>
                <c:pt idx="0">
                  <c:v>Sales</c:v>
                </c:pt>
              </c:strCache>
            </c:strRef>
          </c:tx>
          <c:dPt>
            <c:idx val="0"/>
            <c:bubble3D val="0"/>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dPt>
          <c:dPt>
            <c:idx val="1"/>
            <c:bubble3D val="0"/>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Non Churn</c:v>
                </c:pt>
                <c:pt idx="1">
                  <c:v>Churn</c:v>
                </c:pt>
              </c:strCache>
            </c:strRef>
          </c:cat>
          <c:val>
            <c:numRef>
              <c:f>Sheet1!$B$2:$B$3</c:f>
              <c:numCache>
                <c:formatCode>0.00%</c:formatCode>
                <c:ptCount val="2"/>
                <c:pt idx="0">
                  <c:v>0.91863605000000004</c:v>
                </c:pt>
                <c:pt idx="1">
                  <c:v>8.1363950000000004E-2</c:v>
                </c:pt>
              </c:numCache>
            </c:numRef>
          </c:val>
          <c:extLst>
            <c:ext xmlns:c16="http://schemas.microsoft.com/office/drawing/2014/chart" uri="{C3380CC4-5D6E-409C-BE32-E72D297353CC}">
              <c16:uniqueId val="{00000000-616A-43C2-BC3C-3ECE436BDE75}"/>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8282E1-6B9D-4C3A-9AA7-A05194DCD10E}"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7756ACBD-3F4E-49B6-BD52-9AD15398D8CA}">
      <dgm:prSet/>
      <dgm:spPr/>
      <dgm:t>
        <a:bodyPr/>
        <a:lstStyle/>
        <a:p>
          <a:r>
            <a:rPr lang="en-US" b="0" i="0" dirty="0"/>
            <a:t>In the telecom industry, customers are able to choose from multiple service providers and actively switch from one operator to another. In this highly competitive market, the telecommunications industry experiences an average of 15-25% annual churn rate. Given the fact that it costs 5-10 times more to acquire a new customer than to retain an existing one, customer retention has now become even more important than customer acquisition.</a:t>
          </a:r>
          <a:endParaRPr lang="en-US" dirty="0"/>
        </a:p>
      </dgm:t>
    </dgm:pt>
    <dgm:pt modelId="{6B537E30-23B9-4BEE-AE46-9C699A397389}" type="parTrans" cxnId="{54C26D49-B725-40CC-8497-80D421FC83EE}">
      <dgm:prSet/>
      <dgm:spPr/>
      <dgm:t>
        <a:bodyPr/>
        <a:lstStyle/>
        <a:p>
          <a:endParaRPr lang="en-US"/>
        </a:p>
      </dgm:t>
    </dgm:pt>
    <dgm:pt modelId="{C3BEE73C-E64F-4986-A207-D9E376CAEB42}" type="sibTrans" cxnId="{54C26D49-B725-40CC-8497-80D421FC83EE}">
      <dgm:prSet/>
      <dgm:spPr/>
      <dgm:t>
        <a:bodyPr/>
        <a:lstStyle/>
        <a:p>
          <a:endParaRPr lang="en-US"/>
        </a:p>
      </dgm:t>
    </dgm:pt>
    <dgm:pt modelId="{71B08EA8-F913-424C-8AF0-F2E2B37EDA5A}">
      <dgm:prSet/>
      <dgm:spPr/>
      <dgm:t>
        <a:bodyPr/>
        <a:lstStyle/>
        <a:p>
          <a:r>
            <a:rPr lang="en-US" b="0" i="0"/>
            <a:t>To reduce customer churn, telecom companies need to predict which customers are at high risk of churn.</a:t>
          </a:r>
          <a:endParaRPr lang="en-US"/>
        </a:p>
      </dgm:t>
    </dgm:pt>
    <dgm:pt modelId="{681F492E-2607-47BF-98BD-58B954EA3C52}" type="parTrans" cxnId="{CD205598-DBE0-468D-8449-A82F791B82F0}">
      <dgm:prSet/>
      <dgm:spPr/>
      <dgm:t>
        <a:bodyPr/>
        <a:lstStyle/>
        <a:p>
          <a:endParaRPr lang="en-US"/>
        </a:p>
      </dgm:t>
    </dgm:pt>
    <dgm:pt modelId="{D9018C46-4995-451C-BF39-C0CBFE86A8A0}" type="sibTrans" cxnId="{CD205598-DBE0-468D-8449-A82F791B82F0}">
      <dgm:prSet/>
      <dgm:spPr/>
      <dgm:t>
        <a:bodyPr/>
        <a:lstStyle/>
        <a:p>
          <a:endParaRPr lang="en-US"/>
        </a:p>
      </dgm:t>
    </dgm:pt>
    <dgm:pt modelId="{B2EC4C99-CB3B-42FC-8D1E-650D21EB13D8}" type="pres">
      <dgm:prSet presAssocID="{568282E1-6B9D-4C3A-9AA7-A05194DCD10E}" presName="root" presStyleCnt="0">
        <dgm:presLayoutVars>
          <dgm:dir/>
          <dgm:resizeHandles val="exact"/>
        </dgm:presLayoutVars>
      </dgm:prSet>
      <dgm:spPr/>
    </dgm:pt>
    <dgm:pt modelId="{40145BC2-0024-4EDA-AA88-3B1BAD4AA133}" type="pres">
      <dgm:prSet presAssocID="{7756ACBD-3F4E-49B6-BD52-9AD15398D8CA}" presName="compNode" presStyleCnt="0"/>
      <dgm:spPr/>
    </dgm:pt>
    <dgm:pt modelId="{A54E6F59-209B-44C6-82D6-BAAB2BB3EBF0}" type="pres">
      <dgm:prSet presAssocID="{7756ACBD-3F4E-49B6-BD52-9AD15398D8CA}" presName="bgRect" presStyleLbl="bgShp" presStyleIdx="0" presStyleCnt="2"/>
      <dgm:spPr/>
    </dgm:pt>
    <dgm:pt modelId="{A5ED2135-E832-4E4F-939A-802445A3F2E9}" type="pres">
      <dgm:prSet presAssocID="{7756ACBD-3F4E-49B6-BD52-9AD15398D8C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DC2E1304-809A-4A40-AA2C-04208FC066A7}" type="pres">
      <dgm:prSet presAssocID="{7756ACBD-3F4E-49B6-BD52-9AD15398D8CA}" presName="spaceRect" presStyleCnt="0"/>
      <dgm:spPr/>
    </dgm:pt>
    <dgm:pt modelId="{821A61D8-BE86-453F-859B-7F34193DC24A}" type="pres">
      <dgm:prSet presAssocID="{7756ACBD-3F4E-49B6-BD52-9AD15398D8CA}" presName="parTx" presStyleLbl="revTx" presStyleIdx="0" presStyleCnt="2">
        <dgm:presLayoutVars>
          <dgm:chMax val="0"/>
          <dgm:chPref val="0"/>
        </dgm:presLayoutVars>
      </dgm:prSet>
      <dgm:spPr/>
    </dgm:pt>
    <dgm:pt modelId="{34309676-579A-4953-8F56-BC7EC5780508}" type="pres">
      <dgm:prSet presAssocID="{C3BEE73C-E64F-4986-A207-D9E376CAEB42}" presName="sibTrans" presStyleCnt="0"/>
      <dgm:spPr/>
    </dgm:pt>
    <dgm:pt modelId="{B1D92FCC-0F89-4BE3-B869-74DB5744F18A}" type="pres">
      <dgm:prSet presAssocID="{71B08EA8-F913-424C-8AF0-F2E2B37EDA5A}" presName="compNode" presStyleCnt="0"/>
      <dgm:spPr/>
    </dgm:pt>
    <dgm:pt modelId="{C1FD65BE-D0F0-425A-90F8-5005F1B8BADF}" type="pres">
      <dgm:prSet presAssocID="{71B08EA8-F913-424C-8AF0-F2E2B37EDA5A}" presName="bgRect" presStyleLbl="bgShp" presStyleIdx="1" presStyleCnt="2"/>
      <dgm:spPr/>
    </dgm:pt>
    <dgm:pt modelId="{29BFFED9-1833-47AA-AEA5-F54514CC15FB}" type="pres">
      <dgm:prSet presAssocID="{71B08EA8-F913-424C-8AF0-F2E2B37EDA5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86A8847D-C66F-48C8-A5E4-9F5AE8705217}" type="pres">
      <dgm:prSet presAssocID="{71B08EA8-F913-424C-8AF0-F2E2B37EDA5A}" presName="spaceRect" presStyleCnt="0"/>
      <dgm:spPr/>
    </dgm:pt>
    <dgm:pt modelId="{65EB4225-7AB1-45F2-ACBD-5E08B41FCBAC}" type="pres">
      <dgm:prSet presAssocID="{71B08EA8-F913-424C-8AF0-F2E2B37EDA5A}" presName="parTx" presStyleLbl="revTx" presStyleIdx="1" presStyleCnt="2">
        <dgm:presLayoutVars>
          <dgm:chMax val="0"/>
          <dgm:chPref val="0"/>
        </dgm:presLayoutVars>
      </dgm:prSet>
      <dgm:spPr/>
    </dgm:pt>
  </dgm:ptLst>
  <dgm:cxnLst>
    <dgm:cxn modelId="{54C26D49-B725-40CC-8497-80D421FC83EE}" srcId="{568282E1-6B9D-4C3A-9AA7-A05194DCD10E}" destId="{7756ACBD-3F4E-49B6-BD52-9AD15398D8CA}" srcOrd="0" destOrd="0" parTransId="{6B537E30-23B9-4BEE-AE46-9C699A397389}" sibTransId="{C3BEE73C-E64F-4986-A207-D9E376CAEB42}"/>
    <dgm:cxn modelId="{CD205598-DBE0-468D-8449-A82F791B82F0}" srcId="{568282E1-6B9D-4C3A-9AA7-A05194DCD10E}" destId="{71B08EA8-F913-424C-8AF0-F2E2B37EDA5A}" srcOrd="1" destOrd="0" parTransId="{681F492E-2607-47BF-98BD-58B954EA3C52}" sibTransId="{D9018C46-4995-451C-BF39-C0CBFE86A8A0}"/>
    <dgm:cxn modelId="{21CFA5E1-75FA-4791-9354-D04944100543}" type="presOf" srcId="{7756ACBD-3F4E-49B6-BD52-9AD15398D8CA}" destId="{821A61D8-BE86-453F-859B-7F34193DC24A}" srcOrd="0" destOrd="0" presId="urn:microsoft.com/office/officeart/2018/2/layout/IconVerticalSolidList"/>
    <dgm:cxn modelId="{2C9835E2-3B65-4DBF-9E8A-3EF1358328CB}" type="presOf" srcId="{71B08EA8-F913-424C-8AF0-F2E2B37EDA5A}" destId="{65EB4225-7AB1-45F2-ACBD-5E08B41FCBAC}" srcOrd="0" destOrd="0" presId="urn:microsoft.com/office/officeart/2018/2/layout/IconVerticalSolidList"/>
    <dgm:cxn modelId="{1BC38CF8-978C-4132-BD5C-F5C3951E831C}" type="presOf" srcId="{568282E1-6B9D-4C3A-9AA7-A05194DCD10E}" destId="{B2EC4C99-CB3B-42FC-8D1E-650D21EB13D8}" srcOrd="0" destOrd="0" presId="urn:microsoft.com/office/officeart/2018/2/layout/IconVerticalSolidList"/>
    <dgm:cxn modelId="{72ABD8A9-6E54-4EAC-96D0-8B1743C905DB}" type="presParOf" srcId="{B2EC4C99-CB3B-42FC-8D1E-650D21EB13D8}" destId="{40145BC2-0024-4EDA-AA88-3B1BAD4AA133}" srcOrd="0" destOrd="0" presId="urn:microsoft.com/office/officeart/2018/2/layout/IconVerticalSolidList"/>
    <dgm:cxn modelId="{AF90EA3F-3E42-418B-BF02-FACF80B35F5B}" type="presParOf" srcId="{40145BC2-0024-4EDA-AA88-3B1BAD4AA133}" destId="{A54E6F59-209B-44C6-82D6-BAAB2BB3EBF0}" srcOrd="0" destOrd="0" presId="urn:microsoft.com/office/officeart/2018/2/layout/IconVerticalSolidList"/>
    <dgm:cxn modelId="{2CE49047-1EFB-47C0-A79F-1484ACAAF305}" type="presParOf" srcId="{40145BC2-0024-4EDA-AA88-3B1BAD4AA133}" destId="{A5ED2135-E832-4E4F-939A-802445A3F2E9}" srcOrd="1" destOrd="0" presId="urn:microsoft.com/office/officeart/2018/2/layout/IconVerticalSolidList"/>
    <dgm:cxn modelId="{2129C3D8-9309-4BA9-B049-5D93D522AFE2}" type="presParOf" srcId="{40145BC2-0024-4EDA-AA88-3B1BAD4AA133}" destId="{DC2E1304-809A-4A40-AA2C-04208FC066A7}" srcOrd="2" destOrd="0" presId="urn:microsoft.com/office/officeart/2018/2/layout/IconVerticalSolidList"/>
    <dgm:cxn modelId="{B069361F-B582-4D8C-BF9C-FE9445541218}" type="presParOf" srcId="{40145BC2-0024-4EDA-AA88-3B1BAD4AA133}" destId="{821A61D8-BE86-453F-859B-7F34193DC24A}" srcOrd="3" destOrd="0" presId="urn:microsoft.com/office/officeart/2018/2/layout/IconVerticalSolidList"/>
    <dgm:cxn modelId="{87A2B600-B279-41CF-ADDB-AFC12301D5F9}" type="presParOf" srcId="{B2EC4C99-CB3B-42FC-8D1E-650D21EB13D8}" destId="{34309676-579A-4953-8F56-BC7EC5780508}" srcOrd="1" destOrd="0" presId="urn:microsoft.com/office/officeart/2018/2/layout/IconVerticalSolidList"/>
    <dgm:cxn modelId="{8397A815-BE15-49DA-A1CF-7FD8D62AFCFA}" type="presParOf" srcId="{B2EC4C99-CB3B-42FC-8D1E-650D21EB13D8}" destId="{B1D92FCC-0F89-4BE3-B869-74DB5744F18A}" srcOrd="2" destOrd="0" presId="urn:microsoft.com/office/officeart/2018/2/layout/IconVerticalSolidList"/>
    <dgm:cxn modelId="{32919C22-D302-4264-A54C-677BEA42A248}" type="presParOf" srcId="{B1D92FCC-0F89-4BE3-B869-74DB5744F18A}" destId="{C1FD65BE-D0F0-425A-90F8-5005F1B8BADF}" srcOrd="0" destOrd="0" presId="urn:microsoft.com/office/officeart/2018/2/layout/IconVerticalSolidList"/>
    <dgm:cxn modelId="{756ED489-2498-4D3A-AB9B-3B7D50B3C522}" type="presParOf" srcId="{B1D92FCC-0F89-4BE3-B869-74DB5744F18A}" destId="{29BFFED9-1833-47AA-AEA5-F54514CC15FB}" srcOrd="1" destOrd="0" presId="urn:microsoft.com/office/officeart/2018/2/layout/IconVerticalSolidList"/>
    <dgm:cxn modelId="{806EE4AB-50D5-4F09-9DC9-A3078DFCAE57}" type="presParOf" srcId="{B1D92FCC-0F89-4BE3-B869-74DB5744F18A}" destId="{86A8847D-C66F-48C8-A5E4-9F5AE8705217}" srcOrd="2" destOrd="0" presId="urn:microsoft.com/office/officeart/2018/2/layout/IconVerticalSolidList"/>
    <dgm:cxn modelId="{6DD9AF6B-EB78-462E-97BE-54301FCE3D3D}" type="presParOf" srcId="{B1D92FCC-0F89-4BE3-B869-74DB5744F18A}" destId="{65EB4225-7AB1-45F2-ACBD-5E08B41FCBA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766D89-4892-420A-9536-6AEB7B78354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2AEA668-8F5C-438D-B5CC-4A954DCA3FD4}">
      <dgm:prSet/>
      <dgm:spPr/>
      <dgm:t>
        <a:bodyPr/>
        <a:lstStyle/>
        <a:p>
          <a:r>
            <a:rPr lang="en-US"/>
            <a:t>Identifying the list of columns have more than 30% value missing and then dropping those columns.</a:t>
          </a:r>
        </a:p>
      </dgm:t>
    </dgm:pt>
    <dgm:pt modelId="{A608D23F-A0D3-4E53-94DA-90ECBD07413A}" type="parTrans" cxnId="{43800C44-9342-482D-8069-5ECBB90FB7EF}">
      <dgm:prSet/>
      <dgm:spPr/>
      <dgm:t>
        <a:bodyPr/>
        <a:lstStyle/>
        <a:p>
          <a:endParaRPr lang="en-US"/>
        </a:p>
      </dgm:t>
    </dgm:pt>
    <dgm:pt modelId="{15CDBA69-F37B-49A3-8318-CCBD7FE7D178}" type="sibTrans" cxnId="{43800C44-9342-482D-8069-5ECBB90FB7EF}">
      <dgm:prSet/>
      <dgm:spPr/>
      <dgm:t>
        <a:bodyPr/>
        <a:lstStyle/>
        <a:p>
          <a:endParaRPr lang="en-US"/>
        </a:p>
      </dgm:t>
    </dgm:pt>
    <dgm:pt modelId="{16A77D47-EBF3-4B06-A010-C8695A1D774D}">
      <dgm:prSet/>
      <dgm:spPr/>
      <dgm:t>
        <a:bodyPr/>
        <a:lstStyle/>
        <a:p>
          <a:r>
            <a:rPr lang="en-US"/>
            <a:t>Next set of columns to be dropped are “date” as not required for analysis and “circle_id” has one unique value which will not have any impact. After dropping this columns left are 196.</a:t>
          </a:r>
        </a:p>
      </dgm:t>
    </dgm:pt>
    <dgm:pt modelId="{453EA733-BEEB-4BD3-92D0-EFAD651E4367}" type="parTrans" cxnId="{EAE29E1C-194E-44B3-B7BF-CF4205C7BB42}">
      <dgm:prSet/>
      <dgm:spPr/>
      <dgm:t>
        <a:bodyPr/>
        <a:lstStyle/>
        <a:p>
          <a:endParaRPr lang="en-US"/>
        </a:p>
      </dgm:t>
    </dgm:pt>
    <dgm:pt modelId="{4AD3C3AA-DA97-4F80-8BAC-55C00A2A21BD}" type="sibTrans" cxnId="{EAE29E1C-194E-44B3-B7BF-CF4205C7BB42}">
      <dgm:prSet/>
      <dgm:spPr/>
      <dgm:t>
        <a:bodyPr/>
        <a:lstStyle/>
        <a:p>
          <a:endParaRPr lang="en-US"/>
        </a:p>
      </dgm:t>
    </dgm:pt>
    <dgm:pt modelId="{F9290D19-3E5B-4428-862D-32141E350A95}">
      <dgm:prSet/>
      <dgm:spPr/>
      <dgm:t>
        <a:bodyPr/>
        <a:lstStyle/>
        <a:p>
          <a:r>
            <a:rPr lang="en-US"/>
            <a:t>Find 70th percentile of the average recharge for 6</a:t>
          </a:r>
          <a:r>
            <a:rPr lang="en-US" baseline="30000"/>
            <a:t>th</a:t>
          </a:r>
          <a:r>
            <a:rPr lang="en-US"/>
            <a:t> &amp; 7</a:t>
          </a:r>
          <a:r>
            <a:rPr lang="en-US" baseline="30000"/>
            <a:t>th</a:t>
          </a:r>
          <a:r>
            <a:rPr lang="en-US"/>
            <a:t> month.</a:t>
          </a:r>
        </a:p>
      </dgm:t>
    </dgm:pt>
    <dgm:pt modelId="{5402B6AB-09BD-4735-A11C-288EC18FAB7B}" type="parTrans" cxnId="{DC56F8E6-7F7A-420F-A76E-0B3A91402DDA}">
      <dgm:prSet/>
      <dgm:spPr/>
      <dgm:t>
        <a:bodyPr/>
        <a:lstStyle/>
        <a:p>
          <a:endParaRPr lang="en-US"/>
        </a:p>
      </dgm:t>
    </dgm:pt>
    <dgm:pt modelId="{0AA06146-E4DD-46CF-84C8-7BDC8F01C659}" type="sibTrans" cxnId="{DC56F8E6-7F7A-420F-A76E-0B3A91402DDA}">
      <dgm:prSet/>
      <dgm:spPr/>
      <dgm:t>
        <a:bodyPr/>
        <a:lstStyle/>
        <a:p>
          <a:endParaRPr lang="en-US"/>
        </a:p>
      </dgm:t>
    </dgm:pt>
    <dgm:pt modelId="{A8E248DF-8041-4780-A48D-41EB3FC3BA1E}">
      <dgm:prSet/>
      <dgm:spPr/>
      <dgm:t>
        <a:bodyPr/>
        <a:lstStyle/>
        <a:p>
          <a:r>
            <a:rPr lang="en-US"/>
            <a:t>Filter the customers, who have recharged more than or equal to X(70</a:t>
          </a:r>
          <a:r>
            <a:rPr lang="en-US" baseline="30000"/>
            <a:t>th</a:t>
          </a:r>
          <a:r>
            <a:rPr lang="en-US"/>
            <a:t> percentile). </a:t>
          </a:r>
        </a:p>
      </dgm:t>
    </dgm:pt>
    <dgm:pt modelId="{DDB242E7-D7AA-4315-A9E2-C0C7248A1C0E}" type="parTrans" cxnId="{8AEC9E4F-CF8C-4873-A3E2-FF4C901E2A6E}">
      <dgm:prSet/>
      <dgm:spPr/>
      <dgm:t>
        <a:bodyPr/>
        <a:lstStyle/>
        <a:p>
          <a:endParaRPr lang="en-US"/>
        </a:p>
      </dgm:t>
    </dgm:pt>
    <dgm:pt modelId="{874DFDDF-FF38-40F1-8C4A-DFBCCEB76F08}" type="sibTrans" cxnId="{8AEC9E4F-CF8C-4873-A3E2-FF4C901E2A6E}">
      <dgm:prSet/>
      <dgm:spPr/>
      <dgm:t>
        <a:bodyPr/>
        <a:lstStyle/>
        <a:p>
          <a:endParaRPr lang="en-US"/>
        </a:p>
      </dgm:t>
    </dgm:pt>
    <dgm:pt modelId="{4E2E21F2-EAA9-4050-9C70-09F93F4E5C35}">
      <dgm:prSet/>
      <dgm:spPr/>
      <dgm:t>
        <a:bodyPr/>
        <a:lstStyle/>
        <a:p>
          <a:r>
            <a:rPr lang="en-US"/>
            <a:t>We have 30001 rows and 196 columns</a:t>
          </a:r>
        </a:p>
      </dgm:t>
    </dgm:pt>
    <dgm:pt modelId="{84D869EE-0010-46C6-A257-343D57AE99B7}" type="parTrans" cxnId="{52ADD299-B1F7-48BC-9694-4377F520AD0D}">
      <dgm:prSet/>
      <dgm:spPr/>
      <dgm:t>
        <a:bodyPr/>
        <a:lstStyle/>
        <a:p>
          <a:endParaRPr lang="en-US"/>
        </a:p>
      </dgm:t>
    </dgm:pt>
    <dgm:pt modelId="{94038287-70C9-46F2-A438-D53ADAD73DEF}" type="sibTrans" cxnId="{52ADD299-B1F7-48BC-9694-4377F520AD0D}">
      <dgm:prSet/>
      <dgm:spPr/>
      <dgm:t>
        <a:bodyPr/>
        <a:lstStyle/>
        <a:p>
          <a:endParaRPr lang="en-US"/>
        </a:p>
      </dgm:t>
    </dgm:pt>
    <dgm:pt modelId="{D63DE27B-981E-49A0-8904-4CB2B9A5A7A1}">
      <dgm:prSet/>
      <dgm:spPr/>
      <dgm:t>
        <a:bodyPr/>
        <a:lstStyle/>
        <a:p>
          <a:r>
            <a:rPr lang="en-US"/>
            <a:t>Dropping rows having more than 50% value missing.</a:t>
          </a:r>
        </a:p>
      </dgm:t>
    </dgm:pt>
    <dgm:pt modelId="{2BDDFA68-F468-4518-81A9-2558F6534558}" type="parTrans" cxnId="{9BF69422-045A-466C-9CAF-100FB7A5FE43}">
      <dgm:prSet/>
      <dgm:spPr/>
      <dgm:t>
        <a:bodyPr/>
        <a:lstStyle/>
        <a:p>
          <a:endParaRPr lang="en-US"/>
        </a:p>
      </dgm:t>
    </dgm:pt>
    <dgm:pt modelId="{F1F620D0-6605-47B7-8485-6ED29DA331A4}" type="sibTrans" cxnId="{9BF69422-045A-466C-9CAF-100FB7A5FE43}">
      <dgm:prSet/>
      <dgm:spPr/>
      <dgm:t>
        <a:bodyPr/>
        <a:lstStyle/>
        <a:p>
          <a:endParaRPr lang="en-US"/>
        </a:p>
      </dgm:t>
    </dgm:pt>
    <dgm:pt modelId="{108A0F20-5F61-4DB8-9044-DA92010739F0}">
      <dgm:prSet/>
      <dgm:spPr/>
      <dgm:t>
        <a:bodyPr/>
        <a:lstStyle/>
        <a:p>
          <a:r>
            <a:rPr lang="en-US"/>
            <a:t>Deleting the records for which MOU for Sep(9), Jun(6),Aug(8) &amp; July(7) are null.</a:t>
          </a:r>
        </a:p>
      </dgm:t>
    </dgm:pt>
    <dgm:pt modelId="{764F54D7-7598-4CD3-996A-A1EFBF697CF7}" type="parTrans" cxnId="{8FE915DB-F8A6-4A64-844E-E4A2586993F8}">
      <dgm:prSet/>
      <dgm:spPr/>
      <dgm:t>
        <a:bodyPr/>
        <a:lstStyle/>
        <a:p>
          <a:endParaRPr lang="en-US"/>
        </a:p>
      </dgm:t>
    </dgm:pt>
    <dgm:pt modelId="{D906D869-BD31-49EF-9A67-96F1792ECAA6}" type="sibTrans" cxnId="{8FE915DB-F8A6-4A64-844E-E4A2586993F8}">
      <dgm:prSet/>
      <dgm:spPr/>
      <dgm:t>
        <a:bodyPr/>
        <a:lstStyle/>
        <a:p>
          <a:endParaRPr lang="en-US"/>
        </a:p>
      </dgm:t>
    </dgm:pt>
    <dgm:pt modelId="{4CADF04F-C93E-4F0E-A794-B51E1F222790}">
      <dgm:prSet/>
      <dgm:spPr/>
      <dgm:t>
        <a:bodyPr/>
        <a:lstStyle/>
        <a:p>
          <a:r>
            <a:rPr lang="en-US"/>
            <a:t>We can see that we have lost almost 7% records. But we have enough number of records to do our analysis.</a:t>
          </a:r>
        </a:p>
      </dgm:t>
    </dgm:pt>
    <dgm:pt modelId="{7BF89F94-33DE-40A7-8952-D7ED83312C49}" type="parTrans" cxnId="{19332EE0-26CB-412B-8FE8-9B8022BC70A6}">
      <dgm:prSet/>
      <dgm:spPr/>
      <dgm:t>
        <a:bodyPr/>
        <a:lstStyle/>
        <a:p>
          <a:endParaRPr lang="en-US"/>
        </a:p>
      </dgm:t>
    </dgm:pt>
    <dgm:pt modelId="{8B493235-A2C8-42BE-B1E9-BA4B9EA4267D}" type="sibTrans" cxnId="{19332EE0-26CB-412B-8FE8-9B8022BC70A6}">
      <dgm:prSet/>
      <dgm:spPr/>
      <dgm:t>
        <a:bodyPr/>
        <a:lstStyle/>
        <a:p>
          <a:endParaRPr lang="en-US"/>
        </a:p>
      </dgm:t>
    </dgm:pt>
    <dgm:pt modelId="{F0631154-CC52-423C-A5D0-8036CEF43BD0}" type="pres">
      <dgm:prSet presAssocID="{B0766D89-4892-420A-9536-6AEB7B783541}" presName="linear" presStyleCnt="0">
        <dgm:presLayoutVars>
          <dgm:animLvl val="lvl"/>
          <dgm:resizeHandles val="exact"/>
        </dgm:presLayoutVars>
      </dgm:prSet>
      <dgm:spPr/>
    </dgm:pt>
    <dgm:pt modelId="{BF2AFD6D-720A-404F-A05B-AB1C4397D802}" type="pres">
      <dgm:prSet presAssocID="{82AEA668-8F5C-438D-B5CC-4A954DCA3FD4}" presName="parentText" presStyleLbl="node1" presStyleIdx="0" presStyleCnt="8">
        <dgm:presLayoutVars>
          <dgm:chMax val="0"/>
          <dgm:bulletEnabled val="1"/>
        </dgm:presLayoutVars>
      </dgm:prSet>
      <dgm:spPr/>
    </dgm:pt>
    <dgm:pt modelId="{ADB8DA92-0973-4622-87C9-4C7B0E3A7950}" type="pres">
      <dgm:prSet presAssocID="{15CDBA69-F37B-49A3-8318-CCBD7FE7D178}" presName="spacer" presStyleCnt="0"/>
      <dgm:spPr/>
    </dgm:pt>
    <dgm:pt modelId="{2F9C7673-3045-4951-BD9D-95085696DF28}" type="pres">
      <dgm:prSet presAssocID="{16A77D47-EBF3-4B06-A010-C8695A1D774D}" presName="parentText" presStyleLbl="node1" presStyleIdx="1" presStyleCnt="8">
        <dgm:presLayoutVars>
          <dgm:chMax val="0"/>
          <dgm:bulletEnabled val="1"/>
        </dgm:presLayoutVars>
      </dgm:prSet>
      <dgm:spPr/>
    </dgm:pt>
    <dgm:pt modelId="{3F248200-9183-4FBA-83CD-0A5E5BE62CE9}" type="pres">
      <dgm:prSet presAssocID="{4AD3C3AA-DA97-4F80-8BAC-55C00A2A21BD}" presName="spacer" presStyleCnt="0"/>
      <dgm:spPr/>
    </dgm:pt>
    <dgm:pt modelId="{5C13F760-251A-425F-BFF2-E62ED2487AE9}" type="pres">
      <dgm:prSet presAssocID="{F9290D19-3E5B-4428-862D-32141E350A95}" presName="parentText" presStyleLbl="node1" presStyleIdx="2" presStyleCnt="8">
        <dgm:presLayoutVars>
          <dgm:chMax val="0"/>
          <dgm:bulletEnabled val="1"/>
        </dgm:presLayoutVars>
      </dgm:prSet>
      <dgm:spPr/>
    </dgm:pt>
    <dgm:pt modelId="{5010BCDE-3505-49EF-8499-7DCE8A1B6633}" type="pres">
      <dgm:prSet presAssocID="{0AA06146-E4DD-46CF-84C8-7BDC8F01C659}" presName="spacer" presStyleCnt="0"/>
      <dgm:spPr/>
    </dgm:pt>
    <dgm:pt modelId="{424F8EC8-6DF9-45C4-A731-A6D878A4E421}" type="pres">
      <dgm:prSet presAssocID="{A8E248DF-8041-4780-A48D-41EB3FC3BA1E}" presName="parentText" presStyleLbl="node1" presStyleIdx="3" presStyleCnt="8">
        <dgm:presLayoutVars>
          <dgm:chMax val="0"/>
          <dgm:bulletEnabled val="1"/>
        </dgm:presLayoutVars>
      </dgm:prSet>
      <dgm:spPr/>
    </dgm:pt>
    <dgm:pt modelId="{8CA1F4D0-BF87-46C1-81E4-11377DB2AD31}" type="pres">
      <dgm:prSet presAssocID="{874DFDDF-FF38-40F1-8C4A-DFBCCEB76F08}" presName="spacer" presStyleCnt="0"/>
      <dgm:spPr/>
    </dgm:pt>
    <dgm:pt modelId="{0EF0BF6D-9031-442A-8F7B-282AE8ADCB97}" type="pres">
      <dgm:prSet presAssocID="{4E2E21F2-EAA9-4050-9C70-09F93F4E5C35}" presName="parentText" presStyleLbl="node1" presStyleIdx="4" presStyleCnt="8">
        <dgm:presLayoutVars>
          <dgm:chMax val="0"/>
          <dgm:bulletEnabled val="1"/>
        </dgm:presLayoutVars>
      </dgm:prSet>
      <dgm:spPr/>
    </dgm:pt>
    <dgm:pt modelId="{B76110EC-51A2-4FA0-A155-EBA9D12DBA61}" type="pres">
      <dgm:prSet presAssocID="{94038287-70C9-46F2-A438-D53ADAD73DEF}" presName="spacer" presStyleCnt="0"/>
      <dgm:spPr/>
    </dgm:pt>
    <dgm:pt modelId="{713A1165-6E76-4AD3-A0D4-3FB0D76123EF}" type="pres">
      <dgm:prSet presAssocID="{D63DE27B-981E-49A0-8904-4CB2B9A5A7A1}" presName="parentText" presStyleLbl="node1" presStyleIdx="5" presStyleCnt="8">
        <dgm:presLayoutVars>
          <dgm:chMax val="0"/>
          <dgm:bulletEnabled val="1"/>
        </dgm:presLayoutVars>
      </dgm:prSet>
      <dgm:spPr/>
    </dgm:pt>
    <dgm:pt modelId="{F3198EEE-E995-4A6C-A5A8-3524B0209945}" type="pres">
      <dgm:prSet presAssocID="{F1F620D0-6605-47B7-8485-6ED29DA331A4}" presName="spacer" presStyleCnt="0"/>
      <dgm:spPr/>
    </dgm:pt>
    <dgm:pt modelId="{05127A1E-FE2C-4B02-AA6F-9EF42CEDBB96}" type="pres">
      <dgm:prSet presAssocID="{108A0F20-5F61-4DB8-9044-DA92010739F0}" presName="parentText" presStyleLbl="node1" presStyleIdx="6" presStyleCnt="8">
        <dgm:presLayoutVars>
          <dgm:chMax val="0"/>
          <dgm:bulletEnabled val="1"/>
        </dgm:presLayoutVars>
      </dgm:prSet>
      <dgm:spPr/>
    </dgm:pt>
    <dgm:pt modelId="{5DA43B93-BEA1-4042-B3FF-A7FAA28B2F9A}" type="pres">
      <dgm:prSet presAssocID="{D906D869-BD31-49EF-9A67-96F1792ECAA6}" presName="spacer" presStyleCnt="0"/>
      <dgm:spPr/>
    </dgm:pt>
    <dgm:pt modelId="{2CE426BC-5731-4449-BF5B-7BF2E4AA48E5}" type="pres">
      <dgm:prSet presAssocID="{4CADF04F-C93E-4F0E-A794-B51E1F222790}" presName="parentText" presStyleLbl="node1" presStyleIdx="7" presStyleCnt="8">
        <dgm:presLayoutVars>
          <dgm:chMax val="0"/>
          <dgm:bulletEnabled val="1"/>
        </dgm:presLayoutVars>
      </dgm:prSet>
      <dgm:spPr/>
    </dgm:pt>
  </dgm:ptLst>
  <dgm:cxnLst>
    <dgm:cxn modelId="{EAE29E1C-194E-44B3-B7BF-CF4205C7BB42}" srcId="{B0766D89-4892-420A-9536-6AEB7B783541}" destId="{16A77D47-EBF3-4B06-A010-C8695A1D774D}" srcOrd="1" destOrd="0" parTransId="{453EA733-BEEB-4BD3-92D0-EFAD651E4367}" sibTransId="{4AD3C3AA-DA97-4F80-8BAC-55C00A2A21BD}"/>
    <dgm:cxn modelId="{9BF69422-045A-466C-9CAF-100FB7A5FE43}" srcId="{B0766D89-4892-420A-9536-6AEB7B783541}" destId="{D63DE27B-981E-49A0-8904-4CB2B9A5A7A1}" srcOrd="5" destOrd="0" parTransId="{2BDDFA68-F468-4518-81A9-2558F6534558}" sibTransId="{F1F620D0-6605-47B7-8485-6ED29DA331A4}"/>
    <dgm:cxn modelId="{0267C329-1B4E-4A4E-8345-6EB496B1B593}" type="presOf" srcId="{F9290D19-3E5B-4428-862D-32141E350A95}" destId="{5C13F760-251A-425F-BFF2-E62ED2487AE9}" srcOrd="0" destOrd="0" presId="urn:microsoft.com/office/officeart/2005/8/layout/vList2"/>
    <dgm:cxn modelId="{43800C44-9342-482D-8069-5ECBB90FB7EF}" srcId="{B0766D89-4892-420A-9536-6AEB7B783541}" destId="{82AEA668-8F5C-438D-B5CC-4A954DCA3FD4}" srcOrd="0" destOrd="0" parTransId="{A608D23F-A0D3-4E53-94DA-90ECBD07413A}" sibTransId="{15CDBA69-F37B-49A3-8318-CCBD7FE7D178}"/>
    <dgm:cxn modelId="{7C7CBE47-3D74-46E4-9094-A5BF1407A94B}" type="presOf" srcId="{108A0F20-5F61-4DB8-9044-DA92010739F0}" destId="{05127A1E-FE2C-4B02-AA6F-9EF42CEDBB96}" srcOrd="0" destOrd="0" presId="urn:microsoft.com/office/officeart/2005/8/layout/vList2"/>
    <dgm:cxn modelId="{0E485669-84B9-4DC5-BD7B-A96425164C34}" type="presOf" srcId="{16A77D47-EBF3-4B06-A010-C8695A1D774D}" destId="{2F9C7673-3045-4951-BD9D-95085696DF28}" srcOrd="0" destOrd="0" presId="urn:microsoft.com/office/officeart/2005/8/layout/vList2"/>
    <dgm:cxn modelId="{71F3784C-2A99-4C0F-B4E6-A26DB14678A5}" type="presOf" srcId="{B0766D89-4892-420A-9536-6AEB7B783541}" destId="{F0631154-CC52-423C-A5D0-8036CEF43BD0}" srcOrd="0" destOrd="0" presId="urn:microsoft.com/office/officeart/2005/8/layout/vList2"/>
    <dgm:cxn modelId="{32830C4D-4D30-4067-9CF4-7CE0777BDE64}" type="presOf" srcId="{4CADF04F-C93E-4F0E-A794-B51E1F222790}" destId="{2CE426BC-5731-4449-BF5B-7BF2E4AA48E5}" srcOrd="0" destOrd="0" presId="urn:microsoft.com/office/officeart/2005/8/layout/vList2"/>
    <dgm:cxn modelId="{8AEC9E4F-CF8C-4873-A3E2-FF4C901E2A6E}" srcId="{B0766D89-4892-420A-9536-6AEB7B783541}" destId="{A8E248DF-8041-4780-A48D-41EB3FC3BA1E}" srcOrd="3" destOrd="0" parTransId="{DDB242E7-D7AA-4315-A9E2-C0C7248A1C0E}" sibTransId="{874DFDDF-FF38-40F1-8C4A-DFBCCEB76F08}"/>
    <dgm:cxn modelId="{D3576F91-11EB-4FD3-AB91-4A912BA8647E}" type="presOf" srcId="{82AEA668-8F5C-438D-B5CC-4A954DCA3FD4}" destId="{BF2AFD6D-720A-404F-A05B-AB1C4397D802}" srcOrd="0" destOrd="0" presId="urn:microsoft.com/office/officeart/2005/8/layout/vList2"/>
    <dgm:cxn modelId="{79428597-3D2D-4727-B280-068E97A50841}" type="presOf" srcId="{A8E248DF-8041-4780-A48D-41EB3FC3BA1E}" destId="{424F8EC8-6DF9-45C4-A731-A6D878A4E421}" srcOrd="0" destOrd="0" presId="urn:microsoft.com/office/officeart/2005/8/layout/vList2"/>
    <dgm:cxn modelId="{52ADD299-B1F7-48BC-9694-4377F520AD0D}" srcId="{B0766D89-4892-420A-9536-6AEB7B783541}" destId="{4E2E21F2-EAA9-4050-9C70-09F93F4E5C35}" srcOrd="4" destOrd="0" parTransId="{84D869EE-0010-46C6-A257-343D57AE99B7}" sibTransId="{94038287-70C9-46F2-A438-D53ADAD73DEF}"/>
    <dgm:cxn modelId="{F1B658D7-8EB0-4853-996D-82C4A5DA7968}" type="presOf" srcId="{4E2E21F2-EAA9-4050-9C70-09F93F4E5C35}" destId="{0EF0BF6D-9031-442A-8F7B-282AE8ADCB97}" srcOrd="0" destOrd="0" presId="urn:microsoft.com/office/officeart/2005/8/layout/vList2"/>
    <dgm:cxn modelId="{8FE915DB-F8A6-4A64-844E-E4A2586993F8}" srcId="{B0766D89-4892-420A-9536-6AEB7B783541}" destId="{108A0F20-5F61-4DB8-9044-DA92010739F0}" srcOrd="6" destOrd="0" parTransId="{764F54D7-7598-4CD3-996A-A1EFBF697CF7}" sibTransId="{D906D869-BD31-49EF-9A67-96F1792ECAA6}"/>
    <dgm:cxn modelId="{19332EE0-26CB-412B-8FE8-9B8022BC70A6}" srcId="{B0766D89-4892-420A-9536-6AEB7B783541}" destId="{4CADF04F-C93E-4F0E-A794-B51E1F222790}" srcOrd="7" destOrd="0" parTransId="{7BF89F94-33DE-40A7-8952-D7ED83312C49}" sibTransId="{8B493235-A2C8-42BE-B1E9-BA4B9EA4267D}"/>
    <dgm:cxn modelId="{948921E2-FF6C-4FBE-AED7-62609F0D58F1}" type="presOf" srcId="{D63DE27B-981E-49A0-8904-4CB2B9A5A7A1}" destId="{713A1165-6E76-4AD3-A0D4-3FB0D76123EF}" srcOrd="0" destOrd="0" presId="urn:microsoft.com/office/officeart/2005/8/layout/vList2"/>
    <dgm:cxn modelId="{DC56F8E6-7F7A-420F-A76E-0B3A91402DDA}" srcId="{B0766D89-4892-420A-9536-6AEB7B783541}" destId="{F9290D19-3E5B-4428-862D-32141E350A95}" srcOrd="2" destOrd="0" parTransId="{5402B6AB-09BD-4735-A11C-288EC18FAB7B}" sibTransId="{0AA06146-E4DD-46CF-84C8-7BDC8F01C659}"/>
    <dgm:cxn modelId="{03F7D144-FB8B-43AA-B910-B812BAD34D63}" type="presParOf" srcId="{F0631154-CC52-423C-A5D0-8036CEF43BD0}" destId="{BF2AFD6D-720A-404F-A05B-AB1C4397D802}" srcOrd="0" destOrd="0" presId="urn:microsoft.com/office/officeart/2005/8/layout/vList2"/>
    <dgm:cxn modelId="{9729F561-E88C-43AE-8CE1-20E443B5B184}" type="presParOf" srcId="{F0631154-CC52-423C-A5D0-8036CEF43BD0}" destId="{ADB8DA92-0973-4622-87C9-4C7B0E3A7950}" srcOrd="1" destOrd="0" presId="urn:microsoft.com/office/officeart/2005/8/layout/vList2"/>
    <dgm:cxn modelId="{1DA0A04D-C960-4643-9EAC-BE6B72C13AD6}" type="presParOf" srcId="{F0631154-CC52-423C-A5D0-8036CEF43BD0}" destId="{2F9C7673-3045-4951-BD9D-95085696DF28}" srcOrd="2" destOrd="0" presId="urn:microsoft.com/office/officeart/2005/8/layout/vList2"/>
    <dgm:cxn modelId="{629D0F5F-3761-42D7-AD92-0232B99F1E27}" type="presParOf" srcId="{F0631154-CC52-423C-A5D0-8036CEF43BD0}" destId="{3F248200-9183-4FBA-83CD-0A5E5BE62CE9}" srcOrd="3" destOrd="0" presId="urn:microsoft.com/office/officeart/2005/8/layout/vList2"/>
    <dgm:cxn modelId="{5D683A58-F563-4AD7-BAA6-9FF6CFDBFBCF}" type="presParOf" srcId="{F0631154-CC52-423C-A5D0-8036CEF43BD0}" destId="{5C13F760-251A-425F-BFF2-E62ED2487AE9}" srcOrd="4" destOrd="0" presId="urn:microsoft.com/office/officeart/2005/8/layout/vList2"/>
    <dgm:cxn modelId="{DB98A48D-382E-4E43-B444-835262E6CEEF}" type="presParOf" srcId="{F0631154-CC52-423C-A5D0-8036CEF43BD0}" destId="{5010BCDE-3505-49EF-8499-7DCE8A1B6633}" srcOrd="5" destOrd="0" presId="urn:microsoft.com/office/officeart/2005/8/layout/vList2"/>
    <dgm:cxn modelId="{271FC282-4DE6-48C3-997B-6C4F29C51E93}" type="presParOf" srcId="{F0631154-CC52-423C-A5D0-8036CEF43BD0}" destId="{424F8EC8-6DF9-45C4-A731-A6D878A4E421}" srcOrd="6" destOrd="0" presId="urn:microsoft.com/office/officeart/2005/8/layout/vList2"/>
    <dgm:cxn modelId="{0FEF3F59-D6FD-44BD-8521-4D2B87B0E3DB}" type="presParOf" srcId="{F0631154-CC52-423C-A5D0-8036CEF43BD0}" destId="{8CA1F4D0-BF87-46C1-81E4-11377DB2AD31}" srcOrd="7" destOrd="0" presId="urn:microsoft.com/office/officeart/2005/8/layout/vList2"/>
    <dgm:cxn modelId="{335AC622-8541-4BEB-878A-63E8C52C381A}" type="presParOf" srcId="{F0631154-CC52-423C-A5D0-8036CEF43BD0}" destId="{0EF0BF6D-9031-442A-8F7B-282AE8ADCB97}" srcOrd="8" destOrd="0" presId="urn:microsoft.com/office/officeart/2005/8/layout/vList2"/>
    <dgm:cxn modelId="{346AB453-8D61-4A8D-ABB1-458909278B57}" type="presParOf" srcId="{F0631154-CC52-423C-A5D0-8036CEF43BD0}" destId="{B76110EC-51A2-4FA0-A155-EBA9D12DBA61}" srcOrd="9" destOrd="0" presId="urn:microsoft.com/office/officeart/2005/8/layout/vList2"/>
    <dgm:cxn modelId="{EA7099D1-5A44-44AF-A773-4B8339856EE1}" type="presParOf" srcId="{F0631154-CC52-423C-A5D0-8036CEF43BD0}" destId="{713A1165-6E76-4AD3-A0D4-3FB0D76123EF}" srcOrd="10" destOrd="0" presId="urn:microsoft.com/office/officeart/2005/8/layout/vList2"/>
    <dgm:cxn modelId="{65D7C551-66C6-49F9-9B72-57FCDEABA0AC}" type="presParOf" srcId="{F0631154-CC52-423C-A5D0-8036CEF43BD0}" destId="{F3198EEE-E995-4A6C-A5A8-3524B0209945}" srcOrd="11" destOrd="0" presId="urn:microsoft.com/office/officeart/2005/8/layout/vList2"/>
    <dgm:cxn modelId="{74907AE1-2FEB-4B7C-B106-6E549907CB19}" type="presParOf" srcId="{F0631154-CC52-423C-A5D0-8036CEF43BD0}" destId="{05127A1E-FE2C-4B02-AA6F-9EF42CEDBB96}" srcOrd="12" destOrd="0" presId="urn:microsoft.com/office/officeart/2005/8/layout/vList2"/>
    <dgm:cxn modelId="{739D9533-9BFF-40B6-964C-83021D13753E}" type="presParOf" srcId="{F0631154-CC52-423C-A5D0-8036CEF43BD0}" destId="{5DA43B93-BEA1-4042-B3FF-A7FAA28B2F9A}" srcOrd="13" destOrd="0" presId="urn:microsoft.com/office/officeart/2005/8/layout/vList2"/>
    <dgm:cxn modelId="{1CCCCEC9-56A4-407A-AE61-5E15E04B4D2F}" type="presParOf" srcId="{F0631154-CC52-423C-A5D0-8036CEF43BD0}" destId="{2CE426BC-5731-4449-BF5B-7BF2E4AA48E5}"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F4EB69-35B2-437E-BB24-0758D74495C0}" type="doc">
      <dgm:prSet loTypeId="urn:microsoft.com/office/officeart/2016/7/layout/LinearArrowProcessNumbered" loCatId="process" qsTypeId="urn:microsoft.com/office/officeart/2005/8/quickstyle/simple4" qsCatId="simple" csTypeId="urn:microsoft.com/office/officeart/2005/8/colors/accent1_2" csCatId="accent1"/>
      <dgm:spPr/>
      <dgm:t>
        <a:bodyPr/>
        <a:lstStyle/>
        <a:p>
          <a:endParaRPr lang="en-US"/>
        </a:p>
      </dgm:t>
    </dgm:pt>
    <dgm:pt modelId="{26587FB2-CFEF-496B-BAC0-943D3BD8BCE6}">
      <dgm:prSet/>
      <dgm:spPr/>
      <dgm:t>
        <a:bodyPr/>
        <a:lstStyle/>
        <a:p>
          <a:r>
            <a:rPr lang="en-US" dirty="0"/>
            <a:t>Identify and tag customers (churn=1, else 0) for fourth month (Sep) who have not made any calls (either incoming or outgoing) AND have not used mobile internet even once in the churn phase.</a:t>
          </a:r>
        </a:p>
      </dgm:t>
    </dgm:pt>
    <dgm:pt modelId="{C2759056-BCB8-4662-832F-E9185A364989}" type="parTrans" cxnId="{F9AD362B-05ED-46CE-A1DC-FB27AF55474B}">
      <dgm:prSet/>
      <dgm:spPr/>
      <dgm:t>
        <a:bodyPr/>
        <a:lstStyle/>
        <a:p>
          <a:endParaRPr lang="en-US"/>
        </a:p>
      </dgm:t>
    </dgm:pt>
    <dgm:pt modelId="{DDBA47E9-E318-4135-BB82-4014C04A5ECE}" type="sibTrans" cxnId="{F9AD362B-05ED-46CE-A1DC-FB27AF55474B}">
      <dgm:prSet phldrT="1" phldr="0"/>
      <dgm:spPr/>
      <dgm:t>
        <a:bodyPr/>
        <a:lstStyle/>
        <a:p>
          <a:r>
            <a:rPr lang="en-US"/>
            <a:t>1</a:t>
          </a:r>
        </a:p>
      </dgm:t>
    </dgm:pt>
    <dgm:pt modelId="{A356B7BB-9145-480B-B283-925BC8EF2E71}">
      <dgm:prSet/>
      <dgm:spPr/>
      <dgm:t>
        <a:bodyPr/>
        <a:lstStyle/>
        <a:p>
          <a:r>
            <a:rPr lang="en-US" dirty="0"/>
            <a:t>Check percentage after deleting the attributes for fourth month(Sep)</a:t>
          </a:r>
        </a:p>
      </dgm:t>
    </dgm:pt>
    <dgm:pt modelId="{90A212CA-1B1E-4315-80F6-5901C2A0A5B0}" type="parTrans" cxnId="{133E05FE-FCE7-4D57-92CA-88D5ED434F0A}">
      <dgm:prSet/>
      <dgm:spPr/>
      <dgm:t>
        <a:bodyPr/>
        <a:lstStyle/>
        <a:p>
          <a:endParaRPr lang="en-US"/>
        </a:p>
      </dgm:t>
    </dgm:pt>
    <dgm:pt modelId="{93D075EB-4B37-4100-B543-20F92DAC8B1E}" type="sibTrans" cxnId="{133E05FE-FCE7-4D57-92CA-88D5ED434F0A}">
      <dgm:prSet phldrT="2" phldr="0"/>
      <dgm:spPr/>
      <dgm:t>
        <a:bodyPr/>
        <a:lstStyle/>
        <a:p>
          <a:r>
            <a:rPr lang="en-US"/>
            <a:t>2</a:t>
          </a:r>
        </a:p>
      </dgm:t>
    </dgm:pt>
    <dgm:pt modelId="{0A939958-6FEB-438F-ACEE-0EB32D5A9977}">
      <dgm:prSet/>
      <dgm:spPr/>
      <dgm:t>
        <a:bodyPr/>
        <a:lstStyle/>
        <a:p>
          <a:r>
            <a:rPr lang="en-US"/>
            <a:t>Derive new columns for below decreased in the action phase than the good phase</a:t>
          </a:r>
        </a:p>
      </dgm:t>
    </dgm:pt>
    <dgm:pt modelId="{499F12E0-27DC-46DE-BEAA-D771A6E95355}" type="parTrans" cxnId="{6A2C26AA-AAEA-4956-B8A1-6C923E025476}">
      <dgm:prSet/>
      <dgm:spPr/>
      <dgm:t>
        <a:bodyPr/>
        <a:lstStyle/>
        <a:p>
          <a:endParaRPr lang="en-US"/>
        </a:p>
      </dgm:t>
    </dgm:pt>
    <dgm:pt modelId="{8A3280EA-1AD1-479F-B350-AB17CEC9DFBF}" type="sibTrans" cxnId="{6A2C26AA-AAEA-4956-B8A1-6C923E025476}">
      <dgm:prSet phldrT="3" phldr="0"/>
      <dgm:spPr/>
      <dgm:t>
        <a:bodyPr/>
        <a:lstStyle/>
        <a:p>
          <a:r>
            <a:rPr lang="en-US"/>
            <a:t>3</a:t>
          </a:r>
        </a:p>
      </dgm:t>
    </dgm:pt>
    <dgm:pt modelId="{32A6AABA-B03E-4BB9-85D4-8D16817FA185}">
      <dgm:prSet/>
      <dgm:spPr/>
      <dgm:t>
        <a:bodyPr/>
        <a:lstStyle/>
        <a:p>
          <a:r>
            <a:rPr lang="en-US"/>
            <a:t>Usage </a:t>
          </a:r>
        </a:p>
      </dgm:t>
    </dgm:pt>
    <dgm:pt modelId="{0EF9D33C-83E2-48BA-9EEE-8984FCF391F3}" type="parTrans" cxnId="{4869A22F-D445-472F-A89F-ED83C7959091}">
      <dgm:prSet/>
      <dgm:spPr/>
      <dgm:t>
        <a:bodyPr/>
        <a:lstStyle/>
        <a:p>
          <a:endParaRPr lang="en-US"/>
        </a:p>
      </dgm:t>
    </dgm:pt>
    <dgm:pt modelId="{FBB6C01A-30A8-4224-902F-0445329A83AF}" type="sibTrans" cxnId="{4869A22F-D445-472F-A89F-ED83C7959091}">
      <dgm:prSet/>
      <dgm:spPr/>
      <dgm:t>
        <a:bodyPr/>
        <a:lstStyle/>
        <a:p>
          <a:endParaRPr lang="en-US"/>
        </a:p>
      </dgm:t>
    </dgm:pt>
    <dgm:pt modelId="{CA3687F9-9700-4C2C-8FC7-8BB34FB12952}">
      <dgm:prSet/>
      <dgm:spPr/>
      <dgm:t>
        <a:bodyPr/>
        <a:lstStyle/>
        <a:p>
          <a:r>
            <a:rPr lang="en-US"/>
            <a:t>Recharge</a:t>
          </a:r>
        </a:p>
      </dgm:t>
    </dgm:pt>
    <dgm:pt modelId="{B68F5E59-0652-44F8-9571-01B3E6E80FD6}" type="parTrans" cxnId="{E8398707-3ECE-4D7C-8DA5-9E8ACA8289EE}">
      <dgm:prSet/>
      <dgm:spPr/>
      <dgm:t>
        <a:bodyPr/>
        <a:lstStyle/>
        <a:p>
          <a:endParaRPr lang="en-US"/>
        </a:p>
      </dgm:t>
    </dgm:pt>
    <dgm:pt modelId="{99BE34FA-29D7-43F8-A832-F61FDF0B47EE}" type="sibTrans" cxnId="{E8398707-3ECE-4D7C-8DA5-9E8ACA8289EE}">
      <dgm:prSet/>
      <dgm:spPr/>
      <dgm:t>
        <a:bodyPr/>
        <a:lstStyle/>
        <a:p>
          <a:endParaRPr lang="en-US"/>
        </a:p>
      </dgm:t>
    </dgm:pt>
    <dgm:pt modelId="{69A044A0-6791-497D-914C-202CE6FEE28C}">
      <dgm:prSet/>
      <dgm:spPr/>
      <dgm:t>
        <a:bodyPr/>
        <a:lstStyle/>
        <a:p>
          <a:r>
            <a:rPr lang="en-US"/>
            <a:t>Average Revenue</a:t>
          </a:r>
        </a:p>
      </dgm:t>
    </dgm:pt>
    <dgm:pt modelId="{9F01492B-C18A-4F07-BD07-6F292606F31F}" type="parTrans" cxnId="{BDEFA39E-292A-4229-BA9C-F6A79AC67AD4}">
      <dgm:prSet/>
      <dgm:spPr/>
      <dgm:t>
        <a:bodyPr/>
        <a:lstStyle/>
        <a:p>
          <a:endParaRPr lang="en-US"/>
        </a:p>
      </dgm:t>
    </dgm:pt>
    <dgm:pt modelId="{F9758C92-03DE-4F98-83C4-DD43CBEDDFC1}" type="sibTrans" cxnId="{BDEFA39E-292A-4229-BA9C-F6A79AC67AD4}">
      <dgm:prSet/>
      <dgm:spPr/>
      <dgm:t>
        <a:bodyPr/>
        <a:lstStyle/>
        <a:p>
          <a:endParaRPr lang="en-US"/>
        </a:p>
      </dgm:t>
    </dgm:pt>
    <dgm:pt modelId="{A684222E-864D-44BF-B16E-2607353AF7ED}">
      <dgm:prSet/>
      <dgm:spPr/>
      <dgm:t>
        <a:bodyPr/>
        <a:lstStyle/>
        <a:p>
          <a:r>
            <a:rPr lang="en-US"/>
            <a:t>Volume based cost</a:t>
          </a:r>
        </a:p>
      </dgm:t>
    </dgm:pt>
    <dgm:pt modelId="{09640692-9640-4E39-85CF-F47DFC986FEC}" type="parTrans" cxnId="{E3EEA627-B767-4284-A3A6-A1E8D7CC31AF}">
      <dgm:prSet/>
      <dgm:spPr/>
      <dgm:t>
        <a:bodyPr/>
        <a:lstStyle/>
        <a:p>
          <a:endParaRPr lang="en-US"/>
        </a:p>
      </dgm:t>
    </dgm:pt>
    <dgm:pt modelId="{0EDE2824-3C13-4E02-B0FE-FA711D496F57}" type="sibTrans" cxnId="{E3EEA627-B767-4284-A3A6-A1E8D7CC31AF}">
      <dgm:prSet/>
      <dgm:spPr/>
      <dgm:t>
        <a:bodyPr/>
        <a:lstStyle/>
        <a:p>
          <a:endParaRPr lang="en-US"/>
        </a:p>
      </dgm:t>
    </dgm:pt>
    <dgm:pt modelId="{0E121439-A24B-49CB-AD13-50D7FF90475B}" type="pres">
      <dgm:prSet presAssocID="{5EF4EB69-35B2-437E-BB24-0758D74495C0}" presName="linearFlow" presStyleCnt="0">
        <dgm:presLayoutVars>
          <dgm:dir/>
          <dgm:animLvl val="lvl"/>
          <dgm:resizeHandles val="exact"/>
        </dgm:presLayoutVars>
      </dgm:prSet>
      <dgm:spPr/>
    </dgm:pt>
    <dgm:pt modelId="{F03325DB-18DB-4D68-8F41-8D793FE71EA1}" type="pres">
      <dgm:prSet presAssocID="{26587FB2-CFEF-496B-BAC0-943D3BD8BCE6}" presName="compositeNode" presStyleCnt="0"/>
      <dgm:spPr/>
    </dgm:pt>
    <dgm:pt modelId="{EDB442FE-A4B6-4537-BC1A-5178D7F048BF}" type="pres">
      <dgm:prSet presAssocID="{26587FB2-CFEF-496B-BAC0-943D3BD8BCE6}" presName="parTx" presStyleLbl="node1" presStyleIdx="0" presStyleCnt="0">
        <dgm:presLayoutVars>
          <dgm:chMax val="0"/>
          <dgm:chPref val="0"/>
          <dgm:bulletEnabled val="1"/>
        </dgm:presLayoutVars>
      </dgm:prSet>
      <dgm:spPr/>
    </dgm:pt>
    <dgm:pt modelId="{68F402DC-C842-43B8-8180-95285DE7390B}" type="pres">
      <dgm:prSet presAssocID="{26587FB2-CFEF-496B-BAC0-943D3BD8BCE6}" presName="parSh" presStyleCnt="0"/>
      <dgm:spPr/>
    </dgm:pt>
    <dgm:pt modelId="{F0BC27FE-2095-4617-8E87-02112C3F91AD}" type="pres">
      <dgm:prSet presAssocID="{26587FB2-CFEF-496B-BAC0-943D3BD8BCE6}" presName="lineNode" presStyleLbl="alignAccFollowNode1" presStyleIdx="0" presStyleCnt="9"/>
      <dgm:spPr/>
    </dgm:pt>
    <dgm:pt modelId="{62491D0B-1FFE-4342-8A81-50E89D54AACF}" type="pres">
      <dgm:prSet presAssocID="{26587FB2-CFEF-496B-BAC0-943D3BD8BCE6}" presName="lineArrowNode" presStyleLbl="alignAccFollowNode1" presStyleIdx="1" presStyleCnt="9"/>
      <dgm:spPr/>
    </dgm:pt>
    <dgm:pt modelId="{1A5E4A84-9BC6-4ED0-A92E-C0EF2E6CAF3B}" type="pres">
      <dgm:prSet presAssocID="{DDBA47E9-E318-4135-BB82-4014C04A5ECE}" presName="sibTransNodeCircle" presStyleLbl="alignNode1" presStyleIdx="0" presStyleCnt="3">
        <dgm:presLayoutVars>
          <dgm:chMax val="0"/>
          <dgm:bulletEnabled/>
        </dgm:presLayoutVars>
      </dgm:prSet>
      <dgm:spPr/>
    </dgm:pt>
    <dgm:pt modelId="{77304192-4755-4FC9-9AB1-1F74E145A1A6}" type="pres">
      <dgm:prSet presAssocID="{DDBA47E9-E318-4135-BB82-4014C04A5ECE}" presName="spacerBetweenCircleAndCallout" presStyleCnt="0">
        <dgm:presLayoutVars/>
      </dgm:prSet>
      <dgm:spPr/>
    </dgm:pt>
    <dgm:pt modelId="{061DCF5F-6DBD-4ADC-BC94-A716A9C78D12}" type="pres">
      <dgm:prSet presAssocID="{26587FB2-CFEF-496B-BAC0-943D3BD8BCE6}" presName="nodeText" presStyleLbl="alignAccFollowNode1" presStyleIdx="2" presStyleCnt="9">
        <dgm:presLayoutVars>
          <dgm:bulletEnabled val="1"/>
        </dgm:presLayoutVars>
      </dgm:prSet>
      <dgm:spPr/>
    </dgm:pt>
    <dgm:pt modelId="{ACFD0827-822D-494A-BBD6-42A57700A792}" type="pres">
      <dgm:prSet presAssocID="{DDBA47E9-E318-4135-BB82-4014C04A5ECE}" presName="sibTransComposite" presStyleCnt="0"/>
      <dgm:spPr/>
    </dgm:pt>
    <dgm:pt modelId="{5425D89E-931D-4512-B5DC-5F68A2B5BD69}" type="pres">
      <dgm:prSet presAssocID="{A356B7BB-9145-480B-B283-925BC8EF2E71}" presName="compositeNode" presStyleCnt="0"/>
      <dgm:spPr/>
    </dgm:pt>
    <dgm:pt modelId="{FE362963-80D4-4D79-952D-4176FDE379B2}" type="pres">
      <dgm:prSet presAssocID="{A356B7BB-9145-480B-B283-925BC8EF2E71}" presName="parTx" presStyleLbl="node1" presStyleIdx="0" presStyleCnt="0">
        <dgm:presLayoutVars>
          <dgm:chMax val="0"/>
          <dgm:chPref val="0"/>
          <dgm:bulletEnabled val="1"/>
        </dgm:presLayoutVars>
      </dgm:prSet>
      <dgm:spPr/>
    </dgm:pt>
    <dgm:pt modelId="{D71EDAAF-E1C7-4418-9552-9CD596921624}" type="pres">
      <dgm:prSet presAssocID="{A356B7BB-9145-480B-B283-925BC8EF2E71}" presName="parSh" presStyleCnt="0"/>
      <dgm:spPr/>
    </dgm:pt>
    <dgm:pt modelId="{01D15401-6C64-423F-96B4-8E0AA3C95DC4}" type="pres">
      <dgm:prSet presAssocID="{A356B7BB-9145-480B-B283-925BC8EF2E71}" presName="lineNode" presStyleLbl="alignAccFollowNode1" presStyleIdx="3" presStyleCnt="9"/>
      <dgm:spPr/>
    </dgm:pt>
    <dgm:pt modelId="{99B06D35-257D-4F9B-9F40-BA7643CC7E0B}" type="pres">
      <dgm:prSet presAssocID="{A356B7BB-9145-480B-B283-925BC8EF2E71}" presName="lineArrowNode" presStyleLbl="alignAccFollowNode1" presStyleIdx="4" presStyleCnt="9"/>
      <dgm:spPr/>
    </dgm:pt>
    <dgm:pt modelId="{9D521D06-9847-4955-AB76-873EF8CB06DD}" type="pres">
      <dgm:prSet presAssocID="{93D075EB-4B37-4100-B543-20F92DAC8B1E}" presName="sibTransNodeCircle" presStyleLbl="alignNode1" presStyleIdx="1" presStyleCnt="3">
        <dgm:presLayoutVars>
          <dgm:chMax val="0"/>
          <dgm:bulletEnabled/>
        </dgm:presLayoutVars>
      </dgm:prSet>
      <dgm:spPr/>
    </dgm:pt>
    <dgm:pt modelId="{A7BF5A7C-6C37-4E29-AB3F-78C11214551C}" type="pres">
      <dgm:prSet presAssocID="{93D075EB-4B37-4100-B543-20F92DAC8B1E}" presName="spacerBetweenCircleAndCallout" presStyleCnt="0">
        <dgm:presLayoutVars/>
      </dgm:prSet>
      <dgm:spPr/>
    </dgm:pt>
    <dgm:pt modelId="{1A111D2F-5296-444A-9044-2FFC60447CEC}" type="pres">
      <dgm:prSet presAssocID="{A356B7BB-9145-480B-B283-925BC8EF2E71}" presName="nodeText" presStyleLbl="alignAccFollowNode1" presStyleIdx="5" presStyleCnt="9">
        <dgm:presLayoutVars>
          <dgm:bulletEnabled val="1"/>
        </dgm:presLayoutVars>
      </dgm:prSet>
      <dgm:spPr/>
    </dgm:pt>
    <dgm:pt modelId="{8C50601C-FDD3-44FB-8643-D230AF5D3A2D}" type="pres">
      <dgm:prSet presAssocID="{93D075EB-4B37-4100-B543-20F92DAC8B1E}" presName="sibTransComposite" presStyleCnt="0"/>
      <dgm:spPr/>
    </dgm:pt>
    <dgm:pt modelId="{CE5CD2F7-875A-48DC-90CA-6003B306C434}" type="pres">
      <dgm:prSet presAssocID="{0A939958-6FEB-438F-ACEE-0EB32D5A9977}" presName="compositeNode" presStyleCnt="0"/>
      <dgm:spPr/>
    </dgm:pt>
    <dgm:pt modelId="{F98F8933-6CD0-4794-B251-B3CDE9769404}" type="pres">
      <dgm:prSet presAssocID="{0A939958-6FEB-438F-ACEE-0EB32D5A9977}" presName="parTx" presStyleLbl="node1" presStyleIdx="0" presStyleCnt="0">
        <dgm:presLayoutVars>
          <dgm:chMax val="0"/>
          <dgm:chPref val="0"/>
          <dgm:bulletEnabled val="1"/>
        </dgm:presLayoutVars>
      </dgm:prSet>
      <dgm:spPr/>
    </dgm:pt>
    <dgm:pt modelId="{DB00670F-C820-434E-B213-5FE90FE4C489}" type="pres">
      <dgm:prSet presAssocID="{0A939958-6FEB-438F-ACEE-0EB32D5A9977}" presName="parSh" presStyleCnt="0"/>
      <dgm:spPr/>
    </dgm:pt>
    <dgm:pt modelId="{10DD8657-3AB8-4A75-9588-D18A804CF566}" type="pres">
      <dgm:prSet presAssocID="{0A939958-6FEB-438F-ACEE-0EB32D5A9977}" presName="lineNode" presStyleLbl="alignAccFollowNode1" presStyleIdx="6" presStyleCnt="9"/>
      <dgm:spPr/>
    </dgm:pt>
    <dgm:pt modelId="{C2CD6F88-7610-4FDD-82C4-5169F8B822C3}" type="pres">
      <dgm:prSet presAssocID="{0A939958-6FEB-438F-ACEE-0EB32D5A9977}" presName="lineArrowNode" presStyleLbl="alignAccFollowNode1" presStyleIdx="7" presStyleCnt="9"/>
      <dgm:spPr/>
    </dgm:pt>
    <dgm:pt modelId="{AC77642D-FE21-42D3-97B3-111EAF6E5FF4}" type="pres">
      <dgm:prSet presAssocID="{8A3280EA-1AD1-479F-B350-AB17CEC9DFBF}" presName="sibTransNodeCircle" presStyleLbl="alignNode1" presStyleIdx="2" presStyleCnt="3">
        <dgm:presLayoutVars>
          <dgm:chMax val="0"/>
          <dgm:bulletEnabled/>
        </dgm:presLayoutVars>
      </dgm:prSet>
      <dgm:spPr/>
    </dgm:pt>
    <dgm:pt modelId="{1FFCF0D7-03A4-47FA-A205-F10D643A6E98}" type="pres">
      <dgm:prSet presAssocID="{8A3280EA-1AD1-479F-B350-AB17CEC9DFBF}" presName="spacerBetweenCircleAndCallout" presStyleCnt="0">
        <dgm:presLayoutVars/>
      </dgm:prSet>
      <dgm:spPr/>
    </dgm:pt>
    <dgm:pt modelId="{533CA4DA-DC7F-4B06-8685-5F65F2D1D209}" type="pres">
      <dgm:prSet presAssocID="{0A939958-6FEB-438F-ACEE-0EB32D5A9977}" presName="nodeText" presStyleLbl="alignAccFollowNode1" presStyleIdx="8" presStyleCnt="9">
        <dgm:presLayoutVars>
          <dgm:bulletEnabled val="1"/>
        </dgm:presLayoutVars>
      </dgm:prSet>
      <dgm:spPr/>
    </dgm:pt>
  </dgm:ptLst>
  <dgm:cxnLst>
    <dgm:cxn modelId="{E8398707-3ECE-4D7C-8DA5-9E8ACA8289EE}" srcId="{0A939958-6FEB-438F-ACEE-0EB32D5A9977}" destId="{CA3687F9-9700-4C2C-8FC7-8BB34FB12952}" srcOrd="1" destOrd="0" parTransId="{B68F5E59-0652-44F8-9571-01B3E6E80FD6}" sibTransId="{99BE34FA-29D7-43F8-A832-F61FDF0B47EE}"/>
    <dgm:cxn modelId="{E3EEA627-B767-4284-A3A6-A1E8D7CC31AF}" srcId="{0A939958-6FEB-438F-ACEE-0EB32D5A9977}" destId="{A684222E-864D-44BF-B16E-2607353AF7ED}" srcOrd="3" destOrd="0" parTransId="{09640692-9640-4E39-85CF-F47DFC986FEC}" sibTransId="{0EDE2824-3C13-4E02-B0FE-FA711D496F57}"/>
    <dgm:cxn modelId="{14970F28-150B-458E-AD32-4EE0EC0AEC54}" type="presOf" srcId="{8A3280EA-1AD1-479F-B350-AB17CEC9DFBF}" destId="{AC77642D-FE21-42D3-97B3-111EAF6E5FF4}" srcOrd="0" destOrd="0" presId="urn:microsoft.com/office/officeart/2016/7/layout/LinearArrowProcessNumbered"/>
    <dgm:cxn modelId="{F9AD362B-05ED-46CE-A1DC-FB27AF55474B}" srcId="{5EF4EB69-35B2-437E-BB24-0758D74495C0}" destId="{26587FB2-CFEF-496B-BAC0-943D3BD8BCE6}" srcOrd="0" destOrd="0" parTransId="{C2759056-BCB8-4662-832F-E9185A364989}" sibTransId="{DDBA47E9-E318-4135-BB82-4014C04A5ECE}"/>
    <dgm:cxn modelId="{F1A2E42C-1DEB-4982-B74A-4204C7104CD8}" type="presOf" srcId="{A356B7BB-9145-480B-B283-925BC8EF2E71}" destId="{1A111D2F-5296-444A-9044-2FFC60447CEC}" srcOrd="0" destOrd="0" presId="urn:microsoft.com/office/officeart/2016/7/layout/LinearArrowProcessNumbered"/>
    <dgm:cxn modelId="{4869A22F-D445-472F-A89F-ED83C7959091}" srcId="{0A939958-6FEB-438F-ACEE-0EB32D5A9977}" destId="{32A6AABA-B03E-4BB9-85D4-8D16817FA185}" srcOrd="0" destOrd="0" parTransId="{0EF9D33C-83E2-48BA-9EEE-8984FCF391F3}" sibTransId="{FBB6C01A-30A8-4224-902F-0445329A83AF}"/>
    <dgm:cxn modelId="{ED6AF66F-AEC4-46E9-93B4-9B8BF6C815DC}" type="presOf" srcId="{A684222E-864D-44BF-B16E-2607353AF7ED}" destId="{533CA4DA-DC7F-4B06-8685-5F65F2D1D209}" srcOrd="0" destOrd="4" presId="urn:microsoft.com/office/officeart/2016/7/layout/LinearArrowProcessNumbered"/>
    <dgm:cxn modelId="{E3261C72-2F30-4437-A1A9-E56D31390702}" type="presOf" srcId="{69A044A0-6791-497D-914C-202CE6FEE28C}" destId="{533CA4DA-DC7F-4B06-8685-5F65F2D1D209}" srcOrd="0" destOrd="3" presId="urn:microsoft.com/office/officeart/2016/7/layout/LinearArrowProcessNumbered"/>
    <dgm:cxn modelId="{76228F88-17F6-4DC4-8224-F468E1C0430D}" type="presOf" srcId="{DDBA47E9-E318-4135-BB82-4014C04A5ECE}" destId="{1A5E4A84-9BC6-4ED0-A92E-C0EF2E6CAF3B}" srcOrd="0" destOrd="0" presId="urn:microsoft.com/office/officeart/2016/7/layout/LinearArrowProcessNumbered"/>
    <dgm:cxn modelId="{8BB7C296-D8D7-4D41-9A70-E6D1561A7C44}" type="presOf" srcId="{32A6AABA-B03E-4BB9-85D4-8D16817FA185}" destId="{533CA4DA-DC7F-4B06-8685-5F65F2D1D209}" srcOrd="0" destOrd="1" presId="urn:microsoft.com/office/officeart/2016/7/layout/LinearArrowProcessNumbered"/>
    <dgm:cxn modelId="{BDEFA39E-292A-4229-BA9C-F6A79AC67AD4}" srcId="{0A939958-6FEB-438F-ACEE-0EB32D5A9977}" destId="{69A044A0-6791-497D-914C-202CE6FEE28C}" srcOrd="2" destOrd="0" parTransId="{9F01492B-C18A-4F07-BD07-6F292606F31F}" sibTransId="{F9758C92-03DE-4F98-83C4-DD43CBEDDFC1}"/>
    <dgm:cxn modelId="{6A2C26AA-AAEA-4956-B8A1-6C923E025476}" srcId="{5EF4EB69-35B2-437E-BB24-0758D74495C0}" destId="{0A939958-6FEB-438F-ACEE-0EB32D5A9977}" srcOrd="2" destOrd="0" parTransId="{499F12E0-27DC-46DE-BEAA-D771A6E95355}" sibTransId="{8A3280EA-1AD1-479F-B350-AB17CEC9DFBF}"/>
    <dgm:cxn modelId="{0CBA16B1-1C95-4FA0-B656-E318D080809F}" type="presOf" srcId="{CA3687F9-9700-4C2C-8FC7-8BB34FB12952}" destId="{533CA4DA-DC7F-4B06-8685-5F65F2D1D209}" srcOrd="0" destOrd="2" presId="urn:microsoft.com/office/officeart/2016/7/layout/LinearArrowProcessNumbered"/>
    <dgm:cxn modelId="{52E30EB5-6EF6-4017-914C-0626FA035C96}" type="presOf" srcId="{5EF4EB69-35B2-437E-BB24-0758D74495C0}" destId="{0E121439-A24B-49CB-AD13-50D7FF90475B}" srcOrd="0" destOrd="0" presId="urn:microsoft.com/office/officeart/2016/7/layout/LinearArrowProcessNumbered"/>
    <dgm:cxn modelId="{6707E5B6-84D6-4182-AA36-A3794F26CCB2}" type="presOf" srcId="{93D075EB-4B37-4100-B543-20F92DAC8B1E}" destId="{9D521D06-9847-4955-AB76-873EF8CB06DD}" srcOrd="0" destOrd="0" presId="urn:microsoft.com/office/officeart/2016/7/layout/LinearArrowProcessNumbered"/>
    <dgm:cxn modelId="{3E6FA3C8-884D-4F2C-ACA8-23B3BAA23B4C}" type="presOf" srcId="{26587FB2-CFEF-496B-BAC0-943D3BD8BCE6}" destId="{061DCF5F-6DBD-4ADC-BC94-A716A9C78D12}" srcOrd="0" destOrd="0" presId="urn:microsoft.com/office/officeart/2016/7/layout/LinearArrowProcessNumbered"/>
    <dgm:cxn modelId="{49F282DB-28B2-4BDA-916C-89C40DD76CB2}" type="presOf" srcId="{0A939958-6FEB-438F-ACEE-0EB32D5A9977}" destId="{533CA4DA-DC7F-4B06-8685-5F65F2D1D209}" srcOrd="0" destOrd="0" presId="urn:microsoft.com/office/officeart/2016/7/layout/LinearArrowProcessNumbered"/>
    <dgm:cxn modelId="{133E05FE-FCE7-4D57-92CA-88D5ED434F0A}" srcId="{5EF4EB69-35B2-437E-BB24-0758D74495C0}" destId="{A356B7BB-9145-480B-B283-925BC8EF2E71}" srcOrd="1" destOrd="0" parTransId="{90A212CA-1B1E-4315-80F6-5901C2A0A5B0}" sibTransId="{93D075EB-4B37-4100-B543-20F92DAC8B1E}"/>
    <dgm:cxn modelId="{D193640E-307F-48A5-8A18-5D5342FFFC6B}" type="presParOf" srcId="{0E121439-A24B-49CB-AD13-50D7FF90475B}" destId="{F03325DB-18DB-4D68-8F41-8D793FE71EA1}" srcOrd="0" destOrd="0" presId="urn:microsoft.com/office/officeart/2016/7/layout/LinearArrowProcessNumbered"/>
    <dgm:cxn modelId="{CE1752AE-6E7D-478E-83B5-995D7066D3A1}" type="presParOf" srcId="{F03325DB-18DB-4D68-8F41-8D793FE71EA1}" destId="{EDB442FE-A4B6-4537-BC1A-5178D7F048BF}" srcOrd="0" destOrd="0" presId="urn:microsoft.com/office/officeart/2016/7/layout/LinearArrowProcessNumbered"/>
    <dgm:cxn modelId="{5B12F920-2F4F-4920-8A0D-788DD3319302}" type="presParOf" srcId="{F03325DB-18DB-4D68-8F41-8D793FE71EA1}" destId="{68F402DC-C842-43B8-8180-95285DE7390B}" srcOrd="1" destOrd="0" presId="urn:microsoft.com/office/officeart/2016/7/layout/LinearArrowProcessNumbered"/>
    <dgm:cxn modelId="{A4A85545-FD56-4222-AB22-0296C664537B}" type="presParOf" srcId="{68F402DC-C842-43B8-8180-95285DE7390B}" destId="{F0BC27FE-2095-4617-8E87-02112C3F91AD}" srcOrd="0" destOrd="0" presId="urn:microsoft.com/office/officeart/2016/7/layout/LinearArrowProcessNumbered"/>
    <dgm:cxn modelId="{32EFF27D-AC30-4E1B-8789-FFA59A9D9A3B}" type="presParOf" srcId="{68F402DC-C842-43B8-8180-95285DE7390B}" destId="{62491D0B-1FFE-4342-8A81-50E89D54AACF}" srcOrd="1" destOrd="0" presId="urn:microsoft.com/office/officeart/2016/7/layout/LinearArrowProcessNumbered"/>
    <dgm:cxn modelId="{851ED831-E892-48FF-9AEF-86CB5BA1B161}" type="presParOf" srcId="{68F402DC-C842-43B8-8180-95285DE7390B}" destId="{1A5E4A84-9BC6-4ED0-A92E-C0EF2E6CAF3B}" srcOrd="2" destOrd="0" presId="urn:microsoft.com/office/officeart/2016/7/layout/LinearArrowProcessNumbered"/>
    <dgm:cxn modelId="{E2EE5B91-B3E3-4CD0-BF2C-9A28E61EF053}" type="presParOf" srcId="{68F402DC-C842-43B8-8180-95285DE7390B}" destId="{77304192-4755-4FC9-9AB1-1F74E145A1A6}" srcOrd="3" destOrd="0" presId="urn:microsoft.com/office/officeart/2016/7/layout/LinearArrowProcessNumbered"/>
    <dgm:cxn modelId="{3B8AAE84-FABA-4760-A675-BF4E69A3D72B}" type="presParOf" srcId="{F03325DB-18DB-4D68-8F41-8D793FE71EA1}" destId="{061DCF5F-6DBD-4ADC-BC94-A716A9C78D12}" srcOrd="2" destOrd="0" presId="urn:microsoft.com/office/officeart/2016/7/layout/LinearArrowProcessNumbered"/>
    <dgm:cxn modelId="{12D75648-CF72-43FD-A8A8-306F61A799E9}" type="presParOf" srcId="{0E121439-A24B-49CB-AD13-50D7FF90475B}" destId="{ACFD0827-822D-494A-BBD6-42A57700A792}" srcOrd="1" destOrd="0" presId="urn:microsoft.com/office/officeart/2016/7/layout/LinearArrowProcessNumbered"/>
    <dgm:cxn modelId="{8786A354-E179-4E98-9589-F1CAD8D549A6}" type="presParOf" srcId="{0E121439-A24B-49CB-AD13-50D7FF90475B}" destId="{5425D89E-931D-4512-B5DC-5F68A2B5BD69}" srcOrd="2" destOrd="0" presId="urn:microsoft.com/office/officeart/2016/7/layout/LinearArrowProcessNumbered"/>
    <dgm:cxn modelId="{D48C561C-6146-4BF2-8542-E77394758530}" type="presParOf" srcId="{5425D89E-931D-4512-B5DC-5F68A2B5BD69}" destId="{FE362963-80D4-4D79-952D-4176FDE379B2}" srcOrd="0" destOrd="0" presId="urn:microsoft.com/office/officeart/2016/7/layout/LinearArrowProcessNumbered"/>
    <dgm:cxn modelId="{DA64A635-54C4-459D-B4FA-CC0EA8AF28F6}" type="presParOf" srcId="{5425D89E-931D-4512-B5DC-5F68A2B5BD69}" destId="{D71EDAAF-E1C7-4418-9552-9CD596921624}" srcOrd="1" destOrd="0" presId="urn:microsoft.com/office/officeart/2016/7/layout/LinearArrowProcessNumbered"/>
    <dgm:cxn modelId="{D82A2A56-DE17-4FA5-A709-F43B98CD0588}" type="presParOf" srcId="{D71EDAAF-E1C7-4418-9552-9CD596921624}" destId="{01D15401-6C64-423F-96B4-8E0AA3C95DC4}" srcOrd="0" destOrd="0" presId="urn:microsoft.com/office/officeart/2016/7/layout/LinearArrowProcessNumbered"/>
    <dgm:cxn modelId="{F699161D-ABFD-437B-A796-9BF54A566C3F}" type="presParOf" srcId="{D71EDAAF-E1C7-4418-9552-9CD596921624}" destId="{99B06D35-257D-4F9B-9F40-BA7643CC7E0B}" srcOrd="1" destOrd="0" presId="urn:microsoft.com/office/officeart/2016/7/layout/LinearArrowProcessNumbered"/>
    <dgm:cxn modelId="{50C3CB09-4FB1-44C2-9509-5AFDB7622966}" type="presParOf" srcId="{D71EDAAF-E1C7-4418-9552-9CD596921624}" destId="{9D521D06-9847-4955-AB76-873EF8CB06DD}" srcOrd="2" destOrd="0" presId="urn:microsoft.com/office/officeart/2016/7/layout/LinearArrowProcessNumbered"/>
    <dgm:cxn modelId="{AA09F310-23DB-45A0-9F63-F515A943BB1F}" type="presParOf" srcId="{D71EDAAF-E1C7-4418-9552-9CD596921624}" destId="{A7BF5A7C-6C37-4E29-AB3F-78C11214551C}" srcOrd="3" destOrd="0" presId="urn:microsoft.com/office/officeart/2016/7/layout/LinearArrowProcessNumbered"/>
    <dgm:cxn modelId="{201DA90E-7628-45F4-9E35-5705BCE89BEF}" type="presParOf" srcId="{5425D89E-931D-4512-B5DC-5F68A2B5BD69}" destId="{1A111D2F-5296-444A-9044-2FFC60447CEC}" srcOrd="2" destOrd="0" presId="urn:microsoft.com/office/officeart/2016/7/layout/LinearArrowProcessNumbered"/>
    <dgm:cxn modelId="{22366634-B94A-426F-A1EB-C7354950097D}" type="presParOf" srcId="{0E121439-A24B-49CB-AD13-50D7FF90475B}" destId="{8C50601C-FDD3-44FB-8643-D230AF5D3A2D}" srcOrd="3" destOrd="0" presId="urn:microsoft.com/office/officeart/2016/7/layout/LinearArrowProcessNumbered"/>
    <dgm:cxn modelId="{94AAD562-F562-4BA1-B023-2A117F471287}" type="presParOf" srcId="{0E121439-A24B-49CB-AD13-50D7FF90475B}" destId="{CE5CD2F7-875A-48DC-90CA-6003B306C434}" srcOrd="4" destOrd="0" presId="urn:microsoft.com/office/officeart/2016/7/layout/LinearArrowProcessNumbered"/>
    <dgm:cxn modelId="{75581629-B8C6-439E-8CC2-EB04F9C7B618}" type="presParOf" srcId="{CE5CD2F7-875A-48DC-90CA-6003B306C434}" destId="{F98F8933-6CD0-4794-B251-B3CDE9769404}" srcOrd="0" destOrd="0" presId="urn:microsoft.com/office/officeart/2016/7/layout/LinearArrowProcessNumbered"/>
    <dgm:cxn modelId="{22261D91-44F8-4C99-B677-61C66B51446F}" type="presParOf" srcId="{CE5CD2F7-875A-48DC-90CA-6003B306C434}" destId="{DB00670F-C820-434E-B213-5FE90FE4C489}" srcOrd="1" destOrd="0" presId="urn:microsoft.com/office/officeart/2016/7/layout/LinearArrowProcessNumbered"/>
    <dgm:cxn modelId="{3338DB2E-2516-4E11-B307-87C0C7E84A20}" type="presParOf" srcId="{DB00670F-C820-434E-B213-5FE90FE4C489}" destId="{10DD8657-3AB8-4A75-9588-D18A804CF566}" srcOrd="0" destOrd="0" presId="urn:microsoft.com/office/officeart/2016/7/layout/LinearArrowProcessNumbered"/>
    <dgm:cxn modelId="{152E3510-7B0F-44D5-9DB2-7CA461F4FF15}" type="presParOf" srcId="{DB00670F-C820-434E-B213-5FE90FE4C489}" destId="{C2CD6F88-7610-4FDD-82C4-5169F8B822C3}" srcOrd="1" destOrd="0" presId="urn:microsoft.com/office/officeart/2016/7/layout/LinearArrowProcessNumbered"/>
    <dgm:cxn modelId="{26712076-AB63-4F4F-B876-689DAE421CD3}" type="presParOf" srcId="{DB00670F-C820-434E-B213-5FE90FE4C489}" destId="{AC77642D-FE21-42D3-97B3-111EAF6E5FF4}" srcOrd="2" destOrd="0" presId="urn:microsoft.com/office/officeart/2016/7/layout/LinearArrowProcessNumbered"/>
    <dgm:cxn modelId="{F4732893-57F8-47AF-8C39-332E3D5358A2}" type="presParOf" srcId="{DB00670F-C820-434E-B213-5FE90FE4C489}" destId="{1FFCF0D7-03A4-47FA-A205-F10D643A6E98}" srcOrd="3" destOrd="0" presId="urn:microsoft.com/office/officeart/2016/7/layout/LinearArrowProcessNumbered"/>
    <dgm:cxn modelId="{D1AEF89A-0451-489D-BAEE-BD7F3171DC9D}" type="presParOf" srcId="{CE5CD2F7-875A-48DC-90CA-6003B306C434}" destId="{533CA4DA-DC7F-4B06-8685-5F65F2D1D209}"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899E88D-8F3C-4700-87AF-275F37678C1C}" type="doc">
      <dgm:prSet loTypeId="urn:microsoft.com/office/officeart/2005/8/layout/hierarchy1" loCatId="hierarchy" qsTypeId="urn:microsoft.com/office/officeart/2005/8/quickstyle/simple2" qsCatId="simple" csTypeId="urn:microsoft.com/office/officeart/2005/8/colors/accent2_2" csCatId="accent2" phldr="1"/>
      <dgm:spPr/>
      <dgm:t>
        <a:bodyPr/>
        <a:lstStyle/>
        <a:p>
          <a:endParaRPr lang="en-US"/>
        </a:p>
      </dgm:t>
    </dgm:pt>
    <dgm:pt modelId="{7842DF4B-6715-4FF3-B87A-8411C80DBE8E}">
      <dgm:prSet/>
      <dgm:spPr>
        <a:ln>
          <a:solidFill>
            <a:schemeClr val="tx2">
              <a:lumMod val="60000"/>
              <a:lumOff val="40000"/>
            </a:schemeClr>
          </a:solidFill>
        </a:ln>
      </dgm:spPr>
      <dgm:t>
        <a:bodyPr/>
        <a:lstStyle/>
        <a:p>
          <a:r>
            <a:rPr lang="en-US" dirty="0"/>
            <a:t>The dataset was split into train and test sets using </a:t>
          </a:r>
          <a:r>
            <a:rPr lang="en-US" dirty="0" err="1"/>
            <a:t>train_test_split</a:t>
          </a:r>
          <a:r>
            <a:rPr lang="en-US" dirty="0"/>
            <a:t>.</a:t>
          </a:r>
        </a:p>
      </dgm:t>
    </dgm:pt>
    <dgm:pt modelId="{5C0567C8-BF96-4CAB-8EF3-6788DFFBD8CF}" type="parTrans" cxnId="{0E18A77A-1268-4E51-99D2-A5078F278F5E}">
      <dgm:prSet/>
      <dgm:spPr/>
      <dgm:t>
        <a:bodyPr/>
        <a:lstStyle/>
        <a:p>
          <a:endParaRPr lang="en-US"/>
        </a:p>
      </dgm:t>
    </dgm:pt>
    <dgm:pt modelId="{E53FD480-8844-4929-8002-3AEFFC7D5AF5}" type="sibTrans" cxnId="{0E18A77A-1268-4E51-99D2-A5078F278F5E}">
      <dgm:prSet/>
      <dgm:spPr/>
      <dgm:t>
        <a:bodyPr/>
        <a:lstStyle/>
        <a:p>
          <a:endParaRPr lang="en-US"/>
        </a:p>
      </dgm:t>
    </dgm:pt>
    <dgm:pt modelId="{BAD84ED8-C866-476F-8F75-13E37441C6F8}">
      <dgm:prSet/>
      <dgm:spPr>
        <a:ln>
          <a:solidFill>
            <a:schemeClr val="tx2">
              <a:lumMod val="60000"/>
              <a:lumOff val="40000"/>
            </a:schemeClr>
          </a:solidFill>
        </a:ln>
      </dgm:spPr>
      <dgm:t>
        <a:bodyPr/>
        <a:lstStyle/>
        <a:p>
          <a:r>
            <a:rPr lang="en-US"/>
            <a:t>80% of the data was allocated for training, and 20% for testing the model performance.</a:t>
          </a:r>
        </a:p>
      </dgm:t>
    </dgm:pt>
    <dgm:pt modelId="{B3FB95E7-CDB6-4D56-AD1F-2A0F5CA6FB9D}" type="parTrans" cxnId="{7A6B62AD-92CC-4D3A-A79C-0B78D2C68F3D}">
      <dgm:prSet/>
      <dgm:spPr/>
      <dgm:t>
        <a:bodyPr/>
        <a:lstStyle/>
        <a:p>
          <a:endParaRPr lang="en-US"/>
        </a:p>
      </dgm:t>
    </dgm:pt>
    <dgm:pt modelId="{178B8950-ACA0-4803-AB49-5970570775BC}" type="sibTrans" cxnId="{7A6B62AD-92CC-4D3A-A79C-0B78D2C68F3D}">
      <dgm:prSet/>
      <dgm:spPr/>
      <dgm:t>
        <a:bodyPr/>
        <a:lstStyle/>
        <a:p>
          <a:endParaRPr lang="en-US"/>
        </a:p>
      </dgm:t>
    </dgm:pt>
    <dgm:pt modelId="{6A8CA2FC-4977-4D56-8E25-BA3BDB46CE4B}">
      <dgm:prSet/>
      <dgm:spPr>
        <a:ln>
          <a:solidFill>
            <a:schemeClr val="tx2">
              <a:lumMod val="60000"/>
              <a:lumOff val="40000"/>
            </a:schemeClr>
          </a:solidFill>
        </a:ln>
      </dgm:spPr>
      <dgm:t>
        <a:bodyPr/>
        <a:lstStyle/>
        <a:p>
          <a:r>
            <a:rPr lang="en-US"/>
            <a:t>random_state was set to 42 for having consistency across runs.</a:t>
          </a:r>
        </a:p>
      </dgm:t>
    </dgm:pt>
    <dgm:pt modelId="{57C46895-C0D7-4BD7-BC1B-944B5AC85940}" type="parTrans" cxnId="{E979F6CE-E811-4E0C-9BD3-189994F5C2A9}">
      <dgm:prSet/>
      <dgm:spPr/>
      <dgm:t>
        <a:bodyPr/>
        <a:lstStyle/>
        <a:p>
          <a:endParaRPr lang="en-US"/>
        </a:p>
      </dgm:t>
    </dgm:pt>
    <dgm:pt modelId="{B77297EC-683C-4347-8B14-DFEF9EB6DD28}" type="sibTrans" cxnId="{E979F6CE-E811-4E0C-9BD3-189994F5C2A9}">
      <dgm:prSet/>
      <dgm:spPr/>
      <dgm:t>
        <a:bodyPr/>
        <a:lstStyle/>
        <a:p>
          <a:endParaRPr lang="en-US"/>
        </a:p>
      </dgm:t>
    </dgm:pt>
    <dgm:pt modelId="{03226854-168D-4ABC-BA72-33B1126518C0}">
      <dgm:prSet/>
      <dgm:spPr>
        <a:ln>
          <a:solidFill>
            <a:schemeClr val="tx2">
              <a:lumMod val="60000"/>
              <a:lumOff val="40000"/>
            </a:schemeClr>
          </a:solidFill>
        </a:ln>
      </dgm:spPr>
      <dgm:t>
        <a:bodyPr/>
        <a:lstStyle/>
        <a:p>
          <a:r>
            <a:rPr lang="en-US" dirty="0"/>
            <a:t>Data Transformation using Scaling  (Min Max Scaler)</a:t>
          </a:r>
        </a:p>
      </dgm:t>
    </dgm:pt>
    <dgm:pt modelId="{3C76D82F-D5EB-463B-9290-0E9B6002714C}" type="parTrans" cxnId="{6061678E-AE45-4EBF-8F52-C31463544DC6}">
      <dgm:prSet/>
      <dgm:spPr/>
      <dgm:t>
        <a:bodyPr/>
        <a:lstStyle/>
        <a:p>
          <a:endParaRPr lang="en-IN"/>
        </a:p>
      </dgm:t>
    </dgm:pt>
    <dgm:pt modelId="{2C3D3850-AD20-4E17-8FD1-20CEED89660F}" type="sibTrans" cxnId="{6061678E-AE45-4EBF-8F52-C31463544DC6}">
      <dgm:prSet/>
      <dgm:spPr/>
      <dgm:t>
        <a:bodyPr/>
        <a:lstStyle/>
        <a:p>
          <a:endParaRPr lang="en-IN"/>
        </a:p>
      </dgm:t>
    </dgm:pt>
    <dgm:pt modelId="{543E21BF-521F-4B37-8394-64DF5F417E93}" type="pres">
      <dgm:prSet presAssocID="{9899E88D-8F3C-4700-87AF-275F37678C1C}" presName="hierChild1" presStyleCnt="0">
        <dgm:presLayoutVars>
          <dgm:chPref val="1"/>
          <dgm:dir/>
          <dgm:animOne val="branch"/>
          <dgm:animLvl val="lvl"/>
          <dgm:resizeHandles/>
        </dgm:presLayoutVars>
      </dgm:prSet>
      <dgm:spPr/>
    </dgm:pt>
    <dgm:pt modelId="{D669121F-C446-4A3E-828B-59C11A229FFA}" type="pres">
      <dgm:prSet presAssocID="{7842DF4B-6715-4FF3-B87A-8411C80DBE8E}" presName="hierRoot1" presStyleCnt="0"/>
      <dgm:spPr/>
    </dgm:pt>
    <dgm:pt modelId="{2A61EA0A-0CBC-42AD-913C-D36C007D9330}" type="pres">
      <dgm:prSet presAssocID="{7842DF4B-6715-4FF3-B87A-8411C80DBE8E}" presName="composite" presStyleCnt="0"/>
      <dgm:spPr/>
    </dgm:pt>
    <dgm:pt modelId="{3BDA7DC7-4E1D-4415-B0A8-E67FCE74B896}" type="pres">
      <dgm:prSet presAssocID="{7842DF4B-6715-4FF3-B87A-8411C80DBE8E}" presName="background" presStyleLbl="node0" presStyleIdx="0" presStyleCnt="4"/>
      <dgm:spPr>
        <a:solidFill>
          <a:schemeClr val="accent1">
            <a:lumMod val="60000"/>
            <a:lumOff val="40000"/>
          </a:schemeClr>
        </a:solidFill>
        <a:ln>
          <a:solidFill>
            <a:schemeClr val="tx2">
              <a:lumMod val="60000"/>
              <a:lumOff val="40000"/>
            </a:schemeClr>
          </a:solidFill>
        </a:ln>
      </dgm:spPr>
    </dgm:pt>
    <dgm:pt modelId="{8121CDEB-CD8F-42D8-8CA9-6B3411F2FF10}" type="pres">
      <dgm:prSet presAssocID="{7842DF4B-6715-4FF3-B87A-8411C80DBE8E}" presName="text" presStyleLbl="fgAcc0" presStyleIdx="0" presStyleCnt="4">
        <dgm:presLayoutVars>
          <dgm:chPref val="3"/>
        </dgm:presLayoutVars>
      </dgm:prSet>
      <dgm:spPr/>
    </dgm:pt>
    <dgm:pt modelId="{6B5F4D8D-FADE-4222-84FE-84755E04F4E2}" type="pres">
      <dgm:prSet presAssocID="{7842DF4B-6715-4FF3-B87A-8411C80DBE8E}" presName="hierChild2" presStyleCnt="0"/>
      <dgm:spPr/>
    </dgm:pt>
    <dgm:pt modelId="{FB7F9CF9-11E5-4C62-8E90-679C557CEC95}" type="pres">
      <dgm:prSet presAssocID="{BAD84ED8-C866-476F-8F75-13E37441C6F8}" presName="hierRoot1" presStyleCnt="0"/>
      <dgm:spPr/>
    </dgm:pt>
    <dgm:pt modelId="{39782148-4F2B-4630-AB92-D28CC342D614}" type="pres">
      <dgm:prSet presAssocID="{BAD84ED8-C866-476F-8F75-13E37441C6F8}" presName="composite" presStyleCnt="0"/>
      <dgm:spPr/>
    </dgm:pt>
    <dgm:pt modelId="{E63D1F4D-1938-4756-BD50-F38E1A67AAD9}" type="pres">
      <dgm:prSet presAssocID="{BAD84ED8-C866-476F-8F75-13E37441C6F8}" presName="background" presStyleLbl="node0" presStyleIdx="1" presStyleCnt="4"/>
      <dgm:spPr>
        <a:solidFill>
          <a:schemeClr val="accent1">
            <a:lumMod val="60000"/>
            <a:lumOff val="40000"/>
          </a:schemeClr>
        </a:solidFill>
        <a:ln>
          <a:solidFill>
            <a:schemeClr val="tx2">
              <a:lumMod val="60000"/>
              <a:lumOff val="40000"/>
            </a:schemeClr>
          </a:solidFill>
        </a:ln>
      </dgm:spPr>
    </dgm:pt>
    <dgm:pt modelId="{7933162E-B64B-454F-A3EB-EA85B6E65D81}" type="pres">
      <dgm:prSet presAssocID="{BAD84ED8-C866-476F-8F75-13E37441C6F8}" presName="text" presStyleLbl="fgAcc0" presStyleIdx="1" presStyleCnt="4">
        <dgm:presLayoutVars>
          <dgm:chPref val="3"/>
        </dgm:presLayoutVars>
      </dgm:prSet>
      <dgm:spPr/>
    </dgm:pt>
    <dgm:pt modelId="{94E30DF6-FB25-4760-B23C-3D4CD66DCED1}" type="pres">
      <dgm:prSet presAssocID="{BAD84ED8-C866-476F-8F75-13E37441C6F8}" presName="hierChild2" presStyleCnt="0"/>
      <dgm:spPr/>
    </dgm:pt>
    <dgm:pt modelId="{773FFAF4-0777-4148-91BE-E00EA696C3DE}" type="pres">
      <dgm:prSet presAssocID="{6A8CA2FC-4977-4D56-8E25-BA3BDB46CE4B}" presName="hierRoot1" presStyleCnt="0"/>
      <dgm:spPr/>
    </dgm:pt>
    <dgm:pt modelId="{A60F3AEF-5AC0-4EC8-8FFA-708D3A549693}" type="pres">
      <dgm:prSet presAssocID="{6A8CA2FC-4977-4D56-8E25-BA3BDB46CE4B}" presName="composite" presStyleCnt="0"/>
      <dgm:spPr/>
    </dgm:pt>
    <dgm:pt modelId="{A396E7EC-CC69-4A83-A757-DB3D04AB026A}" type="pres">
      <dgm:prSet presAssocID="{6A8CA2FC-4977-4D56-8E25-BA3BDB46CE4B}" presName="background" presStyleLbl="node0" presStyleIdx="2" presStyleCnt="4"/>
      <dgm:spPr>
        <a:solidFill>
          <a:schemeClr val="accent1">
            <a:lumMod val="60000"/>
            <a:lumOff val="40000"/>
          </a:schemeClr>
        </a:solidFill>
        <a:ln>
          <a:solidFill>
            <a:schemeClr val="tx2">
              <a:lumMod val="60000"/>
              <a:lumOff val="40000"/>
            </a:schemeClr>
          </a:solidFill>
        </a:ln>
      </dgm:spPr>
    </dgm:pt>
    <dgm:pt modelId="{DC90B980-6D79-4A17-8317-F49100653E80}" type="pres">
      <dgm:prSet presAssocID="{6A8CA2FC-4977-4D56-8E25-BA3BDB46CE4B}" presName="text" presStyleLbl="fgAcc0" presStyleIdx="2" presStyleCnt="4">
        <dgm:presLayoutVars>
          <dgm:chPref val="3"/>
        </dgm:presLayoutVars>
      </dgm:prSet>
      <dgm:spPr/>
    </dgm:pt>
    <dgm:pt modelId="{D1CDDDDF-3152-43EA-AC20-5F835C30FEA4}" type="pres">
      <dgm:prSet presAssocID="{6A8CA2FC-4977-4D56-8E25-BA3BDB46CE4B}" presName="hierChild2" presStyleCnt="0"/>
      <dgm:spPr/>
    </dgm:pt>
    <dgm:pt modelId="{956DEFD7-DBE6-42C3-8F44-526DB283F047}" type="pres">
      <dgm:prSet presAssocID="{03226854-168D-4ABC-BA72-33B1126518C0}" presName="hierRoot1" presStyleCnt="0"/>
      <dgm:spPr/>
    </dgm:pt>
    <dgm:pt modelId="{E431482C-8E82-4053-AD6E-760680B641C0}" type="pres">
      <dgm:prSet presAssocID="{03226854-168D-4ABC-BA72-33B1126518C0}" presName="composite" presStyleCnt="0"/>
      <dgm:spPr/>
    </dgm:pt>
    <dgm:pt modelId="{FE3295C6-77A3-4B6D-8C0C-6F60F985734B}" type="pres">
      <dgm:prSet presAssocID="{03226854-168D-4ABC-BA72-33B1126518C0}" presName="background" presStyleLbl="node0" presStyleIdx="3" presStyleCnt="4"/>
      <dgm:spPr>
        <a:solidFill>
          <a:schemeClr val="accent1">
            <a:lumMod val="60000"/>
            <a:lumOff val="40000"/>
          </a:schemeClr>
        </a:solidFill>
        <a:ln>
          <a:solidFill>
            <a:schemeClr val="tx2">
              <a:lumMod val="60000"/>
              <a:lumOff val="40000"/>
            </a:schemeClr>
          </a:solidFill>
        </a:ln>
      </dgm:spPr>
    </dgm:pt>
    <dgm:pt modelId="{509E0EC4-0E86-4C16-B86B-742D71B6B228}" type="pres">
      <dgm:prSet presAssocID="{03226854-168D-4ABC-BA72-33B1126518C0}" presName="text" presStyleLbl="fgAcc0" presStyleIdx="3" presStyleCnt="4">
        <dgm:presLayoutVars>
          <dgm:chPref val="3"/>
        </dgm:presLayoutVars>
      </dgm:prSet>
      <dgm:spPr/>
    </dgm:pt>
    <dgm:pt modelId="{557CE677-740F-412F-8B8A-03AAA5E5978F}" type="pres">
      <dgm:prSet presAssocID="{03226854-168D-4ABC-BA72-33B1126518C0}" presName="hierChild2" presStyleCnt="0"/>
      <dgm:spPr/>
    </dgm:pt>
  </dgm:ptLst>
  <dgm:cxnLst>
    <dgm:cxn modelId="{5626D267-8952-4815-9BB4-D0083736D3DA}" type="presOf" srcId="{03226854-168D-4ABC-BA72-33B1126518C0}" destId="{509E0EC4-0E86-4C16-B86B-742D71B6B228}" srcOrd="0" destOrd="0" presId="urn:microsoft.com/office/officeart/2005/8/layout/hierarchy1"/>
    <dgm:cxn modelId="{0E18A77A-1268-4E51-99D2-A5078F278F5E}" srcId="{9899E88D-8F3C-4700-87AF-275F37678C1C}" destId="{7842DF4B-6715-4FF3-B87A-8411C80DBE8E}" srcOrd="0" destOrd="0" parTransId="{5C0567C8-BF96-4CAB-8EF3-6788DFFBD8CF}" sibTransId="{E53FD480-8844-4929-8002-3AEFFC7D5AF5}"/>
    <dgm:cxn modelId="{425B0780-9903-4F81-B9CE-E0D549A33239}" type="presOf" srcId="{7842DF4B-6715-4FF3-B87A-8411C80DBE8E}" destId="{8121CDEB-CD8F-42D8-8CA9-6B3411F2FF10}" srcOrd="0" destOrd="0" presId="urn:microsoft.com/office/officeart/2005/8/layout/hierarchy1"/>
    <dgm:cxn modelId="{6061678E-AE45-4EBF-8F52-C31463544DC6}" srcId="{9899E88D-8F3C-4700-87AF-275F37678C1C}" destId="{03226854-168D-4ABC-BA72-33B1126518C0}" srcOrd="3" destOrd="0" parTransId="{3C76D82F-D5EB-463B-9290-0E9B6002714C}" sibTransId="{2C3D3850-AD20-4E17-8FD1-20CEED89660F}"/>
    <dgm:cxn modelId="{7A6B62AD-92CC-4D3A-A79C-0B78D2C68F3D}" srcId="{9899E88D-8F3C-4700-87AF-275F37678C1C}" destId="{BAD84ED8-C866-476F-8F75-13E37441C6F8}" srcOrd="1" destOrd="0" parTransId="{B3FB95E7-CDB6-4D56-AD1F-2A0F5CA6FB9D}" sibTransId="{178B8950-ACA0-4803-AB49-5970570775BC}"/>
    <dgm:cxn modelId="{10D7C2B1-C433-4AE5-AFCB-71D55333F42C}" type="presOf" srcId="{6A8CA2FC-4977-4D56-8E25-BA3BDB46CE4B}" destId="{DC90B980-6D79-4A17-8317-F49100653E80}" srcOrd="0" destOrd="0" presId="urn:microsoft.com/office/officeart/2005/8/layout/hierarchy1"/>
    <dgm:cxn modelId="{E979F6CE-E811-4E0C-9BD3-189994F5C2A9}" srcId="{9899E88D-8F3C-4700-87AF-275F37678C1C}" destId="{6A8CA2FC-4977-4D56-8E25-BA3BDB46CE4B}" srcOrd="2" destOrd="0" parTransId="{57C46895-C0D7-4BD7-BC1B-944B5AC85940}" sibTransId="{B77297EC-683C-4347-8B14-DFEF9EB6DD28}"/>
    <dgm:cxn modelId="{E33DEED0-6638-45D8-86CA-2193F36AB39D}" type="presOf" srcId="{9899E88D-8F3C-4700-87AF-275F37678C1C}" destId="{543E21BF-521F-4B37-8394-64DF5F417E93}" srcOrd="0" destOrd="0" presId="urn:microsoft.com/office/officeart/2005/8/layout/hierarchy1"/>
    <dgm:cxn modelId="{BF426DD4-AF27-4EB2-BD9D-DD66C9703ED5}" type="presOf" srcId="{BAD84ED8-C866-476F-8F75-13E37441C6F8}" destId="{7933162E-B64B-454F-A3EB-EA85B6E65D81}" srcOrd="0" destOrd="0" presId="urn:microsoft.com/office/officeart/2005/8/layout/hierarchy1"/>
    <dgm:cxn modelId="{6DFFA28E-E2E1-411E-81CE-0508AF9CB51A}" type="presParOf" srcId="{543E21BF-521F-4B37-8394-64DF5F417E93}" destId="{D669121F-C446-4A3E-828B-59C11A229FFA}" srcOrd="0" destOrd="0" presId="urn:microsoft.com/office/officeart/2005/8/layout/hierarchy1"/>
    <dgm:cxn modelId="{15B8B69B-22C2-4AC4-B1C2-DCED6BE9E981}" type="presParOf" srcId="{D669121F-C446-4A3E-828B-59C11A229FFA}" destId="{2A61EA0A-0CBC-42AD-913C-D36C007D9330}" srcOrd="0" destOrd="0" presId="urn:microsoft.com/office/officeart/2005/8/layout/hierarchy1"/>
    <dgm:cxn modelId="{34C7F6F2-E4A7-4B3D-B7B4-4EF120A9DAAA}" type="presParOf" srcId="{2A61EA0A-0CBC-42AD-913C-D36C007D9330}" destId="{3BDA7DC7-4E1D-4415-B0A8-E67FCE74B896}" srcOrd="0" destOrd="0" presId="urn:microsoft.com/office/officeart/2005/8/layout/hierarchy1"/>
    <dgm:cxn modelId="{FED412F7-8625-4F93-A5DC-3B4FA324F36C}" type="presParOf" srcId="{2A61EA0A-0CBC-42AD-913C-D36C007D9330}" destId="{8121CDEB-CD8F-42D8-8CA9-6B3411F2FF10}" srcOrd="1" destOrd="0" presId="urn:microsoft.com/office/officeart/2005/8/layout/hierarchy1"/>
    <dgm:cxn modelId="{171BAD9D-95B2-4991-948A-2EE0EEC9A0C0}" type="presParOf" srcId="{D669121F-C446-4A3E-828B-59C11A229FFA}" destId="{6B5F4D8D-FADE-4222-84FE-84755E04F4E2}" srcOrd="1" destOrd="0" presId="urn:microsoft.com/office/officeart/2005/8/layout/hierarchy1"/>
    <dgm:cxn modelId="{F5699901-19C0-41E7-A40C-33867A360426}" type="presParOf" srcId="{543E21BF-521F-4B37-8394-64DF5F417E93}" destId="{FB7F9CF9-11E5-4C62-8E90-679C557CEC95}" srcOrd="1" destOrd="0" presId="urn:microsoft.com/office/officeart/2005/8/layout/hierarchy1"/>
    <dgm:cxn modelId="{EB3DB06C-3439-4B01-9D9B-9478187BD2F2}" type="presParOf" srcId="{FB7F9CF9-11E5-4C62-8E90-679C557CEC95}" destId="{39782148-4F2B-4630-AB92-D28CC342D614}" srcOrd="0" destOrd="0" presId="urn:microsoft.com/office/officeart/2005/8/layout/hierarchy1"/>
    <dgm:cxn modelId="{ECCAEDA9-3654-4B29-9A10-DB1755678EC2}" type="presParOf" srcId="{39782148-4F2B-4630-AB92-D28CC342D614}" destId="{E63D1F4D-1938-4756-BD50-F38E1A67AAD9}" srcOrd="0" destOrd="0" presId="urn:microsoft.com/office/officeart/2005/8/layout/hierarchy1"/>
    <dgm:cxn modelId="{777F9D42-48F1-4936-A81C-716346B8CDDD}" type="presParOf" srcId="{39782148-4F2B-4630-AB92-D28CC342D614}" destId="{7933162E-B64B-454F-A3EB-EA85B6E65D81}" srcOrd="1" destOrd="0" presId="urn:microsoft.com/office/officeart/2005/8/layout/hierarchy1"/>
    <dgm:cxn modelId="{A916C02F-4586-42CA-876A-8267F9180A82}" type="presParOf" srcId="{FB7F9CF9-11E5-4C62-8E90-679C557CEC95}" destId="{94E30DF6-FB25-4760-B23C-3D4CD66DCED1}" srcOrd="1" destOrd="0" presId="urn:microsoft.com/office/officeart/2005/8/layout/hierarchy1"/>
    <dgm:cxn modelId="{9741DB8C-FCD3-4554-9FFC-EC38BBADB1A6}" type="presParOf" srcId="{543E21BF-521F-4B37-8394-64DF5F417E93}" destId="{773FFAF4-0777-4148-91BE-E00EA696C3DE}" srcOrd="2" destOrd="0" presId="urn:microsoft.com/office/officeart/2005/8/layout/hierarchy1"/>
    <dgm:cxn modelId="{29B779BE-AAFC-4456-B29F-3D684E699E00}" type="presParOf" srcId="{773FFAF4-0777-4148-91BE-E00EA696C3DE}" destId="{A60F3AEF-5AC0-4EC8-8FFA-708D3A549693}" srcOrd="0" destOrd="0" presId="urn:microsoft.com/office/officeart/2005/8/layout/hierarchy1"/>
    <dgm:cxn modelId="{BB66E90E-F9C9-4FCB-98B9-BA9B9F8C448C}" type="presParOf" srcId="{A60F3AEF-5AC0-4EC8-8FFA-708D3A549693}" destId="{A396E7EC-CC69-4A83-A757-DB3D04AB026A}" srcOrd="0" destOrd="0" presId="urn:microsoft.com/office/officeart/2005/8/layout/hierarchy1"/>
    <dgm:cxn modelId="{86FF41E9-6AB6-46A0-B0D2-2893642548F3}" type="presParOf" srcId="{A60F3AEF-5AC0-4EC8-8FFA-708D3A549693}" destId="{DC90B980-6D79-4A17-8317-F49100653E80}" srcOrd="1" destOrd="0" presId="urn:microsoft.com/office/officeart/2005/8/layout/hierarchy1"/>
    <dgm:cxn modelId="{04238EE6-DE97-462F-B9B3-6797B3B3EA7B}" type="presParOf" srcId="{773FFAF4-0777-4148-91BE-E00EA696C3DE}" destId="{D1CDDDDF-3152-43EA-AC20-5F835C30FEA4}" srcOrd="1" destOrd="0" presId="urn:microsoft.com/office/officeart/2005/8/layout/hierarchy1"/>
    <dgm:cxn modelId="{F5B95C73-93EF-4C1B-BB0E-81CFF0816A11}" type="presParOf" srcId="{543E21BF-521F-4B37-8394-64DF5F417E93}" destId="{956DEFD7-DBE6-42C3-8F44-526DB283F047}" srcOrd="3" destOrd="0" presId="urn:microsoft.com/office/officeart/2005/8/layout/hierarchy1"/>
    <dgm:cxn modelId="{12B5844F-674A-423D-B804-554FF2C626DB}" type="presParOf" srcId="{956DEFD7-DBE6-42C3-8F44-526DB283F047}" destId="{E431482C-8E82-4053-AD6E-760680B641C0}" srcOrd="0" destOrd="0" presId="urn:microsoft.com/office/officeart/2005/8/layout/hierarchy1"/>
    <dgm:cxn modelId="{0911D47B-295A-4C06-80FC-F4EC5C7028B0}" type="presParOf" srcId="{E431482C-8E82-4053-AD6E-760680B641C0}" destId="{FE3295C6-77A3-4B6D-8C0C-6F60F985734B}" srcOrd="0" destOrd="0" presId="urn:microsoft.com/office/officeart/2005/8/layout/hierarchy1"/>
    <dgm:cxn modelId="{867DA91D-1F68-4184-83B1-B4ABFBC97AF1}" type="presParOf" srcId="{E431482C-8E82-4053-AD6E-760680B641C0}" destId="{509E0EC4-0E86-4C16-B86B-742D71B6B228}" srcOrd="1" destOrd="0" presId="urn:microsoft.com/office/officeart/2005/8/layout/hierarchy1"/>
    <dgm:cxn modelId="{1711041A-EBD9-4E96-B769-836242EB04DA}" type="presParOf" srcId="{956DEFD7-DBE6-42C3-8F44-526DB283F047}" destId="{557CE677-740F-412F-8B8A-03AAA5E5978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008CF19-D23C-4D21-BA02-ECC323E6DC1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2A4518A-BF70-40A8-9061-3052C1B75575}">
      <dgm:prSet/>
      <dgm:spPr/>
      <dgm:t>
        <a:bodyPr/>
        <a:lstStyle/>
        <a:p>
          <a:r>
            <a:rPr lang="en-IN"/>
            <a:t>Class Imbalance is being fixed using the SMOTE Method</a:t>
          </a:r>
          <a:endParaRPr lang="en-US"/>
        </a:p>
      </dgm:t>
    </dgm:pt>
    <dgm:pt modelId="{6E4CC808-0BF2-4281-B019-EAF9351E8CB4}" type="parTrans" cxnId="{C26E8344-7FB2-4E36-8EB6-2DD5129E29A0}">
      <dgm:prSet/>
      <dgm:spPr/>
      <dgm:t>
        <a:bodyPr/>
        <a:lstStyle/>
        <a:p>
          <a:endParaRPr lang="en-US"/>
        </a:p>
      </dgm:t>
    </dgm:pt>
    <dgm:pt modelId="{FF314112-4D4A-4790-9872-4960111ACD24}" type="sibTrans" cxnId="{C26E8344-7FB2-4E36-8EB6-2DD5129E29A0}">
      <dgm:prSet/>
      <dgm:spPr/>
      <dgm:t>
        <a:bodyPr/>
        <a:lstStyle/>
        <a:p>
          <a:endParaRPr lang="en-US"/>
        </a:p>
      </dgm:t>
    </dgm:pt>
    <dgm:pt modelId="{FAEE3EE8-81E9-4FAC-A686-2FE0E2EB7FD7}">
      <dgm:prSet/>
      <dgm:spPr/>
      <dgm:t>
        <a:bodyPr/>
        <a:lstStyle/>
        <a:p>
          <a:r>
            <a:rPr lang="en-IN"/>
            <a:t>Used normal Logistic Regression to check for p-values</a:t>
          </a:r>
          <a:endParaRPr lang="en-US"/>
        </a:p>
      </dgm:t>
    </dgm:pt>
    <dgm:pt modelId="{C3209263-3EE0-4600-BADA-1953A5DC4B2C}" type="parTrans" cxnId="{FB118249-F087-4CB0-B2D0-8622554B2D18}">
      <dgm:prSet/>
      <dgm:spPr/>
      <dgm:t>
        <a:bodyPr/>
        <a:lstStyle/>
        <a:p>
          <a:endParaRPr lang="en-US"/>
        </a:p>
      </dgm:t>
    </dgm:pt>
    <dgm:pt modelId="{C62B26DD-5DD5-448F-BEBF-2DD9FB3E7079}" type="sibTrans" cxnId="{FB118249-F087-4CB0-B2D0-8622554B2D18}">
      <dgm:prSet/>
      <dgm:spPr/>
      <dgm:t>
        <a:bodyPr/>
        <a:lstStyle/>
        <a:p>
          <a:endParaRPr lang="en-US"/>
        </a:p>
      </dgm:t>
    </dgm:pt>
    <dgm:pt modelId="{B1AD98CD-9E94-4E28-8C57-DCA35D7EA31B}">
      <dgm:prSet/>
      <dgm:spPr/>
      <dgm:t>
        <a:bodyPr/>
        <a:lstStyle/>
        <a:p>
          <a:r>
            <a:rPr lang="en-IN"/>
            <a:t>Used Logistic Regression using Recursive Feature Elimination (RFE) method to handle multicollinearity </a:t>
          </a:r>
          <a:endParaRPr lang="en-US"/>
        </a:p>
      </dgm:t>
    </dgm:pt>
    <dgm:pt modelId="{CB3AFDFA-87B0-4F9D-B1D3-DEC6A9DA084E}" type="parTrans" cxnId="{D85A9707-A0BC-4770-A03D-6AE63D04AD77}">
      <dgm:prSet/>
      <dgm:spPr/>
      <dgm:t>
        <a:bodyPr/>
        <a:lstStyle/>
        <a:p>
          <a:endParaRPr lang="en-US"/>
        </a:p>
      </dgm:t>
    </dgm:pt>
    <dgm:pt modelId="{2A69430B-A67E-4A50-86A6-C2DDB161F857}" type="sibTrans" cxnId="{D85A9707-A0BC-4770-A03D-6AE63D04AD77}">
      <dgm:prSet/>
      <dgm:spPr/>
      <dgm:t>
        <a:bodyPr/>
        <a:lstStyle/>
        <a:p>
          <a:endParaRPr lang="en-US"/>
        </a:p>
      </dgm:t>
    </dgm:pt>
    <dgm:pt modelId="{49130C49-C530-4D6B-B39F-7A98AA8B3BA2}">
      <dgm:prSet/>
      <dgm:spPr/>
      <dgm:t>
        <a:bodyPr/>
        <a:lstStyle/>
        <a:p>
          <a:r>
            <a:rPr lang="en-US"/>
            <a:t>Assessing the model with StatsModels</a:t>
          </a:r>
        </a:p>
      </dgm:t>
    </dgm:pt>
    <dgm:pt modelId="{9735A734-80E4-4C45-94DF-D0A21864024E}" type="parTrans" cxnId="{7DF138CB-0D17-40ED-B6B6-14AF670CBAEE}">
      <dgm:prSet/>
      <dgm:spPr/>
      <dgm:t>
        <a:bodyPr/>
        <a:lstStyle/>
        <a:p>
          <a:endParaRPr lang="en-US"/>
        </a:p>
      </dgm:t>
    </dgm:pt>
    <dgm:pt modelId="{C5510DED-570A-48E7-A5F4-4AB283EFE517}" type="sibTrans" cxnId="{7DF138CB-0D17-40ED-B6B6-14AF670CBAEE}">
      <dgm:prSet/>
      <dgm:spPr/>
      <dgm:t>
        <a:bodyPr/>
        <a:lstStyle/>
        <a:p>
          <a:endParaRPr lang="en-US"/>
        </a:p>
      </dgm:t>
    </dgm:pt>
    <dgm:pt modelId="{1B740270-2E94-4347-A671-C1ED200D5F99}">
      <dgm:prSet/>
      <dgm:spPr/>
      <dgm:t>
        <a:bodyPr/>
        <a:lstStyle/>
        <a:p>
          <a:r>
            <a:rPr lang="en-US" dirty="0"/>
            <a:t>Creating a </a:t>
          </a:r>
          <a:r>
            <a:rPr lang="en-US" dirty="0" err="1"/>
            <a:t>dataframe</a:t>
          </a:r>
          <a:r>
            <a:rPr lang="en-US" dirty="0"/>
            <a:t> with the actual churn flag and the predicted probabilities</a:t>
          </a:r>
        </a:p>
      </dgm:t>
    </dgm:pt>
    <dgm:pt modelId="{12B0C175-0062-4C25-87D8-DA2240BFF830}" type="parTrans" cxnId="{59E19357-6D34-4F10-9EEA-A103B8F31EFB}">
      <dgm:prSet/>
      <dgm:spPr/>
      <dgm:t>
        <a:bodyPr/>
        <a:lstStyle/>
        <a:p>
          <a:endParaRPr lang="en-US"/>
        </a:p>
      </dgm:t>
    </dgm:pt>
    <dgm:pt modelId="{7DF00658-3D5F-491C-8174-6F144D94D2EF}" type="sibTrans" cxnId="{59E19357-6D34-4F10-9EEA-A103B8F31EFB}">
      <dgm:prSet/>
      <dgm:spPr/>
      <dgm:t>
        <a:bodyPr/>
        <a:lstStyle/>
        <a:p>
          <a:endParaRPr lang="en-US"/>
        </a:p>
      </dgm:t>
    </dgm:pt>
    <dgm:pt modelId="{B544B18B-E817-4CBB-A8F4-6120FB8169E7}">
      <dgm:prSet/>
      <dgm:spPr/>
      <dgm:t>
        <a:bodyPr/>
        <a:lstStyle/>
        <a:p>
          <a:r>
            <a:rPr lang="en-US"/>
            <a:t>Creating new column 'churn_pred' with 1 if Churn_Prob &gt; 0.8 else 0</a:t>
          </a:r>
        </a:p>
      </dgm:t>
    </dgm:pt>
    <dgm:pt modelId="{8CAF69A1-5AAC-4BC7-9FCE-4891EC834080}" type="parTrans" cxnId="{102E833F-EA2F-442B-98FF-4321A79DB14F}">
      <dgm:prSet/>
      <dgm:spPr/>
      <dgm:t>
        <a:bodyPr/>
        <a:lstStyle/>
        <a:p>
          <a:endParaRPr lang="en-US"/>
        </a:p>
      </dgm:t>
    </dgm:pt>
    <dgm:pt modelId="{C0829F62-6B1A-4FE4-A441-273205C1F3A0}" type="sibTrans" cxnId="{102E833F-EA2F-442B-98FF-4321A79DB14F}">
      <dgm:prSet/>
      <dgm:spPr/>
      <dgm:t>
        <a:bodyPr/>
        <a:lstStyle/>
        <a:p>
          <a:endParaRPr lang="en-US"/>
        </a:p>
      </dgm:t>
    </dgm:pt>
    <dgm:pt modelId="{646E0464-0BDC-4849-81E0-6B08E0419E06}">
      <dgm:prSet/>
      <dgm:spPr/>
      <dgm:t>
        <a:bodyPr/>
        <a:lstStyle/>
        <a:p>
          <a:r>
            <a:rPr lang="en-US"/>
            <a:t>Check for the VIF values of the feature variables</a:t>
          </a:r>
        </a:p>
      </dgm:t>
    </dgm:pt>
    <dgm:pt modelId="{6D4EE36B-3045-4BF9-825B-F97C8AAFA402}" type="parTrans" cxnId="{70131C46-983B-49C9-8DCC-798EE8AC145A}">
      <dgm:prSet/>
      <dgm:spPr/>
      <dgm:t>
        <a:bodyPr/>
        <a:lstStyle/>
        <a:p>
          <a:endParaRPr lang="en-US"/>
        </a:p>
      </dgm:t>
    </dgm:pt>
    <dgm:pt modelId="{0BC31D40-5CA7-4AD2-84D9-3C18CE240BD0}" type="sibTrans" cxnId="{70131C46-983B-49C9-8DCC-798EE8AC145A}">
      <dgm:prSet/>
      <dgm:spPr/>
      <dgm:t>
        <a:bodyPr/>
        <a:lstStyle/>
        <a:p>
          <a:endParaRPr lang="en-US"/>
        </a:p>
      </dgm:t>
    </dgm:pt>
    <dgm:pt modelId="{942AA4C3-72C4-403F-AF2E-D1DCAF347801}">
      <dgm:prSet/>
      <dgm:spPr/>
      <dgm:t>
        <a:bodyPr/>
        <a:lstStyle/>
        <a:p>
          <a:r>
            <a:rPr lang="en-IN"/>
            <a:t>Plotting the ROC Curve</a:t>
          </a:r>
          <a:endParaRPr lang="en-US"/>
        </a:p>
      </dgm:t>
    </dgm:pt>
    <dgm:pt modelId="{E3150DD2-D392-4BFE-8434-02E1E83F9895}" type="parTrans" cxnId="{C0025886-B56A-4CDB-91B4-154838F773F1}">
      <dgm:prSet/>
      <dgm:spPr/>
      <dgm:t>
        <a:bodyPr/>
        <a:lstStyle/>
        <a:p>
          <a:endParaRPr lang="en-US"/>
        </a:p>
      </dgm:t>
    </dgm:pt>
    <dgm:pt modelId="{ADAD59B6-8A84-495F-864D-4BD243141601}" type="sibTrans" cxnId="{C0025886-B56A-4CDB-91B4-154838F773F1}">
      <dgm:prSet/>
      <dgm:spPr/>
      <dgm:t>
        <a:bodyPr/>
        <a:lstStyle/>
        <a:p>
          <a:endParaRPr lang="en-US"/>
        </a:p>
      </dgm:t>
    </dgm:pt>
    <dgm:pt modelId="{C41086F1-AA3A-4633-A9F6-BB8580840F18}">
      <dgm:prSet/>
      <dgm:spPr/>
      <dgm:t>
        <a:bodyPr/>
        <a:lstStyle/>
        <a:p>
          <a:r>
            <a:rPr lang="en-IN"/>
            <a:t>Finding Optimal Cutoff Point – Optimal cutoff point was found to be 0.53</a:t>
          </a:r>
          <a:endParaRPr lang="en-US"/>
        </a:p>
      </dgm:t>
    </dgm:pt>
    <dgm:pt modelId="{8CDAB060-25A3-4336-88C9-9EE853D57892}" type="parTrans" cxnId="{9E120C16-31EB-429D-A9C4-5DA15DB2DB3E}">
      <dgm:prSet/>
      <dgm:spPr/>
      <dgm:t>
        <a:bodyPr/>
        <a:lstStyle/>
        <a:p>
          <a:endParaRPr lang="en-US"/>
        </a:p>
      </dgm:t>
    </dgm:pt>
    <dgm:pt modelId="{164E82A0-2F1E-46E8-8227-D5F81679AED6}" type="sibTrans" cxnId="{9E120C16-31EB-429D-A9C4-5DA15DB2DB3E}">
      <dgm:prSet/>
      <dgm:spPr/>
      <dgm:t>
        <a:bodyPr/>
        <a:lstStyle/>
        <a:p>
          <a:endParaRPr lang="en-US"/>
        </a:p>
      </dgm:t>
    </dgm:pt>
    <dgm:pt modelId="{F7D638FA-659B-4510-89F7-D643F2B30FEA}">
      <dgm:prSet/>
      <dgm:spPr/>
      <dgm:t>
        <a:bodyPr/>
        <a:lstStyle/>
        <a:p>
          <a:r>
            <a:rPr lang="en-IN"/>
            <a:t>Precision and recall tradeoff</a:t>
          </a:r>
          <a:endParaRPr lang="en-US"/>
        </a:p>
      </dgm:t>
    </dgm:pt>
    <dgm:pt modelId="{9BACB961-7AD8-4388-AA13-94A46ECC59BD}" type="parTrans" cxnId="{58CAE40E-62ED-4F96-8E3C-09B3BF53A873}">
      <dgm:prSet/>
      <dgm:spPr/>
      <dgm:t>
        <a:bodyPr/>
        <a:lstStyle/>
        <a:p>
          <a:endParaRPr lang="en-US"/>
        </a:p>
      </dgm:t>
    </dgm:pt>
    <dgm:pt modelId="{62E2AA3A-FBFB-406B-A9CA-91746AEAE144}" type="sibTrans" cxnId="{58CAE40E-62ED-4F96-8E3C-09B3BF53A873}">
      <dgm:prSet/>
      <dgm:spPr/>
      <dgm:t>
        <a:bodyPr/>
        <a:lstStyle/>
        <a:p>
          <a:endParaRPr lang="en-US"/>
        </a:p>
      </dgm:t>
    </dgm:pt>
    <dgm:pt modelId="{70D98B29-79B3-4268-8C26-992BCA1DEF84}">
      <dgm:prSet/>
      <dgm:spPr/>
      <dgm:t>
        <a:bodyPr/>
        <a:lstStyle/>
        <a:p>
          <a:r>
            <a:rPr lang="en-US"/>
            <a:t>Making predictions on the test set</a:t>
          </a:r>
        </a:p>
      </dgm:t>
    </dgm:pt>
    <dgm:pt modelId="{9DE1B61C-9D73-4418-8751-A9EFF831FD66}" type="parTrans" cxnId="{3B51CF06-97B5-4ADE-8828-58A03CC1D9D9}">
      <dgm:prSet/>
      <dgm:spPr/>
      <dgm:t>
        <a:bodyPr/>
        <a:lstStyle/>
        <a:p>
          <a:endParaRPr lang="en-US"/>
        </a:p>
      </dgm:t>
    </dgm:pt>
    <dgm:pt modelId="{85BF2E2D-52C8-4B63-B3BB-AC0774433840}" type="sibTrans" cxnId="{3B51CF06-97B5-4ADE-8828-58A03CC1D9D9}">
      <dgm:prSet/>
      <dgm:spPr/>
      <dgm:t>
        <a:bodyPr/>
        <a:lstStyle/>
        <a:p>
          <a:endParaRPr lang="en-US"/>
        </a:p>
      </dgm:t>
    </dgm:pt>
    <dgm:pt modelId="{4D98A609-24C2-4392-AA56-22D23FD193A7}">
      <dgm:prSet/>
      <dgm:spPr/>
      <dgm:t>
        <a:bodyPr/>
        <a:lstStyle/>
        <a:p>
          <a:r>
            <a:rPr lang="en-US"/>
            <a:t>ROC Curve for the test set</a:t>
          </a:r>
        </a:p>
      </dgm:t>
    </dgm:pt>
    <dgm:pt modelId="{7E4B2022-662A-4B98-BC82-3D3E924DB472}" type="parTrans" cxnId="{5567EA31-0974-49DD-B88B-1055E5F975BB}">
      <dgm:prSet/>
      <dgm:spPr/>
      <dgm:t>
        <a:bodyPr/>
        <a:lstStyle/>
        <a:p>
          <a:endParaRPr lang="en-US"/>
        </a:p>
      </dgm:t>
    </dgm:pt>
    <dgm:pt modelId="{B722E4AA-F85B-453F-AA53-00B046561BCA}" type="sibTrans" cxnId="{5567EA31-0974-49DD-B88B-1055E5F975BB}">
      <dgm:prSet/>
      <dgm:spPr/>
      <dgm:t>
        <a:bodyPr/>
        <a:lstStyle/>
        <a:p>
          <a:endParaRPr lang="en-US"/>
        </a:p>
      </dgm:t>
    </dgm:pt>
    <dgm:pt modelId="{E757C56D-7AA1-41AF-B770-F9443962AC2D}" type="pres">
      <dgm:prSet presAssocID="{A008CF19-D23C-4D21-BA02-ECC323E6DC14}" presName="linear" presStyleCnt="0">
        <dgm:presLayoutVars>
          <dgm:animLvl val="lvl"/>
          <dgm:resizeHandles val="exact"/>
        </dgm:presLayoutVars>
      </dgm:prSet>
      <dgm:spPr/>
    </dgm:pt>
    <dgm:pt modelId="{4570881A-9948-4F45-9131-6F609095DDF2}" type="pres">
      <dgm:prSet presAssocID="{32A4518A-BF70-40A8-9061-3052C1B75575}" presName="parentText" presStyleLbl="node1" presStyleIdx="0" presStyleCnt="12">
        <dgm:presLayoutVars>
          <dgm:chMax val="0"/>
          <dgm:bulletEnabled val="1"/>
        </dgm:presLayoutVars>
      </dgm:prSet>
      <dgm:spPr/>
    </dgm:pt>
    <dgm:pt modelId="{368D0A0B-B2F8-4B28-ACED-E58F5FF39FB2}" type="pres">
      <dgm:prSet presAssocID="{FF314112-4D4A-4790-9872-4960111ACD24}" presName="spacer" presStyleCnt="0"/>
      <dgm:spPr/>
    </dgm:pt>
    <dgm:pt modelId="{30E799B3-82DB-4028-8AD3-84F3594B40E3}" type="pres">
      <dgm:prSet presAssocID="{FAEE3EE8-81E9-4FAC-A686-2FE0E2EB7FD7}" presName="parentText" presStyleLbl="node1" presStyleIdx="1" presStyleCnt="12">
        <dgm:presLayoutVars>
          <dgm:chMax val="0"/>
          <dgm:bulletEnabled val="1"/>
        </dgm:presLayoutVars>
      </dgm:prSet>
      <dgm:spPr/>
    </dgm:pt>
    <dgm:pt modelId="{800C73F8-058F-4F39-AFD9-7872D9F7CEDE}" type="pres">
      <dgm:prSet presAssocID="{C62B26DD-5DD5-448F-BEBF-2DD9FB3E7079}" presName="spacer" presStyleCnt="0"/>
      <dgm:spPr/>
    </dgm:pt>
    <dgm:pt modelId="{6306B54F-76CA-4F16-8AF8-FB1F599F31C5}" type="pres">
      <dgm:prSet presAssocID="{B1AD98CD-9E94-4E28-8C57-DCA35D7EA31B}" presName="parentText" presStyleLbl="node1" presStyleIdx="2" presStyleCnt="12">
        <dgm:presLayoutVars>
          <dgm:chMax val="0"/>
          <dgm:bulletEnabled val="1"/>
        </dgm:presLayoutVars>
      </dgm:prSet>
      <dgm:spPr/>
    </dgm:pt>
    <dgm:pt modelId="{FC9DF446-8D92-4364-9DE9-61848479DECD}" type="pres">
      <dgm:prSet presAssocID="{2A69430B-A67E-4A50-86A6-C2DDB161F857}" presName="spacer" presStyleCnt="0"/>
      <dgm:spPr/>
    </dgm:pt>
    <dgm:pt modelId="{60316CE9-8A2A-4629-8BE0-8C84187C5DE6}" type="pres">
      <dgm:prSet presAssocID="{49130C49-C530-4D6B-B39F-7A98AA8B3BA2}" presName="parentText" presStyleLbl="node1" presStyleIdx="3" presStyleCnt="12">
        <dgm:presLayoutVars>
          <dgm:chMax val="0"/>
          <dgm:bulletEnabled val="1"/>
        </dgm:presLayoutVars>
      </dgm:prSet>
      <dgm:spPr/>
    </dgm:pt>
    <dgm:pt modelId="{EA17C5CF-73E1-4A9B-A44B-56AF036EE57E}" type="pres">
      <dgm:prSet presAssocID="{C5510DED-570A-48E7-A5F4-4AB283EFE517}" presName="spacer" presStyleCnt="0"/>
      <dgm:spPr/>
    </dgm:pt>
    <dgm:pt modelId="{395A2804-C123-4075-B783-B55C87FB0AE0}" type="pres">
      <dgm:prSet presAssocID="{1B740270-2E94-4347-A671-C1ED200D5F99}" presName="parentText" presStyleLbl="node1" presStyleIdx="4" presStyleCnt="12">
        <dgm:presLayoutVars>
          <dgm:chMax val="0"/>
          <dgm:bulletEnabled val="1"/>
        </dgm:presLayoutVars>
      </dgm:prSet>
      <dgm:spPr/>
    </dgm:pt>
    <dgm:pt modelId="{73C22DC3-0FBF-496A-BF05-1B641D403CBD}" type="pres">
      <dgm:prSet presAssocID="{7DF00658-3D5F-491C-8174-6F144D94D2EF}" presName="spacer" presStyleCnt="0"/>
      <dgm:spPr/>
    </dgm:pt>
    <dgm:pt modelId="{02C995AF-BDF1-405A-B98A-7FB42F9AB130}" type="pres">
      <dgm:prSet presAssocID="{B544B18B-E817-4CBB-A8F4-6120FB8169E7}" presName="parentText" presStyleLbl="node1" presStyleIdx="5" presStyleCnt="12">
        <dgm:presLayoutVars>
          <dgm:chMax val="0"/>
          <dgm:bulletEnabled val="1"/>
        </dgm:presLayoutVars>
      </dgm:prSet>
      <dgm:spPr/>
    </dgm:pt>
    <dgm:pt modelId="{06B3ED5A-3473-43C2-87E3-AD18D9816054}" type="pres">
      <dgm:prSet presAssocID="{C0829F62-6B1A-4FE4-A441-273205C1F3A0}" presName="spacer" presStyleCnt="0"/>
      <dgm:spPr/>
    </dgm:pt>
    <dgm:pt modelId="{F78B85FF-6CD3-421D-A6D7-B593495A7925}" type="pres">
      <dgm:prSet presAssocID="{646E0464-0BDC-4849-81E0-6B08E0419E06}" presName="parentText" presStyleLbl="node1" presStyleIdx="6" presStyleCnt="12">
        <dgm:presLayoutVars>
          <dgm:chMax val="0"/>
          <dgm:bulletEnabled val="1"/>
        </dgm:presLayoutVars>
      </dgm:prSet>
      <dgm:spPr/>
    </dgm:pt>
    <dgm:pt modelId="{06194BDC-98A6-4C00-B440-FA5A8333AB0C}" type="pres">
      <dgm:prSet presAssocID="{0BC31D40-5CA7-4AD2-84D9-3C18CE240BD0}" presName="spacer" presStyleCnt="0"/>
      <dgm:spPr/>
    </dgm:pt>
    <dgm:pt modelId="{326F87BF-9D19-420B-BA7D-9618F46A4FA6}" type="pres">
      <dgm:prSet presAssocID="{942AA4C3-72C4-403F-AF2E-D1DCAF347801}" presName="parentText" presStyleLbl="node1" presStyleIdx="7" presStyleCnt="12">
        <dgm:presLayoutVars>
          <dgm:chMax val="0"/>
          <dgm:bulletEnabled val="1"/>
        </dgm:presLayoutVars>
      </dgm:prSet>
      <dgm:spPr/>
    </dgm:pt>
    <dgm:pt modelId="{CE530A21-D3AE-4ACA-ACDA-40C1E47A82A8}" type="pres">
      <dgm:prSet presAssocID="{ADAD59B6-8A84-495F-864D-4BD243141601}" presName="spacer" presStyleCnt="0"/>
      <dgm:spPr/>
    </dgm:pt>
    <dgm:pt modelId="{4F0484A5-B98C-481F-ADD5-85BA1B10339C}" type="pres">
      <dgm:prSet presAssocID="{C41086F1-AA3A-4633-A9F6-BB8580840F18}" presName="parentText" presStyleLbl="node1" presStyleIdx="8" presStyleCnt="12">
        <dgm:presLayoutVars>
          <dgm:chMax val="0"/>
          <dgm:bulletEnabled val="1"/>
        </dgm:presLayoutVars>
      </dgm:prSet>
      <dgm:spPr/>
    </dgm:pt>
    <dgm:pt modelId="{D97E4A9F-82FE-4DB7-A874-3497AF2AAAD3}" type="pres">
      <dgm:prSet presAssocID="{164E82A0-2F1E-46E8-8227-D5F81679AED6}" presName="spacer" presStyleCnt="0"/>
      <dgm:spPr/>
    </dgm:pt>
    <dgm:pt modelId="{6E5403D3-BF21-47EA-B654-B6B580883932}" type="pres">
      <dgm:prSet presAssocID="{F7D638FA-659B-4510-89F7-D643F2B30FEA}" presName="parentText" presStyleLbl="node1" presStyleIdx="9" presStyleCnt="12">
        <dgm:presLayoutVars>
          <dgm:chMax val="0"/>
          <dgm:bulletEnabled val="1"/>
        </dgm:presLayoutVars>
      </dgm:prSet>
      <dgm:spPr/>
    </dgm:pt>
    <dgm:pt modelId="{6F7311E8-F4A5-4257-B463-3F449E14C9E4}" type="pres">
      <dgm:prSet presAssocID="{62E2AA3A-FBFB-406B-A9CA-91746AEAE144}" presName="spacer" presStyleCnt="0"/>
      <dgm:spPr/>
    </dgm:pt>
    <dgm:pt modelId="{BDB9535F-E0E3-400E-9EE5-5416797CD207}" type="pres">
      <dgm:prSet presAssocID="{70D98B29-79B3-4268-8C26-992BCA1DEF84}" presName="parentText" presStyleLbl="node1" presStyleIdx="10" presStyleCnt="12">
        <dgm:presLayoutVars>
          <dgm:chMax val="0"/>
          <dgm:bulletEnabled val="1"/>
        </dgm:presLayoutVars>
      </dgm:prSet>
      <dgm:spPr/>
    </dgm:pt>
    <dgm:pt modelId="{2658F23D-B116-4188-A191-C4FDA63FA58B}" type="pres">
      <dgm:prSet presAssocID="{85BF2E2D-52C8-4B63-B3BB-AC0774433840}" presName="spacer" presStyleCnt="0"/>
      <dgm:spPr/>
    </dgm:pt>
    <dgm:pt modelId="{298F5338-6CA9-45E7-B516-BA3A08404E13}" type="pres">
      <dgm:prSet presAssocID="{4D98A609-24C2-4392-AA56-22D23FD193A7}" presName="parentText" presStyleLbl="node1" presStyleIdx="11" presStyleCnt="12">
        <dgm:presLayoutVars>
          <dgm:chMax val="0"/>
          <dgm:bulletEnabled val="1"/>
        </dgm:presLayoutVars>
      </dgm:prSet>
      <dgm:spPr/>
    </dgm:pt>
  </dgm:ptLst>
  <dgm:cxnLst>
    <dgm:cxn modelId="{3B51CF06-97B5-4ADE-8828-58A03CC1D9D9}" srcId="{A008CF19-D23C-4D21-BA02-ECC323E6DC14}" destId="{70D98B29-79B3-4268-8C26-992BCA1DEF84}" srcOrd="10" destOrd="0" parTransId="{9DE1B61C-9D73-4418-8751-A9EFF831FD66}" sibTransId="{85BF2E2D-52C8-4B63-B3BB-AC0774433840}"/>
    <dgm:cxn modelId="{D85A9707-A0BC-4770-A03D-6AE63D04AD77}" srcId="{A008CF19-D23C-4D21-BA02-ECC323E6DC14}" destId="{B1AD98CD-9E94-4E28-8C57-DCA35D7EA31B}" srcOrd="2" destOrd="0" parTransId="{CB3AFDFA-87B0-4F9D-B1D3-DEC6A9DA084E}" sibTransId="{2A69430B-A67E-4A50-86A6-C2DDB161F857}"/>
    <dgm:cxn modelId="{58CAE40E-62ED-4F96-8E3C-09B3BF53A873}" srcId="{A008CF19-D23C-4D21-BA02-ECC323E6DC14}" destId="{F7D638FA-659B-4510-89F7-D643F2B30FEA}" srcOrd="9" destOrd="0" parTransId="{9BACB961-7AD8-4388-AA13-94A46ECC59BD}" sibTransId="{62E2AA3A-FBFB-406B-A9CA-91746AEAE144}"/>
    <dgm:cxn modelId="{9E120C16-31EB-429D-A9C4-5DA15DB2DB3E}" srcId="{A008CF19-D23C-4D21-BA02-ECC323E6DC14}" destId="{C41086F1-AA3A-4633-A9F6-BB8580840F18}" srcOrd="8" destOrd="0" parTransId="{8CDAB060-25A3-4336-88C9-9EE853D57892}" sibTransId="{164E82A0-2F1E-46E8-8227-D5F81679AED6}"/>
    <dgm:cxn modelId="{9356CA16-E462-4E5D-9D04-35093D325DC2}" type="presOf" srcId="{FAEE3EE8-81E9-4FAC-A686-2FE0E2EB7FD7}" destId="{30E799B3-82DB-4028-8AD3-84F3594B40E3}" srcOrd="0" destOrd="0" presId="urn:microsoft.com/office/officeart/2005/8/layout/vList2"/>
    <dgm:cxn modelId="{794BF521-BA99-4BCF-B3B3-BF11C7F7A5F1}" type="presOf" srcId="{B1AD98CD-9E94-4E28-8C57-DCA35D7EA31B}" destId="{6306B54F-76CA-4F16-8AF8-FB1F599F31C5}" srcOrd="0" destOrd="0" presId="urn:microsoft.com/office/officeart/2005/8/layout/vList2"/>
    <dgm:cxn modelId="{8E223E23-CEC6-4262-8389-F4BBD6AEA5A7}" type="presOf" srcId="{32A4518A-BF70-40A8-9061-3052C1B75575}" destId="{4570881A-9948-4F45-9131-6F609095DDF2}" srcOrd="0" destOrd="0" presId="urn:microsoft.com/office/officeart/2005/8/layout/vList2"/>
    <dgm:cxn modelId="{5567EA31-0974-49DD-B88B-1055E5F975BB}" srcId="{A008CF19-D23C-4D21-BA02-ECC323E6DC14}" destId="{4D98A609-24C2-4392-AA56-22D23FD193A7}" srcOrd="11" destOrd="0" parTransId="{7E4B2022-662A-4B98-BC82-3D3E924DB472}" sibTransId="{B722E4AA-F85B-453F-AA53-00B046561BCA}"/>
    <dgm:cxn modelId="{102E833F-EA2F-442B-98FF-4321A79DB14F}" srcId="{A008CF19-D23C-4D21-BA02-ECC323E6DC14}" destId="{B544B18B-E817-4CBB-A8F4-6120FB8169E7}" srcOrd="5" destOrd="0" parTransId="{8CAF69A1-5AAC-4BC7-9FCE-4891EC834080}" sibTransId="{C0829F62-6B1A-4FE4-A441-273205C1F3A0}"/>
    <dgm:cxn modelId="{8417CF61-3B34-46C1-A27A-4CA7DC25B087}" type="presOf" srcId="{A008CF19-D23C-4D21-BA02-ECC323E6DC14}" destId="{E757C56D-7AA1-41AF-B770-F9443962AC2D}" srcOrd="0" destOrd="0" presId="urn:microsoft.com/office/officeart/2005/8/layout/vList2"/>
    <dgm:cxn modelId="{C26E8344-7FB2-4E36-8EB6-2DD5129E29A0}" srcId="{A008CF19-D23C-4D21-BA02-ECC323E6DC14}" destId="{32A4518A-BF70-40A8-9061-3052C1B75575}" srcOrd="0" destOrd="0" parTransId="{6E4CC808-0BF2-4281-B019-EAF9351E8CB4}" sibTransId="{FF314112-4D4A-4790-9872-4960111ACD24}"/>
    <dgm:cxn modelId="{70131C46-983B-49C9-8DCC-798EE8AC145A}" srcId="{A008CF19-D23C-4D21-BA02-ECC323E6DC14}" destId="{646E0464-0BDC-4849-81E0-6B08E0419E06}" srcOrd="6" destOrd="0" parTransId="{6D4EE36B-3045-4BF9-825B-F97C8AAFA402}" sibTransId="{0BC31D40-5CA7-4AD2-84D9-3C18CE240BD0}"/>
    <dgm:cxn modelId="{FB118249-F087-4CB0-B2D0-8622554B2D18}" srcId="{A008CF19-D23C-4D21-BA02-ECC323E6DC14}" destId="{FAEE3EE8-81E9-4FAC-A686-2FE0E2EB7FD7}" srcOrd="1" destOrd="0" parTransId="{C3209263-3EE0-4600-BADA-1953A5DC4B2C}" sibTransId="{C62B26DD-5DD5-448F-BEBF-2DD9FB3E7079}"/>
    <dgm:cxn modelId="{2E31F54A-7DB9-4168-89D8-406063779BB1}" type="presOf" srcId="{942AA4C3-72C4-403F-AF2E-D1DCAF347801}" destId="{326F87BF-9D19-420B-BA7D-9618F46A4FA6}" srcOrd="0" destOrd="0" presId="urn:microsoft.com/office/officeart/2005/8/layout/vList2"/>
    <dgm:cxn modelId="{A119626B-13DF-4649-95A9-F7060B329521}" type="presOf" srcId="{1B740270-2E94-4347-A671-C1ED200D5F99}" destId="{395A2804-C123-4075-B783-B55C87FB0AE0}" srcOrd="0" destOrd="0" presId="urn:microsoft.com/office/officeart/2005/8/layout/vList2"/>
    <dgm:cxn modelId="{1AC0984B-FC33-4EE2-B774-814560768855}" type="presOf" srcId="{49130C49-C530-4D6B-B39F-7A98AA8B3BA2}" destId="{60316CE9-8A2A-4629-8BE0-8C84187C5DE6}" srcOrd="0" destOrd="0" presId="urn:microsoft.com/office/officeart/2005/8/layout/vList2"/>
    <dgm:cxn modelId="{59E19357-6D34-4F10-9EEA-A103B8F31EFB}" srcId="{A008CF19-D23C-4D21-BA02-ECC323E6DC14}" destId="{1B740270-2E94-4347-A671-C1ED200D5F99}" srcOrd="4" destOrd="0" parTransId="{12B0C175-0062-4C25-87D8-DA2240BFF830}" sibTransId="{7DF00658-3D5F-491C-8174-6F144D94D2EF}"/>
    <dgm:cxn modelId="{DE079B7E-81A4-4B88-B501-7F56E0CA571F}" type="presOf" srcId="{646E0464-0BDC-4849-81E0-6B08E0419E06}" destId="{F78B85FF-6CD3-421D-A6D7-B593495A7925}" srcOrd="0" destOrd="0" presId="urn:microsoft.com/office/officeart/2005/8/layout/vList2"/>
    <dgm:cxn modelId="{C0025886-B56A-4CDB-91B4-154838F773F1}" srcId="{A008CF19-D23C-4D21-BA02-ECC323E6DC14}" destId="{942AA4C3-72C4-403F-AF2E-D1DCAF347801}" srcOrd="7" destOrd="0" parTransId="{E3150DD2-D392-4BFE-8434-02E1E83F9895}" sibTransId="{ADAD59B6-8A84-495F-864D-4BD243141601}"/>
    <dgm:cxn modelId="{8D62ED9B-387D-4EEA-B23D-03A4E20F616C}" type="presOf" srcId="{F7D638FA-659B-4510-89F7-D643F2B30FEA}" destId="{6E5403D3-BF21-47EA-B654-B6B580883932}" srcOrd="0" destOrd="0" presId="urn:microsoft.com/office/officeart/2005/8/layout/vList2"/>
    <dgm:cxn modelId="{B149F0CA-67A2-4A0B-A767-824F10F0AD7C}" type="presOf" srcId="{B544B18B-E817-4CBB-A8F4-6120FB8169E7}" destId="{02C995AF-BDF1-405A-B98A-7FB42F9AB130}" srcOrd="0" destOrd="0" presId="urn:microsoft.com/office/officeart/2005/8/layout/vList2"/>
    <dgm:cxn modelId="{7DF138CB-0D17-40ED-B6B6-14AF670CBAEE}" srcId="{A008CF19-D23C-4D21-BA02-ECC323E6DC14}" destId="{49130C49-C530-4D6B-B39F-7A98AA8B3BA2}" srcOrd="3" destOrd="0" parTransId="{9735A734-80E4-4C45-94DF-D0A21864024E}" sibTransId="{C5510DED-570A-48E7-A5F4-4AB283EFE517}"/>
    <dgm:cxn modelId="{D4832ED2-AC41-4379-B52C-1559A040881B}" type="presOf" srcId="{4D98A609-24C2-4392-AA56-22D23FD193A7}" destId="{298F5338-6CA9-45E7-B516-BA3A08404E13}" srcOrd="0" destOrd="0" presId="urn:microsoft.com/office/officeart/2005/8/layout/vList2"/>
    <dgm:cxn modelId="{56B29CDA-60ED-4E6A-88BB-D2D5260F0B7D}" type="presOf" srcId="{70D98B29-79B3-4268-8C26-992BCA1DEF84}" destId="{BDB9535F-E0E3-400E-9EE5-5416797CD207}" srcOrd="0" destOrd="0" presId="urn:microsoft.com/office/officeart/2005/8/layout/vList2"/>
    <dgm:cxn modelId="{A82809EF-1C73-4241-9C02-92C40EEC8AE3}" type="presOf" srcId="{C41086F1-AA3A-4633-A9F6-BB8580840F18}" destId="{4F0484A5-B98C-481F-ADD5-85BA1B10339C}" srcOrd="0" destOrd="0" presId="urn:microsoft.com/office/officeart/2005/8/layout/vList2"/>
    <dgm:cxn modelId="{8C28FC6A-0CC1-4357-8DD0-B7C0DC655496}" type="presParOf" srcId="{E757C56D-7AA1-41AF-B770-F9443962AC2D}" destId="{4570881A-9948-4F45-9131-6F609095DDF2}" srcOrd="0" destOrd="0" presId="urn:microsoft.com/office/officeart/2005/8/layout/vList2"/>
    <dgm:cxn modelId="{5A976A60-407F-418F-A57F-290E7B3C627C}" type="presParOf" srcId="{E757C56D-7AA1-41AF-B770-F9443962AC2D}" destId="{368D0A0B-B2F8-4B28-ACED-E58F5FF39FB2}" srcOrd="1" destOrd="0" presId="urn:microsoft.com/office/officeart/2005/8/layout/vList2"/>
    <dgm:cxn modelId="{A61A7FD3-E3F5-4D44-912F-0EF23032C862}" type="presParOf" srcId="{E757C56D-7AA1-41AF-B770-F9443962AC2D}" destId="{30E799B3-82DB-4028-8AD3-84F3594B40E3}" srcOrd="2" destOrd="0" presId="urn:microsoft.com/office/officeart/2005/8/layout/vList2"/>
    <dgm:cxn modelId="{52353785-877B-464F-B6E0-A7D1A3CC6231}" type="presParOf" srcId="{E757C56D-7AA1-41AF-B770-F9443962AC2D}" destId="{800C73F8-058F-4F39-AFD9-7872D9F7CEDE}" srcOrd="3" destOrd="0" presId="urn:microsoft.com/office/officeart/2005/8/layout/vList2"/>
    <dgm:cxn modelId="{8D9012D3-FF82-4E09-8B7A-6CA18A49C0E2}" type="presParOf" srcId="{E757C56D-7AA1-41AF-B770-F9443962AC2D}" destId="{6306B54F-76CA-4F16-8AF8-FB1F599F31C5}" srcOrd="4" destOrd="0" presId="urn:microsoft.com/office/officeart/2005/8/layout/vList2"/>
    <dgm:cxn modelId="{FA763E6C-37B7-4C00-9B06-CD2328ECD693}" type="presParOf" srcId="{E757C56D-7AA1-41AF-B770-F9443962AC2D}" destId="{FC9DF446-8D92-4364-9DE9-61848479DECD}" srcOrd="5" destOrd="0" presId="urn:microsoft.com/office/officeart/2005/8/layout/vList2"/>
    <dgm:cxn modelId="{F3CEA8AF-6ABE-40C2-86F5-71EBDAEE88B9}" type="presParOf" srcId="{E757C56D-7AA1-41AF-B770-F9443962AC2D}" destId="{60316CE9-8A2A-4629-8BE0-8C84187C5DE6}" srcOrd="6" destOrd="0" presId="urn:microsoft.com/office/officeart/2005/8/layout/vList2"/>
    <dgm:cxn modelId="{B6EDDB33-50B5-46E7-930D-BC54493E83F4}" type="presParOf" srcId="{E757C56D-7AA1-41AF-B770-F9443962AC2D}" destId="{EA17C5CF-73E1-4A9B-A44B-56AF036EE57E}" srcOrd="7" destOrd="0" presId="urn:microsoft.com/office/officeart/2005/8/layout/vList2"/>
    <dgm:cxn modelId="{3955371A-A7A0-41BB-B1C8-14A3D6FB5CBE}" type="presParOf" srcId="{E757C56D-7AA1-41AF-B770-F9443962AC2D}" destId="{395A2804-C123-4075-B783-B55C87FB0AE0}" srcOrd="8" destOrd="0" presId="urn:microsoft.com/office/officeart/2005/8/layout/vList2"/>
    <dgm:cxn modelId="{F8C5BFAB-11A4-4930-9291-4191C96D121D}" type="presParOf" srcId="{E757C56D-7AA1-41AF-B770-F9443962AC2D}" destId="{73C22DC3-0FBF-496A-BF05-1B641D403CBD}" srcOrd="9" destOrd="0" presId="urn:microsoft.com/office/officeart/2005/8/layout/vList2"/>
    <dgm:cxn modelId="{FB8C4B00-A1FF-488F-B090-86081E3CBC6A}" type="presParOf" srcId="{E757C56D-7AA1-41AF-B770-F9443962AC2D}" destId="{02C995AF-BDF1-405A-B98A-7FB42F9AB130}" srcOrd="10" destOrd="0" presId="urn:microsoft.com/office/officeart/2005/8/layout/vList2"/>
    <dgm:cxn modelId="{78B3C336-1A9F-48CD-8D24-C0EE8D4D1402}" type="presParOf" srcId="{E757C56D-7AA1-41AF-B770-F9443962AC2D}" destId="{06B3ED5A-3473-43C2-87E3-AD18D9816054}" srcOrd="11" destOrd="0" presId="urn:microsoft.com/office/officeart/2005/8/layout/vList2"/>
    <dgm:cxn modelId="{9108AFBD-69E2-4FB2-A210-6C32BF4DCD9A}" type="presParOf" srcId="{E757C56D-7AA1-41AF-B770-F9443962AC2D}" destId="{F78B85FF-6CD3-421D-A6D7-B593495A7925}" srcOrd="12" destOrd="0" presId="urn:microsoft.com/office/officeart/2005/8/layout/vList2"/>
    <dgm:cxn modelId="{AACDC7BA-9A73-4534-BA90-6D37D29AC9CE}" type="presParOf" srcId="{E757C56D-7AA1-41AF-B770-F9443962AC2D}" destId="{06194BDC-98A6-4C00-B440-FA5A8333AB0C}" srcOrd="13" destOrd="0" presId="urn:microsoft.com/office/officeart/2005/8/layout/vList2"/>
    <dgm:cxn modelId="{6C98EF83-B6E0-42A9-A330-2A8E7CB151FB}" type="presParOf" srcId="{E757C56D-7AA1-41AF-B770-F9443962AC2D}" destId="{326F87BF-9D19-420B-BA7D-9618F46A4FA6}" srcOrd="14" destOrd="0" presId="urn:microsoft.com/office/officeart/2005/8/layout/vList2"/>
    <dgm:cxn modelId="{C742FA6A-EB14-450A-A4A4-806A54F99652}" type="presParOf" srcId="{E757C56D-7AA1-41AF-B770-F9443962AC2D}" destId="{CE530A21-D3AE-4ACA-ACDA-40C1E47A82A8}" srcOrd="15" destOrd="0" presId="urn:microsoft.com/office/officeart/2005/8/layout/vList2"/>
    <dgm:cxn modelId="{28317352-59CD-4805-BCAF-78E2F7F0EBA6}" type="presParOf" srcId="{E757C56D-7AA1-41AF-B770-F9443962AC2D}" destId="{4F0484A5-B98C-481F-ADD5-85BA1B10339C}" srcOrd="16" destOrd="0" presId="urn:microsoft.com/office/officeart/2005/8/layout/vList2"/>
    <dgm:cxn modelId="{9FC6E781-0D36-4BD5-9FA4-8B844863DF41}" type="presParOf" srcId="{E757C56D-7AA1-41AF-B770-F9443962AC2D}" destId="{D97E4A9F-82FE-4DB7-A874-3497AF2AAAD3}" srcOrd="17" destOrd="0" presId="urn:microsoft.com/office/officeart/2005/8/layout/vList2"/>
    <dgm:cxn modelId="{39B9E1A6-1F24-4F43-BF1B-2662C7FBB798}" type="presParOf" srcId="{E757C56D-7AA1-41AF-B770-F9443962AC2D}" destId="{6E5403D3-BF21-47EA-B654-B6B580883932}" srcOrd="18" destOrd="0" presId="urn:microsoft.com/office/officeart/2005/8/layout/vList2"/>
    <dgm:cxn modelId="{897E0A6C-C802-4C89-A538-EB92A3B2F8D6}" type="presParOf" srcId="{E757C56D-7AA1-41AF-B770-F9443962AC2D}" destId="{6F7311E8-F4A5-4257-B463-3F449E14C9E4}" srcOrd="19" destOrd="0" presId="urn:microsoft.com/office/officeart/2005/8/layout/vList2"/>
    <dgm:cxn modelId="{4CE30796-6589-4EA2-80F9-9D3B860DDC9F}" type="presParOf" srcId="{E757C56D-7AA1-41AF-B770-F9443962AC2D}" destId="{BDB9535F-E0E3-400E-9EE5-5416797CD207}" srcOrd="20" destOrd="0" presId="urn:microsoft.com/office/officeart/2005/8/layout/vList2"/>
    <dgm:cxn modelId="{101A372B-A66C-41D3-9C18-7B2F8D3D6C5F}" type="presParOf" srcId="{E757C56D-7AA1-41AF-B770-F9443962AC2D}" destId="{2658F23D-B116-4188-A191-C4FDA63FA58B}" srcOrd="21" destOrd="0" presId="urn:microsoft.com/office/officeart/2005/8/layout/vList2"/>
    <dgm:cxn modelId="{29C6935D-62A9-449D-9BEE-83E1602728A1}" type="presParOf" srcId="{E757C56D-7AA1-41AF-B770-F9443962AC2D}" destId="{298F5338-6CA9-45E7-B516-BA3A08404E13}" srcOrd="2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252B7ED-4530-4935-B74E-35EC708867A4}"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BFDB6B30-FD79-4965-8D98-37EA4A94F083}">
      <dgm:prSet custT="1"/>
      <dgm:spPr/>
      <dgm:t>
        <a:bodyPr/>
        <a:lstStyle/>
        <a:p>
          <a:r>
            <a:rPr lang="en-US" sz="2000" dirty="0"/>
            <a:t>We are considering the Logistic Regression as a good model to predict the Churn with 80% Accuracy</a:t>
          </a:r>
        </a:p>
      </dgm:t>
    </dgm:pt>
    <dgm:pt modelId="{E685A1CB-9E00-457B-98D0-1D1C25D41AF5}" type="parTrans" cxnId="{989AD7ED-DCB2-417B-95D0-5BE1453FCB9C}">
      <dgm:prSet/>
      <dgm:spPr/>
      <dgm:t>
        <a:bodyPr/>
        <a:lstStyle/>
        <a:p>
          <a:endParaRPr lang="en-US"/>
        </a:p>
      </dgm:t>
    </dgm:pt>
    <dgm:pt modelId="{ED8A8A91-F5D4-4A66-ABA0-7EF1D2831D27}" type="sibTrans" cxnId="{989AD7ED-DCB2-417B-95D0-5BE1453FCB9C}">
      <dgm:prSet/>
      <dgm:spPr/>
      <dgm:t>
        <a:bodyPr/>
        <a:lstStyle/>
        <a:p>
          <a:endParaRPr lang="en-US"/>
        </a:p>
      </dgm:t>
    </dgm:pt>
    <dgm:pt modelId="{70678EA8-B727-4200-B938-B7AF30901FB1}">
      <dgm:prSet custT="1"/>
      <dgm:spPr/>
      <dgm:t>
        <a:bodyPr/>
        <a:lstStyle/>
        <a:p>
          <a:r>
            <a:rPr lang="en-US" sz="2000"/>
            <a:t>The Logistic Regression model (no PCA ) has a good mix of Accuracy, Specificity and Sensitivity values when compared with other models</a:t>
          </a:r>
        </a:p>
      </dgm:t>
    </dgm:pt>
    <dgm:pt modelId="{DDD17669-7666-4932-9EB4-A5272598AD52}" type="parTrans" cxnId="{4E184983-14D3-428A-961E-864CAA3A3D9A}">
      <dgm:prSet/>
      <dgm:spPr/>
      <dgm:t>
        <a:bodyPr/>
        <a:lstStyle/>
        <a:p>
          <a:endParaRPr lang="en-US"/>
        </a:p>
      </dgm:t>
    </dgm:pt>
    <dgm:pt modelId="{A182606C-FA49-48F1-A439-FA7AB101D7A6}" type="sibTrans" cxnId="{4E184983-14D3-428A-961E-864CAA3A3D9A}">
      <dgm:prSet/>
      <dgm:spPr/>
      <dgm:t>
        <a:bodyPr/>
        <a:lstStyle/>
        <a:p>
          <a:endParaRPr lang="en-US"/>
        </a:p>
      </dgm:t>
    </dgm:pt>
    <dgm:pt modelId="{E8C66B49-B9E2-47B6-B3CF-AC377C3C7142}" type="pres">
      <dgm:prSet presAssocID="{7252B7ED-4530-4935-B74E-35EC708867A4}" presName="hierChild1" presStyleCnt="0">
        <dgm:presLayoutVars>
          <dgm:chPref val="1"/>
          <dgm:dir/>
          <dgm:animOne val="branch"/>
          <dgm:animLvl val="lvl"/>
          <dgm:resizeHandles/>
        </dgm:presLayoutVars>
      </dgm:prSet>
      <dgm:spPr/>
    </dgm:pt>
    <dgm:pt modelId="{9D06E478-3D32-4545-A0FD-F4C72115A53D}" type="pres">
      <dgm:prSet presAssocID="{BFDB6B30-FD79-4965-8D98-37EA4A94F083}" presName="hierRoot1" presStyleCnt="0"/>
      <dgm:spPr/>
    </dgm:pt>
    <dgm:pt modelId="{CDF4E4EF-6FD0-427B-B409-6242A1453BB6}" type="pres">
      <dgm:prSet presAssocID="{BFDB6B30-FD79-4965-8D98-37EA4A94F083}" presName="composite" presStyleCnt="0"/>
      <dgm:spPr/>
    </dgm:pt>
    <dgm:pt modelId="{6F7D5E8F-B274-40D4-9BDA-0840D7EF6A0A}" type="pres">
      <dgm:prSet presAssocID="{BFDB6B30-FD79-4965-8D98-37EA4A94F083}" presName="background" presStyleLbl="node0" presStyleIdx="0" presStyleCnt="2"/>
      <dgm:spPr/>
    </dgm:pt>
    <dgm:pt modelId="{D37D4135-814E-4B56-B447-97690AD63F80}" type="pres">
      <dgm:prSet presAssocID="{BFDB6B30-FD79-4965-8D98-37EA4A94F083}" presName="text" presStyleLbl="fgAcc0" presStyleIdx="0" presStyleCnt="2">
        <dgm:presLayoutVars>
          <dgm:chPref val="3"/>
        </dgm:presLayoutVars>
      </dgm:prSet>
      <dgm:spPr/>
    </dgm:pt>
    <dgm:pt modelId="{801735AD-BD0B-44DD-BC0D-CA41B7DD8348}" type="pres">
      <dgm:prSet presAssocID="{BFDB6B30-FD79-4965-8D98-37EA4A94F083}" presName="hierChild2" presStyleCnt="0"/>
      <dgm:spPr/>
    </dgm:pt>
    <dgm:pt modelId="{C7EAA8CD-A8FA-440C-8F8E-EFE1F8DE29B0}" type="pres">
      <dgm:prSet presAssocID="{70678EA8-B727-4200-B938-B7AF30901FB1}" presName="hierRoot1" presStyleCnt="0"/>
      <dgm:spPr/>
    </dgm:pt>
    <dgm:pt modelId="{B44DFE1E-A066-4468-9802-0477CC11D1B3}" type="pres">
      <dgm:prSet presAssocID="{70678EA8-B727-4200-B938-B7AF30901FB1}" presName="composite" presStyleCnt="0"/>
      <dgm:spPr/>
    </dgm:pt>
    <dgm:pt modelId="{EA40E544-9E8D-44BD-A386-07179E57117B}" type="pres">
      <dgm:prSet presAssocID="{70678EA8-B727-4200-B938-B7AF30901FB1}" presName="background" presStyleLbl="node0" presStyleIdx="1" presStyleCnt="2"/>
      <dgm:spPr/>
    </dgm:pt>
    <dgm:pt modelId="{3E1621FC-2703-4936-8DB4-D61A5580C8FC}" type="pres">
      <dgm:prSet presAssocID="{70678EA8-B727-4200-B938-B7AF30901FB1}" presName="text" presStyleLbl="fgAcc0" presStyleIdx="1" presStyleCnt="2">
        <dgm:presLayoutVars>
          <dgm:chPref val="3"/>
        </dgm:presLayoutVars>
      </dgm:prSet>
      <dgm:spPr/>
    </dgm:pt>
    <dgm:pt modelId="{557ED807-5DEC-4FE2-A61F-291CE0CC766B}" type="pres">
      <dgm:prSet presAssocID="{70678EA8-B727-4200-B938-B7AF30901FB1}" presName="hierChild2" presStyleCnt="0"/>
      <dgm:spPr/>
    </dgm:pt>
  </dgm:ptLst>
  <dgm:cxnLst>
    <dgm:cxn modelId="{93BB8C15-9077-42CF-970E-C9AD992047BF}" type="presOf" srcId="{7252B7ED-4530-4935-B74E-35EC708867A4}" destId="{E8C66B49-B9E2-47B6-B3CF-AC377C3C7142}" srcOrd="0" destOrd="0" presId="urn:microsoft.com/office/officeart/2005/8/layout/hierarchy1"/>
    <dgm:cxn modelId="{F663917B-EFF4-42EE-A52C-A5EF37A48E27}" type="presOf" srcId="{BFDB6B30-FD79-4965-8D98-37EA4A94F083}" destId="{D37D4135-814E-4B56-B447-97690AD63F80}" srcOrd="0" destOrd="0" presId="urn:microsoft.com/office/officeart/2005/8/layout/hierarchy1"/>
    <dgm:cxn modelId="{4E184983-14D3-428A-961E-864CAA3A3D9A}" srcId="{7252B7ED-4530-4935-B74E-35EC708867A4}" destId="{70678EA8-B727-4200-B938-B7AF30901FB1}" srcOrd="1" destOrd="0" parTransId="{DDD17669-7666-4932-9EB4-A5272598AD52}" sibTransId="{A182606C-FA49-48F1-A439-FA7AB101D7A6}"/>
    <dgm:cxn modelId="{4C3BA297-9494-4C77-8EAD-1F305156E3E2}" type="presOf" srcId="{70678EA8-B727-4200-B938-B7AF30901FB1}" destId="{3E1621FC-2703-4936-8DB4-D61A5580C8FC}" srcOrd="0" destOrd="0" presId="urn:microsoft.com/office/officeart/2005/8/layout/hierarchy1"/>
    <dgm:cxn modelId="{989AD7ED-DCB2-417B-95D0-5BE1453FCB9C}" srcId="{7252B7ED-4530-4935-B74E-35EC708867A4}" destId="{BFDB6B30-FD79-4965-8D98-37EA4A94F083}" srcOrd="0" destOrd="0" parTransId="{E685A1CB-9E00-457B-98D0-1D1C25D41AF5}" sibTransId="{ED8A8A91-F5D4-4A66-ABA0-7EF1D2831D27}"/>
    <dgm:cxn modelId="{89D1A5F8-27C0-4EC0-9624-D7FA9E4904EF}" type="presParOf" srcId="{E8C66B49-B9E2-47B6-B3CF-AC377C3C7142}" destId="{9D06E478-3D32-4545-A0FD-F4C72115A53D}" srcOrd="0" destOrd="0" presId="urn:microsoft.com/office/officeart/2005/8/layout/hierarchy1"/>
    <dgm:cxn modelId="{91FC934B-C2E8-4C09-9D25-C9BBBB46FF43}" type="presParOf" srcId="{9D06E478-3D32-4545-A0FD-F4C72115A53D}" destId="{CDF4E4EF-6FD0-427B-B409-6242A1453BB6}" srcOrd="0" destOrd="0" presId="urn:microsoft.com/office/officeart/2005/8/layout/hierarchy1"/>
    <dgm:cxn modelId="{27F5F077-23E5-4BC9-8946-39FC6E872C61}" type="presParOf" srcId="{CDF4E4EF-6FD0-427B-B409-6242A1453BB6}" destId="{6F7D5E8F-B274-40D4-9BDA-0840D7EF6A0A}" srcOrd="0" destOrd="0" presId="urn:microsoft.com/office/officeart/2005/8/layout/hierarchy1"/>
    <dgm:cxn modelId="{3EFB7DF4-07B2-4719-BB72-C51F3502D014}" type="presParOf" srcId="{CDF4E4EF-6FD0-427B-B409-6242A1453BB6}" destId="{D37D4135-814E-4B56-B447-97690AD63F80}" srcOrd="1" destOrd="0" presId="urn:microsoft.com/office/officeart/2005/8/layout/hierarchy1"/>
    <dgm:cxn modelId="{F01077FA-843B-4C1B-A54A-67D7674EDEA0}" type="presParOf" srcId="{9D06E478-3D32-4545-A0FD-F4C72115A53D}" destId="{801735AD-BD0B-44DD-BC0D-CA41B7DD8348}" srcOrd="1" destOrd="0" presId="urn:microsoft.com/office/officeart/2005/8/layout/hierarchy1"/>
    <dgm:cxn modelId="{86755641-5C16-4D6E-B941-BCC1A9829002}" type="presParOf" srcId="{E8C66B49-B9E2-47B6-B3CF-AC377C3C7142}" destId="{C7EAA8CD-A8FA-440C-8F8E-EFE1F8DE29B0}" srcOrd="1" destOrd="0" presId="urn:microsoft.com/office/officeart/2005/8/layout/hierarchy1"/>
    <dgm:cxn modelId="{69ABA1A3-2E8A-4766-B4BC-E679C99FB588}" type="presParOf" srcId="{C7EAA8CD-A8FA-440C-8F8E-EFE1F8DE29B0}" destId="{B44DFE1E-A066-4468-9802-0477CC11D1B3}" srcOrd="0" destOrd="0" presId="urn:microsoft.com/office/officeart/2005/8/layout/hierarchy1"/>
    <dgm:cxn modelId="{BC12624E-5D47-4E6E-AFFC-494FD60FCA8A}" type="presParOf" srcId="{B44DFE1E-A066-4468-9802-0477CC11D1B3}" destId="{EA40E544-9E8D-44BD-A386-07179E57117B}" srcOrd="0" destOrd="0" presId="urn:microsoft.com/office/officeart/2005/8/layout/hierarchy1"/>
    <dgm:cxn modelId="{C7FBE290-2D78-4145-B2A0-AF8E075D7005}" type="presParOf" srcId="{B44DFE1E-A066-4468-9802-0477CC11D1B3}" destId="{3E1621FC-2703-4936-8DB4-D61A5580C8FC}" srcOrd="1" destOrd="0" presId="urn:microsoft.com/office/officeart/2005/8/layout/hierarchy1"/>
    <dgm:cxn modelId="{9849A38B-A3E4-4DEB-9E77-BFE060EBBC3E}" type="presParOf" srcId="{C7EAA8CD-A8FA-440C-8F8E-EFE1F8DE29B0}" destId="{557ED807-5DEC-4FE2-A61F-291CE0CC766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8A61287-88FF-4FA9-B820-BD5365D1EBD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2E2931CF-A147-4A9D-898B-FE7205FD747B}">
      <dgm:prSet phldrT="[Text]"/>
      <dgm:spPr/>
      <dgm:t>
        <a:bodyPr/>
        <a:lstStyle/>
        <a:p>
          <a:r>
            <a:rPr lang="en-IN" b="1" dirty="0"/>
            <a:t>Insights</a:t>
          </a:r>
        </a:p>
      </dgm:t>
    </dgm:pt>
    <dgm:pt modelId="{515AC246-8573-4F28-A03E-0CEF5F6C69F4}" type="parTrans" cxnId="{0AB74223-80AF-4B21-946B-1A4F936F0630}">
      <dgm:prSet/>
      <dgm:spPr/>
      <dgm:t>
        <a:bodyPr/>
        <a:lstStyle/>
        <a:p>
          <a:endParaRPr lang="en-IN"/>
        </a:p>
      </dgm:t>
    </dgm:pt>
    <dgm:pt modelId="{C84F3645-71D4-45F7-8D11-0183B0C6CF41}" type="sibTrans" cxnId="{0AB74223-80AF-4B21-946B-1A4F936F0630}">
      <dgm:prSet/>
      <dgm:spPr/>
      <dgm:t>
        <a:bodyPr/>
        <a:lstStyle/>
        <a:p>
          <a:endParaRPr lang="en-IN"/>
        </a:p>
      </dgm:t>
    </dgm:pt>
    <dgm:pt modelId="{6CBC8123-B104-470D-88E6-5B4C3827C114}">
      <dgm:prSet phldrT="[Text]" custT="1"/>
      <dgm:spPr/>
      <dgm:t>
        <a:bodyPr/>
        <a:lstStyle/>
        <a:p>
          <a:pPr>
            <a:buFont typeface="Arial" panose="020B0604020202020204" pitchFamily="34" charset="0"/>
            <a:buChar char="•"/>
          </a:pPr>
          <a:r>
            <a:rPr lang="en-US" sz="1400" dirty="0">
              <a:solidFill>
                <a:srgbClr val="000000">
                  <a:hueOff val="0"/>
                  <a:satOff val="0"/>
                  <a:lumOff val="0"/>
                  <a:alphaOff val="0"/>
                </a:srgbClr>
              </a:solidFill>
              <a:latin typeface="Franklin Gothic Book" panose="020F0502020204030204"/>
            </a:rPr>
            <a:t>Target the customers, whose minutes of usage of the incoming local calls and outgoing ISD calls are less in the action phase (mostly in the month of August)</a:t>
          </a:r>
          <a:endParaRPr lang="en-IN" sz="1400" dirty="0"/>
        </a:p>
      </dgm:t>
    </dgm:pt>
    <dgm:pt modelId="{3D41A1B2-B599-46B6-952C-F946C6EA7440}" type="parTrans" cxnId="{2FAA77EF-6D87-49B8-89B7-C9F8820B18FF}">
      <dgm:prSet/>
      <dgm:spPr/>
      <dgm:t>
        <a:bodyPr/>
        <a:lstStyle/>
        <a:p>
          <a:endParaRPr lang="en-IN"/>
        </a:p>
      </dgm:t>
    </dgm:pt>
    <dgm:pt modelId="{648AE959-EE6E-4A93-A8E5-8E25A5C5BAF6}" type="sibTrans" cxnId="{2FAA77EF-6D87-49B8-89B7-C9F8820B18FF}">
      <dgm:prSet/>
      <dgm:spPr/>
      <dgm:t>
        <a:bodyPr/>
        <a:lstStyle/>
        <a:p>
          <a:endParaRPr lang="en-IN"/>
        </a:p>
      </dgm:t>
    </dgm:pt>
    <dgm:pt modelId="{795D6131-7567-4A3E-94D6-40B18CE2A1DD}">
      <dgm:prSet phldrT="[Text]"/>
      <dgm:spPr/>
      <dgm:t>
        <a:bodyPr/>
        <a:lstStyle/>
        <a:p>
          <a:r>
            <a:rPr lang="en-IN" b="1" dirty="0"/>
            <a:t>Recommendations</a:t>
          </a:r>
        </a:p>
      </dgm:t>
    </dgm:pt>
    <dgm:pt modelId="{BBAE36D2-BD03-405F-A845-096BB63903BC}" type="parTrans" cxnId="{B3F23878-F347-4FFE-87AC-40E8CA71F94F}">
      <dgm:prSet/>
      <dgm:spPr/>
      <dgm:t>
        <a:bodyPr/>
        <a:lstStyle/>
        <a:p>
          <a:endParaRPr lang="en-IN"/>
        </a:p>
      </dgm:t>
    </dgm:pt>
    <dgm:pt modelId="{27EE1147-39C5-40B2-8898-536B09E8455C}" type="sibTrans" cxnId="{B3F23878-F347-4FFE-87AC-40E8CA71F94F}">
      <dgm:prSet/>
      <dgm:spPr/>
      <dgm:t>
        <a:bodyPr/>
        <a:lstStyle/>
        <a:p>
          <a:endParaRPr lang="en-IN"/>
        </a:p>
      </dgm:t>
    </dgm:pt>
    <dgm:pt modelId="{9B10874F-8737-4323-9B5B-87426AF69883}">
      <dgm:prSet phldrT="[Text]" custT="1"/>
      <dgm:spPr/>
      <dgm:t>
        <a:bodyPr/>
        <a:lstStyle/>
        <a:p>
          <a:r>
            <a:rPr lang="en-US" sz="1400" dirty="0">
              <a:solidFill>
                <a:srgbClr val="000000">
                  <a:hueOff val="0"/>
                  <a:satOff val="0"/>
                  <a:lumOff val="0"/>
                  <a:alphaOff val="0"/>
                </a:srgbClr>
              </a:solidFill>
              <a:latin typeface="Franklin Gothic Book" panose="020F0502020204030204"/>
            </a:rPr>
            <a:t>Telecom company needs to pay attention to the roaming rates. They need to provide good offers to the customers who are using services from a roaming zone.</a:t>
          </a:r>
          <a:endParaRPr lang="en-IN" sz="1400" dirty="0"/>
        </a:p>
      </dgm:t>
    </dgm:pt>
    <dgm:pt modelId="{C081BA51-F906-46A6-B6BA-C3C0C803C91B}" type="parTrans" cxnId="{4F07DEC0-0DB3-46FB-9CD6-2FD8EA004ACA}">
      <dgm:prSet/>
      <dgm:spPr/>
      <dgm:t>
        <a:bodyPr/>
        <a:lstStyle/>
        <a:p>
          <a:endParaRPr lang="en-IN"/>
        </a:p>
      </dgm:t>
    </dgm:pt>
    <dgm:pt modelId="{AED89691-729E-4524-AC15-6E61561EDBFB}" type="sibTrans" cxnId="{4F07DEC0-0DB3-46FB-9CD6-2FD8EA004ACA}">
      <dgm:prSet/>
      <dgm:spPr/>
      <dgm:t>
        <a:bodyPr/>
        <a:lstStyle/>
        <a:p>
          <a:endParaRPr lang="en-IN"/>
        </a:p>
      </dgm:t>
    </dgm:pt>
    <dgm:pt modelId="{9839ADEB-7F78-4D4C-BD1E-BB8F76ADCE55}">
      <dgm:prSet custT="1"/>
      <dgm:spPr/>
      <dgm:t>
        <a:bodyPr/>
        <a:lstStyle/>
        <a:p>
          <a:r>
            <a:rPr lang="en-US" sz="1400" dirty="0">
              <a:solidFill>
                <a:srgbClr val="000000">
                  <a:hueOff val="0"/>
                  <a:satOff val="0"/>
                  <a:lumOff val="0"/>
                  <a:alphaOff val="0"/>
                </a:srgbClr>
              </a:solidFill>
              <a:latin typeface="Franklin Gothic Book" panose="020F0502020204030204"/>
            </a:rPr>
            <a:t>Target the customers, whose ‘outgoing others’ charges in July and ‘incoming others’ in August are less.</a:t>
          </a:r>
        </a:p>
      </dgm:t>
    </dgm:pt>
    <dgm:pt modelId="{CFF383E6-A5ED-47A2-956D-5C0A80BFEC0A}" type="parTrans" cxnId="{75E42F8A-A885-4989-B529-FBF594A88B36}">
      <dgm:prSet/>
      <dgm:spPr/>
      <dgm:t>
        <a:bodyPr/>
        <a:lstStyle/>
        <a:p>
          <a:endParaRPr lang="en-IN"/>
        </a:p>
      </dgm:t>
    </dgm:pt>
    <dgm:pt modelId="{D8A6CA66-B14A-4759-A10E-D81BDD926220}" type="sibTrans" cxnId="{75E42F8A-A885-4989-B529-FBF594A88B36}">
      <dgm:prSet/>
      <dgm:spPr/>
      <dgm:t>
        <a:bodyPr/>
        <a:lstStyle/>
        <a:p>
          <a:endParaRPr lang="en-IN"/>
        </a:p>
      </dgm:t>
    </dgm:pt>
    <dgm:pt modelId="{EF81FEA8-CC0D-4D65-9D4A-CC27BBB88603}">
      <dgm:prSet custT="1"/>
      <dgm:spPr/>
      <dgm:t>
        <a:bodyPr/>
        <a:lstStyle/>
        <a:p>
          <a:r>
            <a:rPr lang="en-US" sz="1400" dirty="0">
              <a:solidFill>
                <a:srgbClr val="000000">
                  <a:hueOff val="0"/>
                  <a:satOff val="0"/>
                  <a:lumOff val="0"/>
                  <a:alphaOff val="0"/>
                </a:srgbClr>
              </a:solidFill>
              <a:latin typeface="Franklin Gothic Book" panose="020F0502020204030204"/>
            </a:rPr>
            <a:t>Also, the customers whose increase in value-based cost in the action phase are more likely to churn. Hence, these customers may be a good target to provide offer.</a:t>
          </a:r>
        </a:p>
      </dgm:t>
    </dgm:pt>
    <dgm:pt modelId="{3C7D1B17-4430-45CE-BEE8-2BEC6D243CD9}" type="parTrans" cxnId="{AA429992-9853-4C3C-BB07-20A06CCA4A69}">
      <dgm:prSet/>
      <dgm:spPr/>
      <dgm:t>
        <a:bodyPr/>
        <a:lstStyle/>
        <a:p>
          <a:endParaRPr lang="en-IN"/>
        </a:p>
      </dgm:t>
    </dgm:pt>
    <dgm:pt modelId="{20809887-429E-4EA4-A4F6-689329D10F45}" type="sibTrans" cxnId="{AA429992-9853-4C3C-BB07-20A06CCA4A69}">
      <dgm:prSet/>
      <dgm:spPr/>
      <dgm:t>
        <a:bodyPr/>
        <a:lstStyle/>
        <a:p>
          <a:endParaRPr lang="en-IN"/>
        </a:p>
      </dgm:t>
    </dgm:pt>
    <dgm:pt modelId="{B1C046D5-D3D2-43DC-8123-0F5AAC5DD81A}">
      <dgm:prSet custT="1"/>
      <dgm:spPr/>
      <dgm:t>
        <a:bodyPr/>
        <a:lstStyle/>
        <a:p>
          <a:r>
            <a:rPr lang="en-US" sz="1400" dirty="0">
              <a:solidFill>
                <a:srgbClr val="000000">
                  <a:hueOff val="0"/>
                  <a:satOff val="0"/>
                  <a:lumOff val="0"/>
                  <a:alphaOff val="0"/>
                </a:srgbClr>
              </a:solidFill>
              <a:latin typeface="Franklin Gothic Book" panose="020F0502020204030204"/>
            </a:rPr>
            <a:t>Customers with  monthly 2g usage decrease for August are most probable to churn. </a:t>
          </a:r>
        </a:p>
      </dgm:t>
    </dgm:pt>
    <dgm:pt modelId="{94C389FF-03DC-402A-B7CC-D1BE606BFDA5}" type="parTrans" cxnId="{237940E8-6868-4CA9-BCD4-239AB6DC792C}">
      <dgm:prSet/>
      <dgm:spPr/>
      <dgm:t>
        <a:bodyPr/>
        <a:lstStyle/>
        <a:p>
          <a:endParaRPr lang="en-IN"/>
        </a:p>
      </dgm:t>
    </dgm:pt>
    <dgm:pt modelId="{9C692A45-E7D4-455D-B3F5-7CEE7923D5D1}" type="sibTrans" cxnId="{237940E8-6868-4CA9-BCD4-239AB6DC792C}">
      <dgm:prSet/>
      <dgm:spPr/>
      <dgm:t>
        <a:bodyPr/>
        <a:lstStyle/>
        <a:p>
          <a:endParaRPr lang="en-IN"/>
        </a:p>
      </dgm:t>
    </dgm:pt>
    <dgm:pt modelId="{210BCB31-8F90-4B28-BD90-8864C28A6082}">
      <dgm:prSet custT="1"/>
      <dgm:spPr/>
      <dgm:t>
        <a:bodyPr/>
        <a:lstStyle/>
        <a:p>
          <a:r>
            <a:rPr lang="en-US" sz="1400" dirty="0">
              <a:solidFill>
                <a:srgbClr val="000000">
                  <a:hueOff val="0"/>
                  <a:satOff val="0"/>
                  <a:lumOff val="0"/>
                  <a:alphaOff val="0"/>
                </a:srgbClr>
              </a:solidFill>
              <a:latin typeface="Franklin Gothic Book" panose="020F0502020204030204"/>
            </a:rPr>
            <a:t>Customers having decreasing incoming minutes of usage for operators T to fixed lines of T for August are more likely to churn.</a:t>
          </a:r>
        </a:p>
      </dgm:t>
    </dgm:pt>
    <dgm:pt modelId="{26155E97-2BFE-4A8C-89AC-7218B0F58DE7}" type="parTrans" cxnId="{F6F10F13-0531-46E6-8A18-D7A8DA4E2BF1}">
      <dgm:prSet/>
      <dgm:spPr/>
      <dgm:t>
        <a:bodyPr/>
        <a:lstStyle/>
        <a:p>
          <a:endParaRPr lang="en-IN"/>
        </a:p>
      </dgm:t>
    </dgm:pt>
    <dgm:pt modelId="{752DD2C3-18B2-4227-BC83-38E32F782351}" type="sibTrans" cxnId="{F6F10F13-0531-46E6-8A18-D7A8DA4E2BF1}">
      <dgm:prSet/>
      <dgm:spPr/>
      <dgm:t>
        <a:bodyPr/>
        <a:lstStyle/>
        <a:p>
          <a:endParaRPr lang="en-IN"/>
        </a:p>
      </dgm:t>
    </dgm:pt>
    <dgm:pt modelId="{ED83A2B9-5F81-4C6C-A0F9-F576310D9EC1}">
      <dgm:prSet custT="1"/>
      <dgm:spPr/>
      <dgm:t>
        <a:bodyPr/>
        <a:lstStyle/>
        <a:p>
          <a:endParaRPr lang="en-US" sz="1400" dirty="0">
            <a:solidFill>
              <a:srgbClr val="000000">
                <a:hueOff val="0"/>
                <a:satOff val="0"/>
                <a:lumOff val="0"/>
                <a:alphaOff val="0"/>
              </a:srgbClr>
            </a:solidFill>
            <a:latin typeface="Franklin Gothic Book" panose="020F0502020204030204"/>
          </a:endParaRPr>
        </a:p>
      </dgm:t>
    </dgm:pt>
    <dgm:pt modelId="{AE730DDE-AB2F-4970-9016-53C33D39BE17}" type="parTrans" cxnId="{F9085D12-F003-48E7-ABC9-4750E0BDEDD5}">
      <dgm:prSet/>
      <dgm:spPr/>
      <dgm:t>
        <a:bodyPr/>
        <a:lstStyle/>
        <a:p>
          <a:endParaRPr lang="en-IN"/>
        </a:p>
      </dgm:t>
    </dgm:pt>
    <dgm:pt modelId="{DDE17EE8-6F8F-4DEA-8182-B7F5CADAA0D8}" type="sibTrans" cxnId="{F9085D12-F003-48E7-ABC9-4750E0BDEDD5}">
      <dgm:prSet/>
      <dgm:spPr/>
      <dgm:t>
        <a:bodyPr/>
        <a:lstStyle/>
        <a:p>
          <a:endParaRPr lang="en-IN"/>
        </a:p>
      </dgm:t>
    </dgm:pt>
    <dgm:pt modelId="{33FC788F-1A4F-4577-8AEA-47AA5FD98710}">
      <dgm:prSet custT="1"/>
      <dgm:spPr/>
      <dgm:t>
        <a:bodyPr/>
        <a:lstStyle/>
        <a:p>
          <a:r>
            <a:rPr lang="en-US" sz="1400" dirty="0">
              <a:solidFill>
                <a:srgbClr val="000000">
                  <a:hueOff val="0"/>
                  <a:satOff val="0"/>
                  <a:lumOff val="0"/>
                  <a:alphaOff val="0"/>
                </a:srgbClr>
              </a:solidFill>
              <a:latin typeface="Franklin Gothic Book" panose="020F0502020204030204"/>
            </a:rPr>
            <a:t>The company needs to focus on the STD and ISD rates. Perhaps, the rates are too high. Provide them with some kind of discounted STD and ISD packages.</a:t>
          </a:r>
        </a:p>
      </dgm:t>
    </dgm:pt>
    <dgm:pt modelId="{B4A91D6F-B602-429E-A4A5-4B3067C038AF}" type="parTrans" cxnId="{3C88567F-C322-4ECC-B293-2E09A8040B25}">
      <dgm:prSet/>
      <dgm:spPr/>
      <dgm:t>
        <a:bodyPr/>
        <a:lstStyle/>
        <a:p>
          <a:endParaRPr lang="en-IN"/>
        </a:p>
      </dgm:t>
    </dgm:pt>
    <dgm:pt modelId="{6542909B-C768-4C9D-9288-934017CC48F8}" type="sibTrans" cxnId="{3C88567F-C322-4ECC-B293-2E09A8040B25}">
      <dgm:prSet/>
      <dgm:spPr/>
      <dgm:t>
        <a:bodyPr/>
        <a:lstStyle/>
        <a:p>
          <a:endParaRPr lang="en-IN"/>
        </a:p>
      </dgm:t>
    </dgm:pt>
    <dgm:pt modelId="{1D80B041-DB4F-4D0C-AF56-AF42BAEDDA55}">
      <dgm:prSet custT="1"/>
      <dgm:spPr/>
      <dgm:t>
        <a:bodyPr/>
        <a:lstStyle/>
        <a:p>
          <a:endParaRPr lang="en-US" sz="1400" dirty="0">
            <a:solidFill>
              <a:srgbClr val="000000">
                <a:hueOff val="0"/>
                <a:satOff val="0"/>
                <a:lumOff val="0"/>
                <a:alphaOff val="0"/>
              </a:srgbClr>
            </a:solidFill>
            <a:latin typeface="Franklin Gothic Book" panose="020F0502020204030204"/>
          </a:endParaRPr>
        </a:p>
      </dgm:t>
    </dgm:pt>
    <dgm:pt modelId="{07A10331-A227-48DB-9F0A-B222AEDB020F}" type="parTrans" cxnId="{7779BA4E-4297-4147-B971-3A44C3C3C196}">
      <dgm:prSet/>
      <dgm:spPr/>
      <dgm:t>
        <a:bodyPr/>
        <a:lstStyle/>
        <a:p>
          <a:endParaRPr lang="en-IN"/>
        </a:p>
      </dgm:t>
    </dgm:pt>
    <dgm:pt modelId="{CC7C41A3-5854-430A-8D5D-D5271FCA1BAC}" type="sibTrans" cxnId="{7779BA4E-4297-4147-B971-3A44C3C3C196}">
      <dgm:prSet/>
      <dgm:spPr/>
      <dgm:t>
        <a:bodyPr/>
        <a:lstStyle/>
        <a:p>
          <a:endParaRPr lang="en-IN"/>
        </a:p>
      </dgm:t>
    </dgm:pt>
    <dgm:pt modelId="{0A9FEC61-EA28-4289-81E0-8BB6460359E4}">
      <dgm:prSet custT="1"/>
      <dgm:spPr/>
      <dgm:t>
        <a:bodyPr/>
        <a:lstStyle/>
        <a:p>
          <a:r>
            <a:rPr lang="en-US" sz="1400" dirty="0">
              <a:solidFill>
                <a:srgbClr val="000000">
                  <a:hueOff val="0"/>
                  <a:satOff val="0"/>
                  <a:lumOff val="0"/>
                  <a:alphaOff val="0"/>
                </a:srgbClr>
              </a:solidFill>
              <a:latin typeface="Franklin Gothic Book" panose="020F0502020204030204"/>
            </a:rPr>
            <a:t>To address the above stated issues, it is recommended to design the product/solutions based on the customer feedback, query and complaint data. </a:t>
          </a:r>
        </a:p>
      </dgm:t>
    </dgm:pt>
    <dgm:pt modelId="{7B8D364F-B006-4884-B6AE-6BD2893225AB}" type="parTrans" cxnId="{B9BC4872-D7D5-4081-98EF-ABA371F54C60}">
      <dgm:prSet/>
      <dgm:spPr/>
      <dgm:t>
        <a:bodyPr/>
        <a:lstStyle/>
        <a:p>
          <a:endParaRPr lang="en-IN"/>
        </a:p>
      </dgm:t>
    </dgm:pt>
    <dgm:pt modelId="{7C41F5C3-8E8D-4DE1-AF32-4E629F8C4EC5}" type="sibTrans" cxnId="{B9BC4872-D7D5-4081-98EF-ABA371F54C60}">
      <dgm:prSet/>
      <dgm:spPr/>
      <dgm:t>
        <a:bodyPr/>
        <a:lstStyle/>
        <a:p>
          <a:endParaRPr lang="en-IN"/>
        </a:p>
      </dgm:t>
    </dgm:pt>
    <dgm:pt modelId="{1782A671-1049-4C70-9027-F60A478C299A}">
      <dgm:prSet phldrT="[Text]" custT="1"/>
      <dgm:spPr/>
      <dgm:t>
        <a:bodyPr/>
        <a:lstStyle/>
        <a:p>
          <a:pPr>
            <a:buFont typeface="Arial" panose="020B0604020202020204" pitchFamily="34" charset="0"/>
            <a:buChar char="•"/>
          </a:pPr>
          <a:endParaRPr lang="en-IN" sz="1400" dirty="0"/>
        </a:p>
      </dgm:t>
    </dgm:pt>
    <dgm:pt modelId="{09772F5E-8A5F-460D-A9F1-03D19A8A5811}" type="parTrans" cxnId="{BDE13F0D-8C82-49DF-8954-DEE3939F30F1}">
      <dgm:prSet/>
      <dgm:spPr/>
      <dgm:t>
        <a:bodyPr/>
        <a:lstStyle/>
        <a:p>
          <a:endParaRPr lang="en-IN"/>
        </a:p>
      </dgm:t>
    </dgm:pt>
    <dgm:pt modelId="{46A326A3-2EA5-4CCD-A4C3-1749F8AC0F83}" type="sibTrans" cxnId="{BDE13F0D-8C82-49DF-8954-DEE3939F30F1}">
      <dgm:prSet/>
      <dgm:spPr/>
      <dgm:t>
        <a:bodyPr/>
        <a:lstStyle/>
        <a:p>
          <a:endParaRPr lang="en-IN"/>
        </a:p>
      </dgm:t>
    </dgm:pt>
    <dgm:pt modelId="{7D35A8D7-4D47-43DE-821C-374F83AD9F41}">
      <dgm:prSet custT="1"/>
      <dgm:spPr/>
      <dgm:t>
        <a:bodyPr/>
        <a:lstStyle/>
        <a:p>
          <a:endParaRPr lang="en-US" sz="1400" dirty="0">
            <a:solidFill>
              <a:srgbClr val="000000">
                <a:hueOff val="0"/>
                <a:satOff val="0"/>
                <a:lumOff val="0"/>
                <a:alphaOff val="0"/>
              </a:srgbClr>
            </a:solidFill>
            <a:latin typeface="Franklin Gothic Book" panose="020F0502020204030204"/>
          </a:endParaRPr>
        </a:p>
      </dgm:t>
    </dgm:pt>
    <dgm:pt modelId="{D0F6B36A-47DF-4E2B-9D65-741A60D85FD3}" type="parTrans" cxnId="{8F9B0B6D-015E-4E5F-9938-4D610E5CA37B}">
      <dgm:prSet/>
      <dgm:spPr/>
      <dgm:t>
        <a:bodyPr/>
        <a:lstStyle/>
        <a:p>
          <a:endParaRPr lang="en-IN"/>
        </a:p>
      </dgm:t>
    </dgm:pt>
    <dgm:pt modelId="{052D8414-435C-4A4E-9A04-2FD5083D3331}" type="sibTrans" cxnId="{8F9B0B6D-015E-4E5F-9938-4D610E5CA37B}">
      <dgm:prSet/>
      <dgm:spPr/>
      <dgm:t>
        <a:bodyPr/>
        <a:lstStyle/>
        <a:p>
          <a:endParaRPr lang="en-IN"/>
        </a:p>
      </dgm:t>
    </dgm:pt>
    <dgm:pt modelId="{6DD13C52-421A-4458-A2F9-5B41E8B9C9C3}">
      <dgm:prSet custT="1"/>
      <dgm:spPr/>
      <dgm:t>
        <a:bodyPr/>
        <a:lstStyle/>
        <a:p>
          <a:endParaRPr lang="en-US" sz="1400" dirty="0">
            <a:solidFill>
              <a:srgbClr val="000000">
                <a:hueOff val="0"/>
                <a:satOff val="0"/>
                <a:lumOff val="0"/>
                <a:alphaOff val="0"/>
              </a:srgbClr>
            </a:solidFill>
            <a:latin typeface="Franklin Gothic Book" panose="020F0502020204030204"/>
          </a:endParaRPr>
        </a:p>
      </dgm:t>
    </dgm:pt>
    <dgm:pt modelId="{1A4F9302-FC40-4934-A220-C48A102308EE}" type="parTrans" cxnId="{00B08EC1-8773-4EEA-B5E0-E038219C903C}">
      <dgm:prSet/>
      <dgm:spPr/>
      <dgm:t>
        <a:bodyPr/>
        <a:lstStyle/>
        <a:p>
          <a:endParaRPr lang="en-IN"/>
        </a:p>
      </dgm:t>
    </dgm:pt>
    <dgm:pt modelId="{FE17DF63-B0AF-4B0C-93EF-874CDEAA3001}" type="sibTrans" cxnId="{00B08EC1-8773-4EEA-B5E0-E038219C903C}">
      <dgm:prSet/>
      <dgm:spPr/>
      <dgm:t>
        <a:bodyPr/>
        <a:lstStyle/>
        <a:p>
          <a:endParaRPr lang="en-IN"/>
        </a:p>
      </dgm:t>
    </dgm:pt>
    <dgm:pt modelId="{85A4F78E-5FDA-4460-B135-08ECF8FB6510}">
      <dgm:prSet custT="1"/>
      <dgm:spPr/>
      <dgm:t>
        <a:bodyPr/>
        <a:lstStyle/>
        <a:p>
          <a:endParaRPr lang="en-US" sz="1400" dirty="0">
            <a:solidFill>
              <a:srgbClr val="000000">
                <a:hueOff val="0"/>
                <a:satOff val="0"/>
                <a:lumOff val="0"/>
                <a:alphaOff val="0"/>
              </a:srgbClr>
            </a:solidFill>
            <a:latin typeface="Franklin Gothic Book" panose="020F0502020204030204"/>
          </a:endParaRPr>
        </a:p>
      </dgm:t>
    </dgm:pt>
    <dgm:pt modelId="{A405840C-FA69-41B3-9ABF-26E3CB7BE56A}" type="parTrans" cxnId="{E0634BE8-4F15-478D-86E4-864DF6CD87A9}">
      <dgm:prSet/>
      <dgm:spPr/>
      <dgm:t>
        <a:bodyPr/>
        <a:lstStyle/>
        <a:p>
          <a:endParaRPr lang="en-IN"/>
        </a:p>
      </dgm:t>
    </dgm:pt>
    <dgm:pt modelId="{0E5E345E-7403-470E-B304-87E3F63700C4}" type="sibTrans" cxnId="{E0634BE8-4F15-478D-86E4-864DF6CD87A9}">
      <dgm:prSet/>
      <dgm:spPr/>
      <dgm:t>
        <a:bodyPr/>
        <a:lstStyle/>
        <a:p>
          <a:endParaRPr lang="en-IN"/>
        </a:p>
      </dgm:t>
    </dgm:pt>
    <dgm:pt modelId="{883A77A4-0C79-4089-BCD3-CDB45CCE48DF}" type="pres">
      <dgm:prSet presAssocID="{58A61287-88FF-4FA9-B820-BD5365D1EBDA}" presName="Name0" presStyleCnt="0">
        <dgm:presLayoutVars>
          <dgm:dir/>
          <dgm:animLvl val="lvl"/>
          <dgm:resizeHandles val="exact"/>
        </dgm:presLayoutVars>
      </dgm:prSet>
      <dgm:spPr/>
    </dgm:pt>
    <dgm:pt modelId="{2C7E9933-D663-4C2B-8077-94B0ADBC8698}" type="pres">
      <dgm:prSet presAssocID="{2E2931CF-A147-4A9D-898B-FE7205FD747B}" presName="composite" presStyleCnt="0"/>
      <dgm:spPr/>
    </dgm:pt>
    <dgm:pt modelId="{17F0B942-EDB6-43E1-BFBB-D3A395B946F7}" type="pres">
      <dgm:prSet presAssocID="{2E2931CF-A147-4A9D-898B-FE7205FD747B}" presName="parTx" presStyleLbl="alignNode1" presStyleIdx="0" presStyleCnt="2">
        <dgm:presLayoutVars>
          <dgm:chMax val="0"/>
          <dgm:chPref val="0"/>
          <dgm:bulletEnabled val="1"/>
        </dgm:presLayoutVars>
      </dgm:prSet>
      <dgm:spPr/>
    </dgm:pt>
    <dgm:pt modelId="{3ECD9A56-F0FF-417B-86ED-36591F3D0607}" type="pres">
      <dgm:prSet presAssocID="{2E2931CF-A147-4A9D-898B-FE7205FD747B}" presName="desTx" presStyleLbl="alignAccFollowNode1" presStyleIdx="0" presStyleCnt="2">
        <dgm:presLayoutVars>
          <dgm:bulletEnabled val="1"/>
        </dgm:presLayoutVars>
      </dgm:prSet>
      <dgm:spPr/>
    </dgm:pt>
    <dgm:pt modelId="{81B76324-3073-415C-8E6A-7591988EF23C}" type="pres">
      <dgm:prSet presAssocID="{C84F3645-71D4-45F7-8D11-0183B0C6CF41}" presName="space" presStyleCnt="0"/>
      <dgm:spPr/>
    </dgm:pt>
    <dgm:pt modelId="{385AD400-875B-4882-AD95-DDB4B7530D39}" type="pres">
      <dgm:prSet presAssocID="{795D6131-7567-4A3E-94D6-40B18CE2A1DD}" presName="composite" presStyleCnt="0"/>
      <dgm:spPr/>
    </dgm:pt>
    <dgm:pt modelId="{E1A69AD9-62D4-4228-AE8A-F062408DCB73}" type="pres">
      <dgm:prSet presAssocID="{795D6131-7567-4A3E-94D6-40B18CE2A1DD}" presName="parTx" presStyleLbl="alignNode1" presStyleIdx="1" presStyleCnt="2">
        <dgm:presLayoutVars>
          <dgm:chMax val="0"/>
          <dgm:chPref val="0"/>
          <dgm:bulletEnabled val="1"/>
        </dgm:presLayoutVars>
      </dgm:prSet>
      <dgm:spPr/>
    </dgm:pt>
    <dgm:pt modelId="{28AC66A6-76A7-4DBB-819E-46FC47671E3D}" type="pres">
      <dgm:prSet presAssocID="{795D6131-7567-4A3E-94D6-40B18CE2A1DD}" presName="desTx" presStyleLbl="alignAccFollowNode1" presStyleIdx="1" presStyleCnt="2">
        <dgm:presLayoutVars>
          <dgm:bulletEnabled val="1"/>
        </dgm:presLayoutVars>
      </dgm:prSet>
      <dgm:spPr/>
    </dgm:pt>
  </dgm:ptLst>
  <dgm:cxnLst>
    <dgm:cxn modelId="{BDE13F0D-8C82-49DF-8954-DEE3939F30F1}" srcId="{2E2931CF-A147-4A9D-898B-FE7205FD747B}" destId="{1782A671-1049-4C70-9027-F60A478C299A}" srcOrd="1" destOrd="0" parTransId="{09772F5E-8A5F-460D-A9F1-03D19A8A5811}" sibTransId="{46A326A3-2EA5-4CCD-A4C3-1749F8AC0F83}"/>
    <dgm:cxn modelId="{F9085D12-F003-48E7-ABC9-4750E0BDEDD5}" srcId="{795D6131-7567-4A3E-94D6-40B18CE2A1DD}" destId="{ED83A2B9-5F81-4C6C-A0F9-F576310D9EC1}" srcOrd="1" destOrd="0" parTransId="{AE730DDE-AB2F-4970-9016-53C33D39BE17}" sibTransId="{DDE17EE8-6F8F-4DEA-8182-B7F5CADAA0D8}"/>
    <dgm:cxn modelId="{F6F10F13-0531-46E6-8A18-D7A8DA4E2BF1}" srcId="{2E2931CF-A147-4A9D-898B-FE7205FD747B}" destId="{210BCB31-8F90-4B28-BD90-8864C28A6082}" srcOrd="8" destOrd="0" parTransId="{26155E97-2BFE-4A8C-89AC-7218B0F58DE7}" sibTransId="{752DD2C3-18B2-4227-BC83-38E32F782351}"/>
    <dgm:cxn modelId="{0AB74223-80AF-4B21-946B-1A4F936F0630}" srcId="{58A61287-88FF-4FA9-B820-BD5365D1EBDA}" destId="{2E2931CF-A147-4A9D-898B-FE7205FD747B}" srcOrd="0" destOrd="0" parTransId="{515AC246-8573-4F28-A03E-0CEF5F6C69F4}" sibTransId="{C84F3645-71D4-45F7-8D11-0183B0C6CF41}"/>
    <dgm:cxn modelId="{EBFF4830-B219-4A85-A599-EEDFCB413E4B}" type="presOf" srcId="{795D6131-7567-4A3E-94D6-40B18CE2A1DD}" destId="{E1A69AD9-62D4-4228-AE8A-F062408DCB73}" srcOrd="0" destOrd="0" presId="urn:microsoft.com/office/officeart/2005/8/layout/hList1"/>
    <dgm:cxn modelId="{8F79CC35-6A31-4E21-9AB9-A8BA1F1B362F}" type="presOf" srcId="{210BCB31-8F90-4B28-BD90-8864C28A6082}" destId="{3ECD9A56-F0FF-417B-86ED-36591F3D0607}" srcOrd="0" destOrd="8" presId="urn:microsoft.com/office/officeart/2005/8/layout/hList1"/>
    <dgm:cxn modelId="{2B8E695C-AA5B-42A9-ACFA-8483C5971FEF}" type="presOf" srcId="{33FC788F-1A4F-4577-8AEA-47AA5FD98710}" destId="{28AC66A6-76A7-4DBB-819E-46FC47671E3D}" srcOrd="0" destOrd="2" presId="urn:microsoft.com/office/officeart/2005/8/layout/hList1"/>
    <dgm:cxn modelId="{8DC04969-4929-4B30-9882-3A90371BBABA}" type="presOf" srcId="{6CBC8123-B104-470D-88E6-5B4C3827C114}" destId="{3ECD9A56-F0FF-417B-86ED-36591F3D0607}" srcOrd="0" destOrd="0" presId="urn:microsoft.com/office/officeart/2005/8/layout/hList1"/>
    <dgm:cxn modelId="{9C8A994B-E1F5-4A63-B39A-0E2D004834F1}" type="presOf" srcId="{58A61287-88FF-4FA9-B820-BD5365D1EBDA}" destId="{883A77A4-0C79-4089-BCD3-CDB45CCE48DF}" srcOrd="0" destOrd="0" presId="urn:microsoft.com/office/officeart/2005/8/layout/hList1"/>
    <dgm:cxn modelId="{8F9B0B6D-015E-4E5F-9938-4D610E5CA37B}" srcId="{2E2931CF-A147-4A9D-898B-FE7205FD747B}" destId="{7D35A8D7-4D47-43DE-821C-374F83AD9F41}" srcOrd="3" destOrd="0" parTransId="{D0F6B36A-47DF-4E2B-9D65-741A60D85FD3}" sibTransId="{052D8414-435C-4A4E-9A04-2FD5083D3331}"/>
    <dgm:cxn modelId="{7779BA4E-4297-4147-B971-3A44C3C3C196}" srcId="{795D6131-7567-4A3E-94D6-40B18CE2A1DD}" destId="{1D80B041-DB4F-4D0C-AF56-AF42BAEDDA55}" srcOrd="3" destOrd="0" parTransId="{07A10331-A227-48DB-9F0A-B222AEDB020F}" sibTransId="{CC7C41A3-5854-430A-8D5D-D5271FCA1BAC}"/>
    <dgm:cxn modelId="{B9BC4872-D7D5-4081-98EF-ABA371F54C60}" srcId="{795D6131-7567-4A3E-94D6-40B18CE2A1DD}" destId="{0A9FEC61-EA28-4289-81E0-8BB6460359E4}" srcOrd="4" destOrd="0" parTransId="{7B8D364F-B006-4884-B6AE-6BD2893225AB}" sibTransId="{7C41F5C3-8E8D-4DE1-AF32-4E629F8C4EC5}"/>
    <dgm:cxn modelId="{764FDD57-3A37-4CA8-8FD2-8CAE6FAEBA28}" type="presOf" srcId="{6DD13C52-421A-4458-A2F9-5B41E8B9C9C3}" destId="{3ECD9A56-F0FF-417B-86ED-36591F3D0607}" srcOrd="0" destOrd="5" presId="urn:microsoft.com/office/officeart/2005/8/layout/hList1"/>
    <dgm:cxn modelId="{B3F23878-F347-4FFE-87AC-40E8CA71F94F}" srcId="{58A61287-88FF-4FA9-B820-BD5365D1EBDA}" destId="{795D6131-7567-4A3E-94D6-40B18CE2A1DD}" srcOrd="1" destOrd="0" parTransId="{BBAE36D2-BD03-405F-A845-096BB63903BC}" sibTransId="{27EE1147-39C5-40B2-8898-536B09E8455C}"/>
    <dgm:cxn modelId="{3C88567F-C322-4ECC-B293-2E09A8040B25}" srcId="{795D6131-7567-4A3E-94D6-40B18CE2A1DD}" destId="{33FC788F-1A4F-4577-8AEA-47AA5FD98710}" srcOrd="2" destOrd="0" parTransId="{B4A91D6F-B602-429E-A4A5-4B3067C038AF}" sibTransId="{6542909B-C768-4C9D-9288-934017CC48F8}"/>
    <dgm:cxn modelId="{75E42F8A-A885-4989-B529-FBF594A88B36}" srcId="{2E2931CF-A147-4A9D-898B-FE7205FD747B}" destId="{9839ADEB-7F78-4D4C-BD1E-BB8F76ADCE55}" srcOrd="2" destOrd="0" parTransId="{CFF383E6-A5ED-47A2-956D-5C0A80BFEC0A}" sibTransId="{D8A6CA66-B14A-4759-A10E-D81BDD926220}"/>
    <dgm:cxn modelId="{BD6A498B-E3D1-42DD-A5B4-28099EE1A91D}" type="presOf" srcId="{1D80B041-DB4F-4D0C-AF56-AF42BAEDDA55}" destId="{28AC66A6-76A7-4DBB-819E-46FC47671E3D}" srcOrd="0" destOrd="3" presId="urn:microsoft.com/office/officeart/2005/8/layout/hList1"/>
    <dgm:cxn modelId="{AA429992-9853-4C3C-BB07-20A06CCA4A69}" srcId="{2E2931CF-A147-4A9D-898B-FE7205FD747B}" destId="{EF81FEA8-CC0D-4D65-9D4A-CC27BBB88603}" srcOrd="4" destOrd="0" parTransId="{3C7D1B17-4430-45CE-BEE8-2BEC6D243CD9}" sibTransId="{20809887-429E-4EA4-A4F6-689329D10F45}"/>
    <dgm:cxn modelId="{192682A6-6461-4D90-835A-B57DD82FFF76}" type="presOf" srcId="{EF81FEA8-CC0D-4D65-9D4A-CC27BBB88603}" destId="{3ECD9A56-F0FF-417B-86ED-36591F3D0607}" srcOrd="0" destOrd="4" presId="urn:microsoft.com/office/officeart/2005/8/layout/hList1"/>
    <dgm:cxn modelId="{AA86B3AF-0D8E-4BF4-A0E6-EB01F3EE6DAF}" type="presOf" srcId="{9839ADEB-7F78-4D4C-BD1E-BB8F76ADCE55}" destId="{3ECD9A56-F0FF-417B-86ED-36591F3D0607}" srcOrd="0" destOrd="2" presId="urn:microsoft.com/office/officeart/2005/8/layout/hList1"/>
    <dgm:cxn modelId="{B36DE5B5-AA3A-4B46-8A98-D4984570AF0D}" type="presOf" srcId="{0A9FEC61-EA28-4289-81E0-8BB6460359E4}" destId="{28AC66A6-76A7-4DBB-819E-46FC47671E3D}" srcOrd="0" destOrd="4" presId="urn:microsoft.com/office/officeart/2005/8/layout/hList1"/>
    <dgm:cxn modelId="{4F07DEC0-0DB3-46FB-9CD6-2FD8EA004ACA}" srcId="{795D6131-7567-4A3E-94D6-40B18CE2A1DD}" destId="{9B10874F-8737-4323-9B5B-87426AF69883}" srcOrd="0" destOrd="0" parTransId="{C081BA51-F906-46A6-B6BA-C3C0C803C91B}" sibTransId="{AED89691-729E-4524-AC15-6E61561EDBFB}"/>
    <dgm:cxn modelId="{00B08EC1-8773-4EEA-B5E0-E038219C903C}" srcId="{2E2931CF-A147-4A9D-898B-FE7205FD747B}" destId="{6DD13C52-421A-4458-A2F9-5B41E8B9C9C3}" srcOrd="5" destOrd="0" parTransId="{1A4F9302-FC40-4934-A220-C48A102308EE}" sibTransId="{FE17DF63-B0AF-4B0C-93EF-874CDEAA3001}"/>
    <dgm:cxn modelId="{52097FC4-F841-4460-A92A-E3A44956D09C}" type="presOf" srcId="{9B10874F-8737-4323-9B5B-87426AF69883}" destId="{28AC66A6-76A7-4DBB-819E-46FC47671E3D}" srcOrd="0" destOrd="0" presId="urn:microsoft.com/office/officeart/2005/8/layout/hList1"/>
    <dgm:cxn modelId="{49F908D1-76E8-43C6-B9D1-178EDA2D5F00}" type="presOf" srcId="{ED83A2B9-5F81-4C6C-A0F9-F576310D9EC1}" destId="{28AC66A6-76A7-4DBB-819E-46FC47671E3D}" srcOrd="0" destOrd="1" presId="urn:microsoft.com/office/officeart/2005/8/layout/hList1"/>
    <dgm:cxn modelId="{C4A75BDE-2044-48E9-ABF6-8902C347954A}" type="presOf" srcId="{B1C046D5-D3D2-43DC-8123-0F5AAC5DD81A}" destId="{3ECD9A56-F0FF-417B-86ED-36591F3D0607}" srcOrd="0" destOrd="6" presId="urn:microsoft.com/office/officeart/2005/8/layout/hList1"/>
    <dgm:cxn modelId="{237940E8-6868-4CA9-BCD4-239AB6DC792C}" srcId="{2E2931CF-A147-4A9D-898B-FE7205FD747B}" destId="{B1C046D5-D3D2-43DC-8123-0F5AAC5DD81A}" srcOrd="6" destOrd="0" parTransId="{94C389FF-03DC-402A-B7CC-D1BE606BFDA5}" sibTransId="{9C692A45-E7D4-455D-B3F5-7CEE7923D5D1}"/>
    <dgm:cxn modelId="{E0634BE8-4F15-478D-86E4-864DF6CD87A9}" srcId="{2E2931CF-A147-4A9D-898B-FE7205FD747B}" destId="{85A4F78E-5FDA-4460-B135-08ECF8FB6510}" srcOrd="7" destOrd="0" parTransId="{A405840C-FA69-41B3-9ABF-26E3CB7BE56A}" sibTransId="{0E5E345E-7403-470E-B304-87E3F63700C4}"/>
    <dgm:cxn modelId="{2FAA77EF-6D87-49B8-89B7-C9F8820B18FF}" srcId="{2E2931CF-A147-4A9D-898B-FE7205FD747B}" destId="{6CBC8123-B104-470D-88E6-5B4C3827C114}" srcOrd="0" destOrd="0" parTransId="{3D41A1B2-B599-46B6-952C-F946C6EA7440}" sibTransId="{648AE959-EE6E-4A93-A8E5-8E25A5C5BAF6}"/>
    <dgm:cxn modelId="{5F3CD3F5-6C70-4FAE-BC01-351C7669048D}" type="presOf" srcId="{1782A671-1049-4C70-9027-F60A478C299A}" destId="{3ECD9A56-F0FF-417B-86ED-36591F3D0607}" srcOrd="0" destOrd="1" presId="urn:microsoft.com/office/officeart/2005/8/layout/hList1"/>
    <dgm:cxn modelId="{627EA7F7-D492-4EAA-A44F-35F45FAF8ECB}" type="presOf" srcId="{2E2931CF-A147-4A9D-898B-FE7205FD747B}" destId="{17F0B942-EDB6-43E1-BFBB-D3A395B946F7}" srcOrd="0" destOrd="0" presId="urn:microsoft.com/office/officeart/2005/8/layout/hList1"/>
    <dgm:cxn modelId="{92EF1FFA-C1E0-4E65-8185-FBE3E642E936}" type="presOf" srcId="{7D35A8D7-4D47-43DE-821C-374F83AD9F41}" destId="{3ECD9A56-F0FF-417B-86ED-36591F3D0607}" srcOrd="0" destOrd="3" presId="urn:microsoft.com/office/officeart/2005/8/layout/hList1"/>
    <dgm:cxn modelId="{7811ADFF-2F06-4D05-A6E8-9568266AF5E3}" type="presOf" srcId="{85A4F78E-5FDA-4460-B135-08ECF8FB6510}" destId="{3ECD9A56-F0FF-417B-86ED-36591F3D0607}" srcOrd="0" destOrd="7" presId="urn:microsoft.com/office/officeart/2005/8/layout/hList1"/>
    <dgm:cxn modelId="{538179C2-24FB-4A42-84FC-3C9C520853B6}" type="presParOf" srcId="{883A77A4-0C79-4089-BCD3-CDB45CCE48DF}" destId="{2C7E9933-D663-4C2B-8077-94B0ADBC8698}" srcOrd="0" destOrd="0" presId="urn:microsoft.com/office/officeart/2005/8/layout/hList1"/>
    <dgm:cxn modelId="{E89658C0-F70F-4E93-800A-AB1F8AEBA857}" type="presParOf" srcId="{2C7E9933-D663-4C2B-8077-94B0ADBC8698}" destId="{17F0B942-EDB6-43E1-BFBB-D3A395B946F7}" srcOrd="0" destOrd="0" presId="urn:microsoft.com/office/officeart/2005/8/layout/hList1"/>
    <dgm:cxn modelId="{2E8E6143-A1E0-498B-8C70-ACDB2E95F1DD}" type="presParOf" srcId="{2C7E9933-D663-4C2B-8077-94B0ADBC8698}" destId="{3ECD9A56-F0FF-417B-86ED-36591F3D0607}" srcOrd="1" destOrd="0" presId="urn:microsoft.com/office/officeart/2005/8/layout/hList1"/>
    <dgm:cxn modelId="{983A602F-8615-44F7-A2FE-0CE1446633E8}" type="presParOf" srcId="{883A77A4-0C79-4089-BCD3-CDB45CCE48DF}" destId="{81B76324-3073-415C-8E6A-7591988EF23C}" srcOrd="1" destOrd="0" presId="urn:microsoft.com/office/officeart/2005/8/layout/hList1"/>
    <dgm:cxn modelId="{5C08DFD8-42C0-4617-B533-44CB77D52354}" type="presParOf" srcId="{883A77A4-0C79-4089-BCD3-CDB45CCE48DF}" destId="{385AD400-875B-4882-AD95-DDB4B7530D39}" srcOrd="2" destOrd="0" presId="urn:microsoft.com/office/officeart/2005/8/layout/hList1"/>
    <dgm:cxn modelId="{5DB5F380-BEA6-4C02-A783-ED92DF005B1C}" type="presParOf" srcId="{385AD400-875B-4882-AD95-DDB4B7530D39}" destId="{E1A69AD9-62D4-4228-AE8A-F062408DCB73}" srcOrd="0" destOrd="0" presId="urn:microsoft.com/office/officeart/2005/8/layout/hList1"/>
    <dgm:cxn modelId="{B9759403-5EA4-4948-A86B-96540ED8DBFE}" type="presParOf" srcId="{385AD400-875B-4882-AD95-DDB4B7530D39}" destId="{28AC66A6-76A7-4DBB-819E-46FC47671E3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4E6F59-209B-44C6-82D6-BAAB2BB3EBF0}">
      <dsp:nvSpPr>
        <dsp:cNvPr id="0" name=""/>
        <dsp:cNvSpPr/>
      </dsp:nvSpPr>
      <dsp:spPr>
        <a:xfrm>
          <a:off x="0" y="575886"/>
          <a:ext cx="10058399" cy="116352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ED2135-E832-4E4F-939A-802445A3F2E9}">
      <dsp:nvSpPr>
        <dsp:cNvPr id="0" name=""/>
        <dsp:cNvSpPr/>
      </dsp:nvSpPr>
      <dsp:spPr>
        <a:xfrm>
          <a:off x="351966" y="837679"/>
          <a:ext cx="639939" cy="6399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1A61D8-BE86-453F-859B-7F34193DC24A}">
      <dsp:nvSpPr>
        <dsp:cNvPr id="0" name=""/>
        <dsp:cNvSpPr/>
      </dsp:nvSpPr>
      <dsp:spPr>
        <a:xfrm>
          <a:off x="1343872" y="575886"/>
          <a:ext cx="8714527" cy="1163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140" tIns="123140" rIns="123140" bIns="123140" numCol="1" spcCol="1270" anchor="ctr" anchorCtr="0">
          <a:noAutofit/>
        </a:bodyPr>
        <a:lstStyle/>
        <a:p>
          <a:pPr marL="0" lvl="0" indent="0" algn="l" defTabSz="622300">
            <a:lnSpc>
              <a:spcPct val="90000"/>
            </a:lnSpc>
            <a:spcBef>
              <a:spcPct val="0"/>
            </a:spcBef>
            <a:spcAft>
              <a:spcPct val="35000"/>
            </a:spcAft>
            <a:buNone/>
          </a:pPr>
          <a:r>
            <a:rPr lang="en-US" sz="1400" b="0" i="0" kern="1200" dirty="0"/>
            <a:t>In the telecom industry, customers are able to choose from multiple service providers and actively switch from one operator to another. In this highly competitive market, the telecommunications industry experiences an average of 15-25% annual churn rate. Given the fact that it costs 5-10 times more to acquire a new customer than to retain an existing one, customer retention has now become even more important than customer acquisition.</a:t>
          </a:r>
          <a:endParaRPr lang="en-US" sz="1400" kern="1200" dirty="0"/>
        </a:p>
      </dsp:txBody>
      <dsp:txXfrm>
        <a:off x="1343872" y="575886"/>
        <a:ext cx="8714527" cy="1163525"/>
      </dsp:txXfrm>
    </dsp:sp>
    <dsp:sp modelId="{C1FD65BE-D0F0-425A-90F8-5005F1B8BADF}">
      <dsp:nvSpPr>
        <dsp:cNvPr id="0" name=""/>
        <dsp:cNvSpPr/>
      </dsp:nvSpPr>
      <dsp:spPr>
        <a:xfrm>
          <a:off x="0" y="2021478"/>
          <a:ext cx="10058399" cy="116352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BFFED9-1833-47AA-AEA5-F54514CC15FB}">
      <dsp:nvSpPr>
        <dsp:cNvPr id="0" name=""/>
        <dsp:cNvSpPr/>
      </dsp:nvSpPr>
      <dsp:spPr>
        <a:xfrm>
          <a:off x="351966" y="2283272"/>
          <a:ext cx="639939" cy="6399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EB4225-7AB1-45F2-ACBD-5E08B41FCBAC}">
      <dsp:nvSpPr>
        <dsp:cNvPr id="0" name=""/>
        <dsp:cNvSpPr/>
      </dsp:nvSpPr>
      <dsp:spPr>
        <a:xfrm>
          <a:off x="1343872" y="2021478"/>
          <a:ext cx="8714527" cy="1163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140" tIns="123140" rIns="123140" bIns="123140" numCol="1" spcCol="1270" anchor="ctr" anchorCtr="0">
          <a:noAutofit/>
        </a:bodyPr>
        <a:lstStyle/>
        <a:p>
          <a:pPr marL="0" lvl="0" indent="0" algn="l" defTabSz="622300">
            <a:lnSpc>
              <a:spcPct val="90000"/>
            </a:lnSpc>
            <a:spcBef>
              <a:spcPct val="0"/>
            </a:spcBef>
            <a:spcAft>
              <a:spcPct val="35000"/>
            </a:spcAft>
            <a:buNone/>
          </a:pPr>
          <a:r>
            <a:rPr lang="en-US" sz="1400" b="0" i="0" kern="1200"/>
            <a:t>To reduce customer churn, telecom companies need to predict which customers are at high risk of churn.</a:t>
          </a:r>
          <a:endParaRPr lang="en-US" sz="1400" kern="1200"/>
        </a:p>
      </dsp:txBody>
      <dsp:txXfrm>
        <a:off x="1343872" y="2021478"/>
        <a:ext cx="8714527" cy="11635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2AFD6D-720A-404F-A05B-AB1C4397D802}">
      <dsp:nvSpPr>
        <dsp:cNvPr id="0" name=""/>
        <dsp:cNvSpPr/>
      </dsp:nvSpPr>
      <dsp:spPr>
        <a:xfrm>
          <a:off x="0" y="889138"/>
          <a:ext cx="5928344" cy="4118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Identifying the list of columns have more than 30% value missing and then dropping those columns.</a:t>
          </a:r>
        </a:p>
      </dsp:txBody>
      <dsp:txXfrm>
        <a:off x="20104" y="909242"/>
        <a:ext cx="5888136" cy="371632"/>
      </dsp:txXfrm>
    </dsp:sp>
    <dsp:sp modelId="{2F9C7673-3045-4951-BD9D-95085696DF28}">
      <dsp:nvSpPr>
        <dsp:cNvPr id="0" name=""/>
        <dsp:cNvSpPr/>
      </dsp:nvSpPr>
      <dsp:spPr>
        <a:xfrm>
          <a:off x="0" y="1332658"/>
          <a:ext cx="5928344" cy="4118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Next set of columns to be dropped are “date” as not required for analysis and “circle_id” has one unique value which will not have any impact. After dropping this columns left are 196.</a:t>
          </a:r>
        </a:p>
      </dsp:txBody>
      <dsp:txXfrm>
        <a:off x="20104" y="1352762"/>
        <a:ext cx="5888136" cy="371632"/>
      </dsp:txXfrm>
    </dsp:sp>
    <dsp:sp modelId="{5C13F760-251A-425F-BFF2-E62ED2487AE9}">
      <dsp:nvSpPr>
        <dsp:cNvPr id="0" name=""/>
        <dsp:cNvSpPr/>
      </dsp:nvSpPr>
      <dsp:spPr>
        <a:xfrm>
          <a:off x="0" y="1776178"/>
          <a:ext cx="5928344" cy="4118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Find 70th percentile of the average recharge for 6</a:t>
          </a:r>
          <a:r>
            <a:rPr lang="en-US" sz="1100" kern="1200" baseline="30000"/>
            <a:t>th</a:t>
          </a:r>
          <a:r>
            <a:rPr lang="en-US" sz="1100" kern="1200"/>
            <a:t> &amp; 7</a:t>
          </a:r>
          <a:r>
            <a:rPr lang="en-US" sz="1100" kern="1200" baseline="30000"/>
            <a:t>th</a:t>
          </a:r>
          <a:r>
            <a:rPr lang="en-US" sz="1100" kern="1200"/>
            <a:t> month.</a:t>
          </a:r>
        </a:p>
      </dsp:txBody>
      <dsp:txXfrm>
        <a:off x="20104" y="1796282"/>
        <a:ext cx="5888136" cy="371632"/>
      </dsp:txXfrm>
    </dsp:sp>
    <dsp:sp modelId="{424F8EC8-6DF9-45C4-A731-A6D878A4E421}">
      <dsp:nvSpPr>
        <dsp:cNvPr id="0" name=""/>
        <dsp:cNvSpPr/>
      </dsp:nvSpPr>
      <dsp:spPr>
        <a:xfrm>
          <a:off x="0" y="2219698"/>
          <a:ext cx="5928344" cy="4118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Filter the customers, who have recharged more than or equal to X(70</a:t>
          </a:r>
          <a:r>
            <a:rPr lang="en-US" sz="1100" kern="1200" baseline="30000"/>
            <a:t>th</a:t>
          </a:r>
          <a:r>
            <a:rPr lang="en-US" sz="1100" kern="1200"/>
            <a:t> percentile). </a:t>
          </a:r>
        </a:p>
      </dsp:txBody>
      <dsp:txXfrm>
        <a:off x="20104" y="2239802"/>
        <a:ext cx="5888136" cy="371632"/>
      </dsp:txXfrm>
    </dsp:sp>
    <dsp:sp modelId="{0EF0BF6D-9031-442A-8F7B-282AE8ADCB97}">
      <dsp:nvSpPr>
        <dsp:cNvPr id="0" name=""/>
        <dsp:cNvSpPr/>
      </dsp:nvSpPr>
      <dsp:spPr>
        <a:xfrm>
          <a:off x="0" y="2663218"/>
          <a:ext cx="5928344" cy="4118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We have 30001 rows and 196 columns</a:t>
          </a:r>
        </a:p>
      </dsp:txBody>
      <dsp:txXfrm>
        <a:off x="20104" y="2683322"/>
        <a:ext cx="5888136" cy="371632"/>
      </dsp:txXfrm>
    </dsp:sp>
    <dsp:sp modelId="{713A1165-6E76-4AD3-A0D4-3FB0D76123EF}">
      <dsp:nvSpPr>
        <dsp:cNvPr id="0" name=""/>
        <dsp:cNvSpPr/>
      </dsp:nvSpPr>
      <dsp:spPr>
        <a:xfrm>
          <a:off x="0" y="3106738"/>
          <a:ext cx="5928344" cy="4118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Dropping rows having more than 50% value missing.</a:t>
          </a:r>
        </a:p>
      </dsp:txBody>
      <dsp:txXfrm>
        <a:off x="20104" y="3126842"/>
        <a:ext cx="5888136" cy="371632"/>
      </dsp:txXfrm>
    </dsp:sp>
    <dsp:sp modelId="{05127A1E-FE2C-4B02-AA6F-9EF42CEDBB96}">
      <dsp:nvSpPr>
        <dsp:cNvPr id="0" name=""/>
        <dsp:cNvSpPr/>
      </dsp:nvSpPr>
      <dsp:spPr>
        <a:xfrm>
          <a:off x="0" y="3550258"/>
          <a:ext cx="5928344" cy="4118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Deleting the records for which MOU for Sep(9), Jun(6),Aug(8) &amp; July(7) are null.</a:t>
          </a:r>
        </a:p>
      </dsp:txBody>
      <dsp:txXfrm>
        <a:off x="20104" y="3570362"/>
        <a:ext cx="5888136" cy="371632"/>
      </dsp:txXfrm>
    </dsp:sp>
    <dsp:sp modelId="{2CE426BC-5731-4449-BF5B-7BF2E4AA48E5}">
      <dsp:nvSpPr>
        <dsp:cNvPr id="0" name=""/>
        <dsp:cNvSpPr/>
      </dsp:nvSpPr>
      <dsp:spPr>
        <a:xfrm>
          <a:off x="0" y="3993778"/>
          <a:ext cx="5928344" cy="4118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We can see that we have lost almost 7% records. But we have enough number of records to do our analysis.</a:t>
          </a:r>
        </a:p>
      </dsp:txBody>
      <dsp:txXfrm>
        <a:off x="20104" y="4013882"/>
        <a:ext cx="5888136" cy="3716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BC27FE-2095-4617-8E87-02112C3F91AD}">
      <dsp:nvSpPr>
        <dsp:cNvPr id="0" name=""/>
        <dsp:cNvSpPr/>
      </dsp:nvSpPr>
      <dsp:spPr>
        <a:xfrm>
          <a:off x="989987" y="750833"/>
          <a:ext cx="789673" cy="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2491D0B-1FFE-4342-8A81-50E89D54AACF}">
      <dsp:nvSpPr>
        <dsp:cNvPr id="0" name=""/>
        <dsp:cNvSpPr/>
      </dsp:nvSpPr>
      <dsp:spPr>
        <a:xfrm>
          <a:off x="1827041" y="684536"/>
          <a:ext cx="90812" cy="169919"/>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A5E4A84-9BC6-4ED0-A92E-C0EF2E6CAF3B}">
      <dsp:nvSpPr>
        <dsp:cNvPr id="0" name=""/>
        <dsp:cNvSpPr/>
      </dsp:nvSpPr>
      <dsp:spPr>
        <a:xfrm>
          <a:off x="499958" y="359549"/>
          <a:ext cx="782639" cy="782639"/>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0371" tIns="30371" rIns="30371" bIns="30371" numCol="1" spcCol="1270" anchor="ctr" anchorCtr="0">
          <a:noAutofit/>
        </a:bodyPr>
        <a:lstStyle/>
        <a:p>
          <a:pPr marL="0" lvl="0" indent="0" algn="ctr" defTabSz="1689100">
            <a:lnSpc>
              <a:spcPct val="90000"/>
            </a:lnSpc>
            <a:spcBef>
              <a:spcPct val="0"/>
            </a:spcBef>
            <a:spcAft>
              <a:spcPct val="35000"/>
            </a:spcAft>
            <a:buNone/>
          </a:pPr>
          <a:r>
            <a:rPr lang="en-US" sz="3800" kern="1200"/>
            <a:t>1</a:t>
          </a:r>
        </a:p>
      </dsp:txBody>
      <dsp:txXfrm>
        <a:off x="614573" y="474164"/>
        <a:ext cx="553409" cy="553409"/>
      </dsp:txXfrm>
    </dsp:sp>
    <dsp:sp modelId="{061DCF5F-6DBD-4ADC-BC94-A716A9C78D12}">
      <dsp:nvSpPr>
        <dsp:cNvPr id="0" name=""/>
        <dsp:cNvSpPr/>
      </dsp:nvSpPr>
      <dsp:spPr>
        <a:xfrm>
          <a:off x="2894" y="1307158"/>
          <a:ext cx="1776766" cy="2027025"/>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0153" tIns="165100" rIns="140153" bIns="165100" numCol="1" spcCol="1270" anchor="t" anchorCtr="0">
          <a:noAutofit/>
        </a:bodyPr>
        <a:lstStyle/>
        <a:p>
          <a:pPr marL="0" lvl="0" indent="0" algn="l" defTabSz="488950">
            <a:lnSpc>
              <a:spcPct val="90000"/>
            </a:lnSpc>
            <a:spcBef>
              <a:spcPct val="0"/>
            </a:spcBef>
            <a:spcAft>
              <a:spcPct val="35000"/>
            </a:spcAft>
            <a:buNone/>
          </a:pPr>
          <a:r>
            <a:rPr lang="en-US" sz="1100" kern="1200" dirty="0"/>
            <a:t>Identify and tag customers (churn=1, else 0) for fourth month (Sep) who have not made any calls (either incoming or outgoing) AND have not used mobile internet even once in the churn phase.</a:t>
          </a:r>
        </a:p>
      </dsp:txBody>
      <dsp:txXfrm>
        <a:off x="2894" y="1662511"/>
        <a:ext cx="1776766" cy="1671672"/>
      </dsp:txXfrm>
    </dsp:sp>
    <dsp:sp modelId="{01D15401-6C64-423F-96B4-8E0AA3C95DC4}">
      <dsp:nvSpPr>
        <dsp:cNvPr id="0" name=""/>
        <dsp:cNvSpPr/>
      </dsp:nvSpPr>
      <dsp:spPr>
        <a:xfrm>
          <a:off x="1977079" y="752330"/>
          <a:ext cx="1776766"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9B06D35-257D-4F9B-9F40-BA7643CC7E0B}">
      <dsp:nvSpPr>
        <dsp:cNvPr id="0" name=""/>
        <dsp:cNvSpPr/>
      </dsp:nvSpPr>
      <dsp:spPr>
        <a:xfrm>
          <a:off x="3801226" y="685779"/>
          <a:ext cx="90812" cy="171221"/>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D521D06-9847-4955-AB76-873EF8CB06DD}">
      <dsp:nvSpPr>
        <dsp:cNvPr id="0" name=""/>
        <dsp:cNvSpPr/>
      </dsp:nvSpPr>
      <dsp:spPr>
        <a:xfrm>
          <a:off x="2474142" y="361046"/>
          <a:ext cx="782639" cy="782639"/>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0371" tIns="30371" rIns="30371" bIns="30371" numCol="1" spcCol="1270" anchor="ctr" anchorCtr="0">
          <a:noAutofit/>
        </a:bodyPr>
        <a:lstStyle/>
        <a:p>
          <a:pPr marL="0" lvl="0" indent="0" algn="ctr" defTabSz="1689100">
            <a:lnSpc>
              <a:spcPct val="90000"/>
            </a:lnSpc>
            <a:spcBef>
              <a:spcPct val="0"/>
            </a:spcBef>
            <a:spcAft>
              <a:spcPct val="35000"/>
            </a:spcAft>
            <a:buNone/>
          </a:pPr>
          <a:r>
            <a:rPr lang="en-US" sz="3800" kern="1200"/>
            <a:t>2</a:t>
          </a:r>
        </a:p>
      </dsp:txBody>
      <dsp:txXfrm>
        <a:off x="2588757" y="475661"/>
        <a:ext cx="553409" cy="553409"/>
      </dsp:txXfrm>
    </dsp:sp>
    <dsp:sp modelId="{1A111D2F-5296-444A-9044-2FFC60447CEC}">
      <dsp:nvSpPr>
        <dsp:cNvPr id="0" name=""/>
        <dsp:cNvSpPr/>
      </dsp:nvSpPr>
      <dsp:spPr>
        <a:xfrm>
          <a:off x="1977079" y="1310782"/>
          <a:ext cx="1776766" cy="2027025"/>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0153" tIns="165100" rIns="140153" bIns="165100" numCol="1" spcCol="1270" anchor="t" anchorCtr="0">
          <a:noAutofit/>
        </a:bodyPr>
        <a:lstStyle/>
        <a:p>
          <a:pPr marL="0" lvl="0" indent="0" algn="l" defTabSz="488950">
            <a:lnSpc>
              <a:spcPct val="90000"/>
            </a:lnSpc>
            <a:spcBef>
              <a:spcPct val="0"/>
            </a:spcBef>
            <a:spcAft>
              <a:spcPct val="35000"/>
            </a:spcAft>
            <a:buNone/>
          </a:pPr>
          <a:r>
            <a:rPr lang="en-US" sz="1100" kern="1200" dirty="0"/>
            <a:t>Check percentage after deleting the attributes for fourth month(Sep)</a:t>
          </a:r>
        </a:p>
      </dsp:txBody>
      <dsp:txXfrm>
        <a:off x="1977079" y="1666135"/>
        <a:ext cx="1776766" cy="1671672"/>
      </dsp:txXfrm>
    </dsp:sp>
    <dsp:sp modelId="{10DD8657-3AB8-4A75-9588-D18A804CF566}">
      <dsp:nvSpPr>
        <dsp:cNvPr id="0" name=""/>
        <dsp:cNvSpPr/>
      </dsp:nvSpPr>
      <dsp:spPr>
        <a:xfrm>
          <a:off x="3951264" y="752330"/>
          <a:ext cx="888383"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C77642D-FE21-42D3-97B3-111EAF6E5FF4}">
      <dsp:nvSpPr>
        <dsp:cNvPr id="0" name=""/>
        <dsp:cNvSpPr/>
      </dsp:nvSpPr>
      <dsp:spPr>
        <a:xfrm>
          <a:off x="4448327" y="361046"/>
          <a:ext cx="782639" cy="782639"/>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0371" tIns="30371" rIns="30371" bIns="30371" numCol="1" spcCol="1270" anchor="ctr" anchorCtr="0">
          <a:noAutofit/>
        </a:bodyPr>
        <a:lstStyle/>
        <a:p>
          <a:pPr marL="0" lvl="0" indent="0" algn="ctr" defTabSz="1689100">
            <a:lnSpc>
              <a:spcPct val="90000"/>
            </a:lnSpc>
            <a:spcBef>
              <a:spcPct val="0"/>
            </a:spcBef>
            <a:spcAft>
              <a:spcPct val="35000"/>
            </a:spcAft>
            <a:buNone/>
          </a:pPr>
          <a:r>
            <a:rPr lang="en-US" sz="3800" kern="1200"/>
            <a:t>3</a:t>
          </a:r>
        </a:p>
      </dsp:txBody>
      <dsp:txXfrm>
        <a:off x="4562942" y="475661"/>
        <a:ext cx="553409" cy="553409"/>
      </dsp:txXfrm>
    </dsp:sp>
    <dsp:sp modelId="{533CA4DA-DC7F-4B06-8685-5F65F2D1D209}">
      <dsp:nvSpPr>
        <dsp:cNvPr id="0" name=""/>
        <dsp:cNvSpPr/>
      </dsp:nvSpPr>
      <dsp:spPr>
        <a:xfrm>
          <a:off x="3951264" y="1310782"/>
          <a:ext cx="1776766" cy="2027025"/>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0153" tIns="165100" rIns="140153" bIns="165100" numCol="1" spcCol="1270" anchor="t" anchorCtr="0">
          <a:noAutofit/>
        </a:bodyPr>
        <a:lstStyle/>
        <a:p>
          <a:pPr marL="0" lvl="0" indent="0" algn="l" defTabSz="488950">
            <a:lnSpc>
              <a:spcPct val="90000"/>
            </a:lnSpc>
            <a:spcBef>
              <a:spcPct val="0"/>
            </a:spcBef>
            <a:spcAft>
              <a:spcPct val="35000"/>
            </a:spcAft>
            <a:buNone/>
          </a:pPr>
          <a:r>
            <a:rPr lang="en-US" sz="1100" kern="1200"/>
            <a:t>Derive new columns for below decreased in the action phase than the good phase</a:t>
          </a:r>
        </a:p>
        <a:p>
          <a:pPr marL="57150" lvl="1" indent="-57150" algn="l" defTabSz="488950">
            <a:lnSpc>
              <a:spcPct val="90000"/>
            </a:lnSpc>
            <a:spcBef>
              <a:spcPct val="0"/>
            </a:spcBef>
            <a:spcAft>
              <a:spcPct val="15000"/>
            </a:spcAft>
            <a:buChar char="•"/>
          </a:pPr>
          <a:r>
            <a:rPr lang="en-US" sz="1100" kern="1200"/>
            <a:t>Usage </a:t>
          </a:r>
        </a:p>
        <a:p>
          <a:pPr marL="57150" lvl="1" indent="-57150" algn="l" defTabSz="488950">
            <a:lnSpc>
              <a:spcPct val="90000"/>
            </a:lnSpc>
            <a:spcBef>
              <a:spcPct val="0"/>
            </a:spcBef>
            <a:spcAft>
              <a:spcPct val="15000"/>
            </a:spcAft>
            <a:buChar char="•"/>
          </a:pPr>
          <a:r>
            <a:rPr lang="en-US" sz="1100" kern="1200"/>
            <a:t>Recharge</a:t>
          </a:r>
        </a:p>
        <a:p>
          <a:pPr marL="57150" lvl="1" indent="-57150" algn="l" defTabSz="488950">
            <a:lnSpc>
              <a:spcPct val="90000"/>
            </a:lnSpc>
            <a:spcBef>
              <a:spcPct val="0"/>
            </a:spcBef>
            <a:spcAft>
              <a:spcPct val="15000"/>
            </a:spcAft>
            <a:buChar char="•"/>
          </a:pPr>
          <a:r>
            <a:rPr lang="en-US" sz="1100" kern="1200"/>
            <a:t>Average Revenue</a:t>
          </a:r>
        </a:p>
        <a:p>
          <a:pPr marL="57150" lvl="1" indent="-57150" algn="l" defTabSz="488950">
            <a:lnSpc>
              <a:spcPct val="90000"/>
            </a:lnSpc>
            <a:spcBef>
              <a:spcPct val="0"/>
            </a:spcBef>
            <a:spcAft>
              <a:spcPct val="15000"/>
            </a:spcAft>
            <a:buChar char="•"/>
          </a:pPr>
          <a:r>
            <a:rPr lang="en-US" sz="1100" kern="1200"/>
            <a:t>Volume based cost</a:t>
          </a:r>
        </a:p>
      </dsp:txBody>
      <dsp:txXfrm>
        <a:off x="3951264" y="1666135"/>
        <a:ext cx="1776766" cy="1671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DA7DC7-4E1D-4415-B0A8-E67FCE74B896}">
      <dsp:nvSpPr>
        <dsp:cNvPr id="0" name=""/>
        <dsp:cNvSpPr/>
      </dsp:nvSpPr>
      <dsp:spPr>
        <a:xfrm>
          <a:off x="2946" y="1101376"/>
          <a:ext cx="2104012" cy="1336048"/>
        </a:xfrm>
        <a:prstGeom prst="roundRect">
          <a:avLst>
            <a:gd name="adj" fmla="val 10000"/>
          </a:avLst>
        </a:prstGeom>
        <a:solidFill>
          <a:schemeClr val="accent1">
            <a:lumMod val="60000"/>
            <a:lumOff val="40000"/>
          </a:schemeClr>
        </a:solidFill>
        <a:ln w="25400" cap="flat" cmpd="sng" algn="ctr">
          <a:solidFill>
            <a:schemeClr val="tx2">
              <a:lumMod val="60000"/>
              <a:lumOff val="40000"/>
            </a:schemeClr>
          </a:solidFill>
          <a:prstDash val="solid"/>
        </a:ln>
        <a:effectLst/>
      </dsp:spPr>
      <dsp:style>
        <a:lnRef idx="3">
          <a:scrgbClr r="0" g="0" b="0"/>
        </a:lnRef>
        <a:fillRef idx="1">
          <a:scrgbClr r="0" g="0" b="0"/>
        </a:fillRef>
        <a:effectRef idx="1">
          <a:scrgbClr r="0" g="0" b="0"/>
        </a:effectRef>
        <a:fontRef idx="minor">
          <a:schemeClr val="lt1"/>
        </a:fontRef>
      </dsp:style>
    </dsp:sp>
    <dsp:sp modelId="{8121CDEB-CD8F-42D8-8CA9-6B3411F2FF10}">
      <dsp:nvSpPr>
        <dsp:cNvPr id="0" name=""/>
        <dsp:cNvSpPr/>
      </dsp:nvSpPr>
      <dsp:spPr>
        <a:xfrm>
          <a:off x="236726" y="1323466"/>
          <a:ext cx="2104012" cy="1336048"/>
        </a:xfrm>
        <a:prstGeom prst="roundRect">
          <a:avLst>
            <a:gd name="adj" fmla="val 10000"/>
          </a:avLst>
        </a:prstGeom>
        <a:solidFill>
          <a:schemeClr val="lt1">
            <a:alpha val="90000"/>
            <a:hueOff val="0"/>
            <a:satOff val="0"/>
            <a:lumOff val="0"/>
            <a:alphaOff val="0"/>
          </a:schemeClr>
        </a:solidFill>
        <a:ln w="15875"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The dataset was split into train and test sets using </a:t>
          </a:r>
          <a:r>
            <a:rPr lang="en-US" sz="1700" kern="1200" dirty="0" err="1"/>
            <a:t>train_test_split</a:t>
          </a:r>
          <a:r>
            <a:rPr lang="en-US" sz="1700" kern="1200" dirty="0"/>
            <a:t>.</a:t>
          </a:r>
        </a:p>
      </dsp:txBody>
      <dsp:txXfrm>
        <a:off x="275858" y="1362598"/>
        <a:ext cx="2025748" cy="1257784"/>
      </dsp:txXfrm>
    </dsp:sp>
    <dsp:sp modelId="{E63D1F4D-1938-4756-BD50-F38E1A67AAD9}">
      <dsp:nvSpPr>
        <dsp:cNvPr id="0" name=""/>
        <dsp:cNvSpPr/>
      </dsp:nvSpPr>
      <dsp:spPr>
        <a:xfrm>
          <a:off x="2574518" y="1101376"/>
          <a:ext cx="2104012" cy="1336048"/>
        </a:xfrm>
        <a:prstGeom prst="roundRect">
          <a:avLst>
            <a:gd name="adj" fmla="val 10000"/>
          </a:avLst>
        </a:prstGeom>
        <a:solidFill>
          <a:schemeClr val="accent1">
            <a:lumMod val="60000"/>
            <a:lumOff val="40000"/>
          </a:schemeClr>
        </a:solidFill>
        <a:ln w="25400" cap="flat" cmpd="sng" algn="ctr">
          <a:solidFill>
            <a:schemeClr val="tx2">
              <a:lumMod val="60000"/>
              <a:lumOff val="40000"/>
            </a:schemeClr>
          </a:solidFill>
          <a:prstDash val="solid"/>
        </a:ln>
        <a:effectLst/>
      </dsp:spPr>
      <dsp:style>
        <a:lnRef idx="3">
          <a:scrgbClr r="0" g="0" b="0"/>
        </a:lnRef>
        <a:fillRef idx="1">
          <a:scrgbClr r="0" g="0" b="0"/>
        </a:fillRef>
        <a:effectRef idx="1">
          <a:scrgbClr r="0" g="0" b="0"/>
        </a:effectRef>
        <a:fontRef idx="minor">
          <a:schemeClr val="lt1"/>
        </a:fontRef>
      </dsp:style>
    </dsp:sp>
    <dsp:sp modelId="{7933162E-B64B-454F-A3EB-EA85B6E65D81}">
      <dsp:nvSpPr>
        <dsp:cNvPr id="0" name=""/>
        <dsp:cNvSpPr/>
      </dsp:nvSpPr>
      <dsp:spPr>
        <a:xfrm>
          <a:off x="2808297" y="1323466"/>
          <a:ext cx="2104012" cy="1336048"/>
        </a:xfrm>
        <a:prstGeom prst="roundRect">
          <a:avLst>
            <a:gd name="adj" fmla="val 10000"/>
          </a:avLst>
        </a:prstGeom>
        <a:solidFill>
          <a:schemeClr val="lt1">
            <a:alpha val="90000"/>
            <a:hueOff val="0"/>
            <a:satOff val="0"/>
            <a:lumOff val="0"/>
            <a:alphaOff val="0"/>
          </a:schemeClr>
        </a:solidFill>
        <a:ln w="15875"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80% of the data was allocated for training, and 20% for testing the model performance.</a:t>
          </a:r>
        </a:p>
      </dsp:txBody>
      <dsp:txXfrm>
        <a:off x="2847429" y="1362598"/>
        <a:ext cx="2025748" cy="1257784"/>
      </dsp:txXfrm>
    </dsp:sp>
    <dsp:sp modelId="{A396E7EC-CC69-4A83-A757-DB3D04AB026A}">
      <dsp:nvSpPr>
        <dsp:cNvPr id="0" name=""/>
        <dsp:cNvSpPr/>
      </dsp:nvSpPr>
      <dsp:spPr>
        <a:xfrm>
          <a:off x="5146089" y="1101376"/>
          <a:ext cx="2104012" cy="1336048"/>
        </a:xfrm>
        <a:prstGeom prst="roundRect">
          <a:avLst>
            <a:gd name="adj" fmla="val 10000"/>
          </a:avLst>
        </a:prstGeom>
        <a:solidFill>
          <a:schemeClr val="accent1">
            <a:lumMod val="60000"/>
            <a:lumOff val="40000"/>
          </a:schemeClr>
        </a:solidFill>
        <a:ln w="25400" cap="flat" cmpd="sng" algn="ctr">
          <a:solidFill>
            <a:schemeClr val="tx2">
              <a:lumMod val="60000"/>
              <a:lumOff val="40000"/>
            </a:schemeClr>
          </a:solidFill>
          <a:prstDash val="solid"/>
        </a:ln>
        <a:effectLst/>
      </dsp:spPr>
      <dsp:style>
        <a:lnRef idx="3">
          <a:scrgbClr r="0" g="0" b="0"/>
        </a:lnRef>
        <a:fillRef idx="1">
          <a:scrgbClr r="0" g="0" b="0"/>
        </a:fillRef>
        <a:effectRef idx="1">
          <a:scrgbClr r="0" g="0" b="0"/>
        </a:effectRef>
        <a:fontRef idx="minor">
          <a:schemeClr val="lt1"/>
        </a:fontRef>
      </dsp:style>
    </dsp:sp>
    <dsp:sp modelId="{DC90B980-6D79-4A17-8317-F49100653E80}">
      <dsp:nvSpPr>
        <dsp:cNvPr id="0" name=""/>
        <dsp:cNvSpPr/>
      </dsp:nvSpPr>
      <dsp:spPr>
        <a:xfrm>
          <a:off x="5379868" y="1323466"/>
          <a:ext cx="2104012" cy="1336048"/>
        </a:xfrm>
        <a:prstGeom prst="roundRect">
          <a:avLst>
            <a:gd name="adj" fmla="val 10000"/>
          </a:avLst>
        </a:prstGeom>
        <a:solidFill>
          <a:schemeClr val="lt1">
            <a:alpha val="90000"/>
            <a:hueOff val="0"/>
            <a:satOff val="0"/>
            <a:lumOff val="0"/>
            <a:alphaOff val="0"/>
          </a:schemeClr>
        </a:solidFill>
        <a:ln w="15875"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random_state was set to 42 for having consistency across runs.</a:t>
          </a:r>
        </a:p>
      </dsp:txBody>
      <dsp:txXfrm>
        <a:off x="5419000" y="1362598"/>
        <a:ext cx="2025748" cy="1257784"/>
      </dsp:txXfrm>
    </dsp:sp>
    <dsp:sp modelId="{FE3295C6-77A3-4B6D-8C0C-6F60F985734B}">
      <dsp:nvSpPr>
        <dsp:cNvPr id="0" name=""/>
        <dsp:cNvSpPr/>
      </dsp:nvSpPr>
      <dsp:spPr>
        <a:xfrm>
          <a:off x="7717661" y="1101376"/>
          <a:ext cx="2104012" cy="1336048"/>
        </a:xfrm>
        <a:prstGeom prst="roundRect">
          <a:avLst>
            <a:gd name="adj" fmla="val 10000"/>
          </a:avLst>
        </a:prstGeom>
        <a:solidFill>
          <a:schemeClr val="accent1">
            <a:lumMod val="60000"/>
            <a:lumOff val="40000"/>
          </a:schemeClr>
        </a:solidFill>
        <a:ln w="25400" cap="flat" cmpd="sng" algn="ctr">
          <a:solidFill>
            <a:schemeClr val="tx2">
              <a:lumMod val="60000"/>
              <a:lumOff val="40000"/>
            </a:schemeClr>
          </a:solidFill>
          <a:prstDash val="solid"/>
        </a:ln>
        <a:effectLst/>
      </dsp:spPr>
      <dsp:style>
        <a:lnRef idx="3">
          <a:scrgbClr r="0" g="0" b="0"/>
        </a:lnRef>
        <a:fillRef idx="1">
          <a:scrgbClr r="0" g="0" b="0"/>
        </a:fillRef>
        <a:effectRef idx="1">
          <a:scrgbClr r="0" g="0" b="0"/>
        </a:effectRef>
        <a:fontRef idx="minor">
          <a:schemeClr val="lt1"/>
        </a:fontRef>
      </dsp:style>
    </dsp:sp>
    <dsp:sp modelId="{509E0EC4-0E86-4C16-B86B-742D71B6B228}">
      <dsp:nvSpPr>
        <dsp:cNvPr id="0" name=""/>
        <dsp:cNvSpPr/>
      </dsp:nvSpPr>
      <dsp:spPr>
        <a:xfrm>
          <a:off x="7951440" y="1323466"/>
          <a:ext cx="2104012" cy="1336048"/>
        </a:xfrm>
        <a:prstGeom prst="roundRect">
          <a:avLst>
            <a:gd name="adj" fmla="val 10000"/>
          </a:avLst>
        </a:prstGeom>
        <a:solidFill>
          <a:schemeClr val="lt1">
            <a:alpha val="90000"/>
            <a:hueOff val="0"/>
            <a:satOff val="0"/>
            <a:lumOff val="0"/>
            <a:alphaOff val="0"/>
          </a:schemeClr>
        </a:solidFill>
        <a:ln w="15875"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Data Transformation using Scaling  (Min Max Scaler)</a:t>
          </a:r>
        </a:p>
      </dsp:txBody>
      <dsp:txXfrm>
        <a:off x="7990572" y="1362598"/>
        <a:ext cx="2025748" cy="12577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0881A-9948-4F45-9131-6F609095DDF2}">
      <dsp:nvSpPr>
        <dsp:cNvPr id="0" name=""/>
        <dsp:cNvSpPr/>
      </dsp:nvSpPr>
      <dsp:spPr>
        <a:xfrm>
          <a:off x="0" y="123978"/>
          <a:ext cx="6526696" cy="45344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a:t>Class Imbalance is being fixed using the SMOTE Method</a:t>
          </a:r>
          <a:endParaRPr lang="en-US" sz="1200" kern="1200"/>
        </a:p>
      </dsp:txBody>
      <dsp:txXfrm>
        <a:off x="22136" y="146114"/>
        <a:ext cx="6482424" cy="409176"/>
      </dsp:txXfrm>
    </dsp:sp>
    <dsp:sp modelId="{30E799B3-82DB-4028-8AD3-84F3594B40E3}">
      <dsp:nvSpPr>
        <dsp:cNvPr id="0" name=""/>
        <dsp:cNvSpPr/>
      </dsp:nvSpPr>
      <dsp:spPr>
        <a:xfrm>
          <a:off x="0" y="611986"/>
          <a:ext cx="6526696" cy="45344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a:t>Used normal Logistic Regression to check for p-values</a:t>
          </a:r>
          <a:endParaRPr lang="en-US" sz="1200" kern="1200"/>
        </a:p>
      </dsp:txBody>
      <dsp:txXfrm>
        <a:off x="22136" y="634122"/>
        <a:ext cx="6482424" cy="409176"/>
      </dsp:txXfrm>
    </dsp:sp>
    <dsp:sp modelId="{6306B54F-76CA-4F16-8AF8-FB1F599F31C5}">
      <dsp:nvSpPr>
        <dsp:cNvPr id="0" name=""/>
        <dsp:cNvSpPr/>
      </dsp:nvSpPr>
      <dsp:spPr>
        <a:xfrm>
          <a:off x="0" y="1099995"/>
          <a:ext cx="6526696" cy="45344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a:t>Used Logistic Regression using Recursive Feature Elimination (RFE) method to handle multicollinearity </a:t>
          </a:r>
          <a:endParaRPr lang="en-US" sz="1200" kern="1200"/>
        </a:p>
      </dsp:txBody>
      <dsp:txXfrm>
        <a:off x="22136" y="1122131"/>
        <a:ext cx="6482424" cy="409176"/>
      </dsp:txXfrm>
    </dsp:sp>
    <dsp:sp modelId="{60316CE9-8A2A-4629-8BE0-8C84187C5DE6}">
      <dsp:nvSpPr>
        <dsp:cNvPr id="0" name=""/>
        <dsp:cNvSpPr/>
      </dsp:nvSpPr>
      <dsp:spPr>
        <a:xfrm>
          <a:off x="0" y="1588003"/>
          <a:ext cx="6526696" cy="45344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Assessing the model with StatsModels</a:t>
          </a:r>
        </a:p>
      </dsp:txBody>
      <dsp:txXfrm>
        <a:off x="22136" y="1610139"/>
        <a:ext cx="6482424" cy="409176"/>
      </dsp:txXfrm>
    </dsp:sp>
    <dsp:sp modelId="{395A2804-C123-4075-B783-B55C87FB0AE0}">
      <dsp:nvSpPr>
        <dsp:cNvPr id="0" name=""/>
        <dsp:cNvSpPr/>
      </dsp:nvSpPr>
      <dsp:spPr>
        <a:xfrm>
          <a:off x="0" y="2076011"/>
          <a:ext cx="6526696" cy="45344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Creating a </a:t>
          </a:r>
          <a:r>
            <a:rPr lang="en-US" sz="1200" kern="1200" dirty="0" err="1"/>
            <a:t>dataframe</a:t>
          </a:r>
          <a:r>
            <a:rPr lang="en-US" sz="1200" kern="1200" dirty="0"/>
            <a:t> with the actual churn flag and the predicted probabilities</a:t>
          </a:r>
        </a:p>
      </dsp:txBody>
      <dsp:txXfrm>
        <a:off x="22136" y="2098147"/>
        <a:ext cx="6482424" cy="409176"/>
      </dsp:txXfrm>
    </dsp:sp>
    <dsp:sp modelId="{02C995AF-BDF1-405A-B98A-7FB42F9AB130}">
      <dsp:nvSpPr>
        <dsp:cNvPr id="0" name=""/>
        <dsp:cNvSpPr/>
      </dsp:nvSpPr>
      <dsp:spPr>
        <a:xfrm>
          <a:off x="0" y="2564019"/>
          <a:ext cx="6526696" cy="45344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Creating new column 'churn_pred' with 1 if Churn_Prob &gt; 0.8 else 0</a:t>
          </a:r>
        </a:p>
      </dsp:txBody>
      <dsp:txXfrm>
        <a:off x="22136" y="2586155"/>
        <a:ext cx="6482424" cy="409176"/>
      </dsp:txXfrm>
    </dsp:sp>
    <dsp:sp modelId="{F78B85FF-6CD3-421D-A6D7-B593495A7925}">
      <dsp:nvSpPr>
        <dsp:cNvPr id="0" name=""/>
        <dsp:cNvSpPr/>
      </dsp:nvSpPr>
      <dsp:spPr>
        <a:xfrm>
          <a:off x="0" y="3052027"/>
          <a:ext cx="6526696" cy="45344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Check for the VIF values of the feature variables</a:t>
          </a:r>
        </a:p>
      </dsp:txBody>
      <dsp:txXfrm>
        <a:off x="22136" y="3074163"/>
        <a:ext cx="6482424" cy="409176"/>
      </dsp:txXfrm>
    </dsp:sp>
    <dsp:sp modelId="{326F87BF-9D19-420B-BA7D-9618F46A4FA6}">
      <dsp:nvSpPr>
        <dsp:cNvPr id="0" name=""/>
        <dsp:cNvSpPr/>
      </dsp:nvSpPr>
      <dsp:spPr>
        <a:xfrm>
          <a:off x="0" y="3540035"/>
          <a:ext cx="6526696" cy="45344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a:t>Plotting the ROC Curve</a:t>
          </a:r>
          <a:endParaRPr lang="en-US" sz="1200" kern="1200"/>
        </a:p>
      </dsp:txBody>
      <dsp:txXfrm>
        <a:off x="22136" y="3562171"/>
        <a:ext cx="6482424" cy="409176"/>
      </dsp:txXfrm>
    </dsp:sp>
    <dsp:sp modelId="{4F0484A5-B98C-481F-ADD5-85BA1B10339C}">
      <dsp:nvSpPr>
        <dsp:cNvPr id="0" name=""/>
        <dsp:cNvSpPr/>
      </dsp:nvSpPr>
      <dsp:spPr>
        <a:xfrm>
          <a:off x="0" y="4028043"/>
          <a:ext cx="6526696" cy="45344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a:t>Finding Optimal Cutoff Point – Optimal cutoff point was found to be 0.53</a:t>
          </a:r>
          <a:endParaRPr lang="en-US" sz="1200" kern="1200"/>
        </a:p>
      </dsp:txBody>
      <dsp:txXfrm>
        <a:off x="22136" y="4050179"/>
        <a:ext cx="6482424" cy="409176"/>
      </dsp:txXfrm>
    </dsp:sp>
    <dsp:sp modelId="{6E5403D3-BF21-47EA-B654-B6B580883932}">
      <dsp:nvSpPr>
        <dsp:cNvPr id="0" name=""/>
        <dsp:cNvSpPr/>
      </dsp:nvSpPr>
      <dsp:spPr>
        <a:xfrm>
          <a:off x="0" y="4516051"/>
          <a:ext cx="6526696" cy="45344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a:t>Precision and recall tradeoff</a:t>
          </a:r>
          <a:endParaRPr lang="en-US" sz="1200" kern="1200"/>
        </a:p>
      </dsp:txBody>
      <dsp:txXfrm>
        <a:off x="22136" y="4538187"/>
        <a:ext cx="6482424" cy="409176"/>
      </dsp:txXfrm>
    </dsp:sp>
    <dsp:sp modelId="{BDB9535F-E0E3-400E-9EE5-5416797CD207}">
      <dsp:nvSpPr>
        <dsp:cNvPr id="0" name=""/>
        <dsp:cNvSpPr/>
      </dsp:nvSpPr>
      <dsp:spPr>
        <a:xfrm>
          <a:off x="0" y="5004060"/>
          <a:ext cx="6526696" cy="45344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Making predictions on the test set</a:t>
          </a:r>
        </a:p>
      </dsp:txBody>
      <dsp:txXfrm>
        <a:off x="22136" y="5026196"/>
        <a:ext cx="6482424" cy="409176"/>
      </dsp:txXfrm>
    </dsp:sp>
    <dsp:sp modelId="{298F5338-6CA9-45E7-B516-BA3A08404E13}">
      <dsp:nvSpPr>
        <dsp:cNvPr id="0" name=""/>
        <dsp:cNvSpPr/>
      </dsp:nvSpPr>
      <dsp:spPr>
        <a:xfrm>
          <a:off x="0" y="5492068"/>
          <a:ext cx="6526696" cy="45344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ROC Curve for the test set</a:t>
          </a:r>
        </a:p>
      </dsp:txBody>
      <dsp:txXfrm>
        <a:off x="22136" y="5514204"/>
        <a:ext cx="6482424" cy="4091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7D5E8F-B274-40D4-9BDA-0840D7EF6A0A}">
      <dsp:nvSpPr>
        <dsp:cNvPr id="0" name=""/>
        <dsp:cNvSpPr/>
      </dsp:nvSpPr>
      <dsp:spPr>
        <a:xfrm>
          <a:off x="1227" y="284662"/>
          <a:ext cx="4309690" cy="27366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37D4135-814E-4B56-B447-97690AD63F80}">
      <dsp:nvSpPr>
        <dsp:cNvPr id="0" name=""/>
        <dsp:cNvSpPr/>
      </dsp:nvSpPr>
      <dsp:spPr>
        <a:xfrm>
          <a:off x="480082" y="739574"/>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We are considering the Logistic Regression as a good model to predict the Churn with 80% Accuracy</a:t>
          </a:r>
        </a:p>
      </dsp:txBody>
      <dsp:txXfrm>
        <a:off x="560236" y="819728"/>
        <a:ext cx="4149382" cy="2576345"/>
      </dsp:txXfrm>
    </dsp:sp>
    <dsp:sp modelId="{EA40E544-9E8D-44BD-A386-07179E57117B}">
      <dsp:nvSpPr>
        <dsp:cNvPr id="0" name=""/>
        <dsp:cNvSpPr/>
      </dsp:nvSpPr>
      <dsp:spPr>
        <a:xfrm>
          <a:off x="5268627" y="284662"/>
          <a:ext cx="4309690" cy="27366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E1621FC-2703-4936-8DB4-D61A5580C8FC}">
      <dsp:nvSpPr>
        <dsp:cNvPr id="0" name=""/>
        <dsp:cNvSpPr/>
      </dsp:nvSpPr>
      <dsp:spPr>
        <a:xfrm>
          <a:off x="5747481" y="739574"/>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The Logistic Regression model (no PCA ) has a good mix of Accuracy, Specificity and Sensitivity values when compared with other models</a:t>
          </a:r>
        </a:p>
      </dsp:txBody>
      <dsp:txXfrm>
        <a:off x="5827635" y="819728"/>
        <a:ext cx="4149382" cy="257634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F0B942-EDB6-43E1-BFBB-D3A395B946F7}">
      <dsp:nvSpPr>
        <dsp:cNvPr id="0" name=""/>
        <dsp:cNvSpPr/>
      </dsp:nvSpPr>
      <dsp:spPr>
        <a:xfrm>
          <a:off x="50" y="12258"/>
          <a:ext cx="4787284" cy="4896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IN" sz="1700" b="1" kern="1200" dirty="0"/>
            <a:t>Insights</a:t>
          </a:r>
        </a:p>
      </dsp:txBody>
      <dsp:txXfrm>
        <a:off x="50" y="12258"/>
        <a:ext cx="4787284" cy="489600"/>
      </dsp:txXfrm>
    </dsp:sp>
    <dsp:sp modelId="{3ECD9A56-F0FF-417B-86ED-36591F3D0607}">
      <dsp:nvSpPr>
        <dsp:cNvPr id="0" name=""/>
        <dsp:cNvSpPr/>
      </dsp:nvSpPr>
      <dsp:spPr>
        <a:xfrm>
          <a:off x="50" y="501858"/>
          <a:ext cx="4787284" cy="354654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solidFill>
                <a:srgbClr val="000000">
                  <a:hueOff val="0"/>
                  <a:satOff val="0"/>
                  <a:lumOff val="0"/>
                  <a:alphaOff val="0"/>
                </a:srgbClr>
              </a:solidFill>
              <a:latin typeface="Franklin Gothic Book" panose="020F0502020204030204"/>
            </a:rPr>
            <a:t>Target the customers, whose minutes of usage of the incoming local calls and outgoing ISD calls are less in the action phase (mostly in the month of August)</a:t>
          </a:r>
          <a:endParaRPr lang="en-IN" sz="1400" kern="1200" dirty="0"/>
        </a:p>
        <a:p>
          <a:pPr marL="114300" lvl="1" indent="-114300" algn="l" defTabSz="622300">
            <a:lnSpc>
              <a:spcPct val="90000"/>
            </a:lnSpc>
            <a:spcBef>
              <a:spcPct val="0"/>
            </a:spcBef>
            <a:spcAft>
              <a:spcPct val="15000"/>
            </a:spcAft>
            <a:buFont typeface="Arial" panose="020B0604020202020204" pitchFamily="34" charset="0"/>
            <a:buChar char="•"/>
          </a:pPr>
          <a:endParaRPr lang="en-IN" sz="1400" kern="1200" dirty="0"/>
        </a:p>
        <a:p>
          <a:pPr marL="114300" lvl="1" indent="-114300" algn="l" defTabSz="622300">
            <a:lnSpc>
              <a:spcPct val="90000"/>
            </a:lnSpc>
            <a:spcBef>
              <a:spcPct val="0"/>
            </a:spcBef>
            <a:spcAft>
              <a:spcPct val="15000"/>
            </a:spcAft>
            <a:buChar char="•"/>
          </a:pPr>
          <a:r>
            <a:rPr lang="en-US" sz="1400" kern="1200" dirty="0">
              <a:solidFill>
                <a:srgbClr val="000000">
                  <a:hueOff val="0"/>
                  <a:satOff val="0"/>
                  <a:lumOff val="0"/>
                  <a:alphaOff val="0"/>
                </a:srgbClr>
              </a:solidFill>
              <a:latin typeface="Franklin Gothic Book" panose="020F0502020204030204"/>
            </a:rPr>
            <a:t>Target the customers, whose ‘outgoing others’ charges in July and ‘incoming others’ in August are less.</a:t>
          </a:r>
        </a:p>
        <a:p>
          <a:pPr marL="114300" lvl="1" indent="-114300" algn="l" defTabSz="622300">
            <a:lnSpc>
              <a:spcPct val="90000"/>
            </a:lnSpc>
            <a:spcBef>
              <a:spcPct val="0"/>
            </a:spcBef>
            <a:spcAft>
              <a:spcPct val="15000"/>
            </a:spcAft>
            <a:buChar char="•"/>
          </a:pPr>
          <a:endParaRPr lang="en-US" sz="1400" kern="1200" dirty="0">
            <a:solidFill>
              <a:srgbClr val="000000">
                <a:hueOff val="0"/>
                <a:satOff val="0"/>
                <a:lumOff val="0"/>
                <a:alphaOff val="0"/>
              </a:srgbClr>
            </a:solidFill>
            <a:latin typeface="Franklin Gothic Book" panose="020F0502020204030204"/>
          </a:endParaRPr>
        </a:p>
        <a:p>
          <a:pPr marL="114300" lvl="1" indent="-114300" algn="l" defTabSz="622300">
            <a:lnSpc>
              <a:spcPct val="90000"/>
            </a:lnSpc>
            <a:spcBef>
              <a:spcPct val="0"/>
            </a:spcBef>
            <a:spcAft>
              <a:spcPct val="15000"/>
            </a:spcAft>
            <a:buChar char="•"/>
          </a:pPr>
          <a:r>
            <a:rPr lang="en-US" sz="1400" kern="1200" dirty="0">
              <a:solidFill>
                <a:srgbClr val="000000">
                  <a:hueOff val="0"/>
                  <a:satOff val="0"/>
                  <a:lumOff val="0"/>
                  <a:alphaOff val="0"/>
                </a:srgbClr>
              </a:solidFill>
              <a:latin typeface="Franklin Gothic Book" panose="020F0502020204030204"/>
            </a:rPr>
            <a:t>Also, the customers whose increase in value-based cost in the action phase are more likely to churn. Hence, these customers may be a good target to provide offer.</a:t>
          </a:r>
        </a:p>
        <a:p>
          <a:pPr marL="114300" lvl="1" indent="-114300" algn="l" defTabSz="622300">
            <a:lnSpc>
              <a:spcPct val="90000"/>
            </a:lnSpc>
            <a:spcBef>
              <a:spcPct val="0"/>
            </a:spcBef>
            <a:spcAft>
              <a:spcPct val="15000"/>
            </a:spcAft>
            <a:buChar char="•"/>
          </a:pPr>
          <a:endParaRPr lang="en-US" sz="1400" kern="1200" dirty="0">
            <a:solidFill>
              <a:srgbClr val="000000">
                <a:hueOff val="0"/>
                <a:satOff val="0"/>
                <a:lumOff val="0"/>
                <a:alphaOff val="0"/>
              </a:srgbClr>
            </a:solidFill>
            <a:latin typeface="Franklin Gothic Book" panose="020F0502020204030204"/>
          </a:endParaRPr>
        </a:p>
        <a:p>
          <a:pPr marL="114300" lvl="1" indent="-114300" algn="l" defTabSz="622300">
            <a:lnSpc>
              <a:spcPct val="90000"/>
            </a:lnSpc>
            <a:spcBef>
              <a:spcPct val="0"/>
            </a:spcBef>
            <a:spcAft>
              <a:spcPct val="15000"/>
            </a:spcAft>
            <a:buChar char="•"/>
          </a:pPr>
          <a:r>
            <a:rPr lang="en-US" sz="1400" kern="1200" dirty="0">
              <a:solidFill>
                <a:srgbClr val="000000">
                  <a:hueOff val="0"/>
                  <a:satOff val="0"/>
                  <a:lumOff val="0"/>
                  <a:alphaOff val="0"/>
                </a:srgbClr>
              </a:solidFill>
              <a:latin typeface="Franklin Gothic Book" panose="020F0502020204030204"/>
            </a:rPr>
            <a:t>Customers with  monthly 2g usage decrease for August are most probable to churn. </a:t>
          </a:r>
        </a:p>
        <a:p>
          <a:pPr marL="114300" lvl="1" indent="-114300" algn="l" defTabSz="622300">
            <a:lnSpc>
              <a:spcPct val="90000"/>
            </a:lnSpc>
            <a:spcBef>
              <a:spcPct val="0"/>
            </a:spcBef>
            <a:spcAft>
              <a:spcPct val="15000"/>
            </a:spcAft>
            <a:buChar char="•"/>
          </a:pPr>
          <a:endParaRPr lang="en-US" sz="1400" kern="1200" dirty="0">
            <a:solidFill>
              <a:srgbClr val="000000">
                <a:hueOff val="0"/>
                <a:satOff val="0"/>
                <a:lumOff val="0"/>
                <a:alphaOff val="0"/>
              </a:srgbClr>
            </a:solidFill>
            <a:latin typeface="Franklin Gothic Book" panose="020F0502020204030204"/>
          </a:endParaRPr>
        </a:p>
        <a:p>
          <a:pPr marL="114300" lvl="1" indent="-114300" algn="l" defTabSz="622300">
            <a:lnSpc>
              <a:spcPct val="90000"/>
            </a:lnSpc>
            <a:spcBef>
              <a:spcPct val="0"/>
            </a:spcBef>
            <a:spcAft>
              <a:spcPct val="15000"/>
            </a:spcAft>
            <a:buChar char="•"/>
          </a:pPr>
          <a:r>
            <a:rPr lang="en-US" sz="1400" kern="1200" dirty="0">
              <a:solidFill>
                <a:srgbClr val="000000">
                  <a:hueOff val="0"/>
                  <a:satOff val="0"/>
                  <a:lumOff val="0"/>
                  <a:alphaOff val="0"/>
                </a:srgbClr>
              </a:solidFill>
              <a:latin typeface="Franklin Gothic Book" panose="020F0502020204030204"/>
            </a:rPr>
            <a:t>Customers having decreasing incoming minutes of usage for operators T to fixed lines of T for August are more likely to churn.</a:t>
          </a:r>
        </a:p>
      </dsp:txBody>
      <dsp:txXfrm>
        <a:off x="50" y="501858"/>
        <a:ext cx="4787284" cy="3546540"/>
      </dsp:txXfrm>
    </dsp:sp>
    <dsp:sp modelId="{E1A69AD9-62D4-4228-AE8A-F062408DCB73}">
      <dsp:nvSpPr>
        <dsp:cNvPr id="0" name=""/>
        <dsp:cNvSpPr/>
      </dsp:nvSpPr>
      <dsp:spPr>
        <a:xfrm>
          <a:off x="5457554" y="12258"/>
          <a:ext cx="4787284" cy="4896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IN" sz="1700" b="1" kern="1200" dirty="0"/>
            <a:t>Recommendations</a:t>
          </a:r>
        </a:p>
      </dsp:txBody>
      <dsp:txXfrm>
        <a:off x="5457554" y="12258"/>
        <a:ext cx="4787284" cy="489600"/>
      </dsp:txXfrm>
    </dsp:sp>
    <dsp:sp modelId="{28AC66A6-76A7-4DBB-819E-46FC47671E3D}">
      <dsp:nvSpPr>
        <dsp:cNvPr id="0" name=""/>
        <dsp:cNvSpPr/>
      </dsp:nvSpPr>
      <dsp:spPr>
        <a:xfrm>
          <a:off x="5457554" y="501858"/>
          <a:ext cx="4787284" cy="354654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solidFill>
                <a:srgbClr val="000000">
                  <a:hueOff val="0"/>
                  <a:satOff val="0"/>
                  <a:lumOff val="0"/>
                  <a:alphaOff val="0"/>
                </a:srgbClr>
              </a:solidFill>
              <a:latin typeface="Franklin Gothic Book" panose="020F0502020204030204"/>
            </a:rPr>
            <a:t>Telecom company needs to pay attention to the roaming rates. They need to provide good offers to the customers who are using services from a roaming zone.</a:t>
          </a:r>
          <a:endParaRPr lang="en-IN" sz="1400" kern="1200" dirty="0"/>
        </a:p>
        <a:p>
          <a:pPr marL="114300" lvl="1" indent="-114300" algn="l" defTabSz="622300">
            <a:lnSpc>
              <a:spcPct val="90000"/>
            </a:lnSpc>
            <a:spcBef>
              <a:spcPct val="0"/>
            </a:spcBef>
            <a:spcAft>
              <a:spcPct val="15000"/>
            </a:spcAft>
            <a:buChar char="•"/>
          </a:pPr>
          <a:endParaRPr lang="en-US" sz="1400" kern="1200" dirty="0">
            <a:solidFill>
              <a:srgbClr val="000000">
                <a:hueOff val="0"/>
                <a:satOff val="0"/>
                <a:lumOff val="0"/>
                <a:alphaOff val="0"/>
              </a:srgbClr>
            </a:solidFill>
            <a:latin typeface="Franklin Gothic Book" panose="020F0502020204030204"/>
          </a:endParaRPr>
        </a:p>
        <a:p>
          <a:pPr marL="114300" lvl="1" indent="-114300" algn="l" defTabSz="622300">
            <a:lnSpc>
              <a:spcPct val="90000"/>
            </a:lnSpc>
            <a:spcBef>
              <a:spcPct val="0"/>
            </a:spcBef>
            <a:spcAft>
              <a:spcPct val="15000"/>
            </a:spcAft>
            <a:buChar char="•"/>
          </a:pPr>
          <a:r>
            <a:rPr lang="en-US" sz="1400" kern="1200" dirty="0">
              <a:solidFill>
                <a:srgbClr val="000000">
                  <a:hueOff val="0"/>
                  <a:satOff val="0"/>
                  <a:lumOff val="0"/>
                  <a:alphaOff val="0"/>
                </a:srgbClr>
              </a:solidFill>
              <a:latin typeface="Franklin Gothic Book" panose="020F0502020204030204"/>
            </a:rPr>
            <a:t>The company needs to focus on the STD and ISD rates. Perhaps, the rates are too high. Provide them with some kind of discounted STD and ISD packages.</a:t>
          </a:r>
        </a:p>
        <a:p>
          <a:pPr marL="114300" lvl="1" indent="-114300" algn="l" defTabSz="622300">
            <a:lnSpc>
              <a:spcPct val="90000"/>
            </a:lnSpc>
            <a:spcBef>
              <a:spcPct val="0"/>
            </a:spcBef>
            <a:spcAft>
              <a:spcPct val="15000"/>
            </a:spcAft>
            <a:buChar char="•"/>
          </a:pPr>
          <a:endParaRPr lang="en-US" sz="1400" kern="1200" dirty="0">
            <a:solidFill>
              <a:srgbClr val="000000">
                <a:hueOff val="0"/>
                <a:satOff val="0"/>
                <a:lumOff val="0"/>
                <a:alphaOff val="0"/>
              </a:srgbClr>
            </a:solidFill>
            <a:latin typeface="Franklin Gothic Book" panose="020F0502020204030204"/>
          </a:endParaRPr>
        </a:p>
        <a:p>
          <a:pPr marL="114300" lvl="1" indent="-114300" algn="l" defTabSz="622300">
            <a:lnSpc>
              <a:spcPct val="90000"/>
            </a:lnSpc>
            <a:spcBef>
              <a:spcPct val="0"/>
            </a:spcBef>
            <a:spcAft>
              <a:spcPct val="15000"/>
            </a:spcAft>
            <a:buChar char="•"/>
          </a:pPr>
          <a:r>
            <a:rPr lang="en-US" sz="1400" kern="1200" dirty="0">
              <a:solidFill>
                <a:srgbClr val="000000">
                  <a:hueOff val="0"/>
                  <a:satOff val="0"/>
                  <a:lumOff val="0"/>
                  <a:alphaOff val="0"/>
                </a:srgbClr>
              </a:solidFill>
              <a:latin typeface="Franklin Gothic Book" panose="020F0502020204030204"/>
            </a:rPr>
            <a:t>To address the above stated issues, it is recommended to design the product/solutions based on the customer feedback, query and complaint data. </a:t>
          </a:r>
        </a:p>
      </dsp:txBody>
      <dsp:txXfrm>
        <a:off x="5457554" y="501858"/>
        <a:ext cx="4787284" cy="354654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8/5/2024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8/5/2024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8/5/2024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8/5/2024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8/5/2024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8/5/2024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8/5/2024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8/5/2024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8/5/2024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8/5/2024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8/5/2024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8/5/2024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chart" Target="../charts/chart1.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IN" u="sng" dirty="0">
                <a:latin typeface="Söhne"/>
              </a:rPr>
              <a:t>T</a:t>
            </a:r>
            <a:r>
              <a:rPr lang="en-IN" b="0" i="0" u="sng" strike="noStrike" baseline="0" dirty="0">
                <a:latin typeface="Söhne"/>
              </a:rPr>
              <a:t>elecom Churn </a:t>
            </a:r>
            <a:r>
              <a:rPr lang="en-IN" sz="4000" b="1" i="0" strike="noStrike" baseline="0" dirty="0">
                <a:latin typeface="Söhne"/>
              </a:rPr>
              <a:t>CASE STUDY</a:t>
            </a:r>
            <a:endParaRPr lang="en-US" sz="8000" b="1"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fontScale="55000" lnSpcReduction="20000"/>
          </a:bodyPr>
          <a:lstStyle/>
          <a:p>
            <a:r>
              <a:rPr lang="en-US" sz="2400" dirty="0">
                <a:solidFill>
                  <a:schemeClr val="tx1">
                    <a:lumMod val="85000"/>
                    <a:lumOff val="15000"/>
                  </a:schemeClr>
                </a:solidFill>
              </a:rPr>
              <a:t>Abhilash </a:t>
            </a:r>
            <a:r>
              <a:rPr lang="en-US" sz="2400" dirty="0" err="1">
                <a:solidFill>
                  <a:schemeClr val="tx1">
                    <a:lumMod val="85000"/>
                    <a:lumOff val="15000"/>
                  </a:schemeClr>
                </a:solidFill>
              </a:rPr>
              <a:t>Siddaramareddy</a:t>
            </a:r>
            <a:endParaRPr lang="en-US" sz="2400" dirty="0">
              <a:solidFill>
                <a:schemeClr val="tx1">
                  <a:lumMod val="85000"/>
                  <a:lumOff val="15000"/>
                </a:schemeClr>
              </a:solidFill>
            </a:endParaRPr>
          </a:p>
          <a:p>
            <a:r>
              <a:rPr lang="en-US" dirty="0">
                <a:solidFill>
                  <a:schemeClr val="tx1">
                    <a:lumMod val="85000"/>
                    <a:lumOff val="15000"/>
                  </a:schemeClr>
                </a:solidFill>
              </a:rPr>
              <a:t>ANISH</a:t>
            </a:r>
            <a:r>
              <a:rPr lang="en-US" sz="2400" b="0" i="0" u="none" strike="noStrike" baseline="0" dirty="0">
                <a:solidFill>
                  <a:schemeClr val="tx1"/>
                </a:solidFill>
                <a:latin typeface="Franklin Gothic Book" panose="020B0503020102020204" pitchFamily="34" charset="0"/>
              </a:rPr>
              <a:t> </a:t>
            </a:r>
            <a:r>
              <a:rPr lang="en-US" sz="2400" b="0" i="0" u="none" strike="noStrike" baseline="0" dirty="0" err="1">
                <a:solidFill>
                  <a:schemeClr val="tx1"/>
                </a:solidFill>
                <a:latin typeface="Franklin Gothic Book" panose="020B0503020102020204" pitchFamily="34" charset="0"/>
              </a:rPr>
              <a:t>Lakhotiya</a:t>
            </a:r>
            <a:endParaRPr lang="en-US" dirty="0">
              <a:solidFill>
                <a:schemeClr val="tx1">
                  <a:lumMod val="85000"/>
                  <a:lumOff val="15000"/>
                </a:schemeClr>
              </a:solidFill>
            </a:endParaRPr>
          </a:p>
          <a:p>
            <a:r>
              <a:rPr lang="en-US" sz="2400" dirty="0">
                <a:solidFill>
                  <a:schemeClr val="tx1">
                    <a:lumMod val="85000"/>
                    <a:lumOff val="15000"/>
                  </a:schemeClr>
                </a:solidFill>
              </a:rPr>
              <a:t>ASHWANI</a:t>
            </a:r>
            <a:r>
              <a:rPr lang="en-US" sz="2400" b="0" i="0" u="none" strike="noStrike" baseline="0" dirty="0">
                <a:solidFill>
                  <a:schemeClr val="tx1"/>
                </a:solidFill>
                <a:latin typeface="Franklin Gothic Book" panose="020B0503020102020204" pitchFamily="34" charset="0"/>
              </a:rPr>
              <a:t> </a:t>
            </a:r>
            <a:r>
              <a:rPr lang="en-US" sz="2400" b="0" i="0" u="none" strike="noStrike" baseline="0" dirty="0" err="1">
                <a:solidFill>
                  <a:schemeClr val="tx1"/>
                </a:solidFill>
                <a:latin typeface="Franklin Gothic Book" panose="020B0503020102020204" pitchFamily="34" charset="0"/>
              </a:rPr>
              <a:t>saini</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1D66-93D6-1474-94EA-AA1456D64E3F}"/>
              </a:ext>
            </a:extLst>
          </p:cNvPr>
          <p:cNvSpPr>
            <a:spLocks noGrp="1"/>
          </p:cNvSpPr>
          <p:nvPr>
            <p:ph type="title"/>
          </p:nvPr>
        </p:nvSpPr>
        <p:spPr/>
        <p:txBody>
          <a:bodyPr>
            <a:normAutofit/>
          </a:bodyPr>
          <a:lstStyle/>
          <a:p>
            <a:r>
              <a:rPr lang="en-US" b="1" dirty="0">
                <a:latin typeface="Bookman Old Style (Headings)"/>
              </a:rPr>
              <a:t>Step 5: EDA - Bivariate analysis</a:t>
            </a:r>
            <a:endParaRPr lang="en-IN" b="1" dirty="0">
              <a:latin typeface="Bookman Old Style (Headings)"/>
            </a:endParaRPr>
          </a:p>
        </p:txBody>
      </p:sp>
      <p:sp>
        <p:nvSpPr>
          <p:cNvPr id="8" name="Content Placeholder 6">
            <a:extLst>
              <a:ext uri="{FF2B5EF4-FFF2-40B4-BE49-F238E27FC236}">
                <a16:creationId xmlns:a16="http://schemas.microsoft.com/office/drawing/2014/main" id="{7D891437-AD22-9C44-882D-122BC000D215}"/>
              </a:ext>
            </a:extLst>
          </p:cNvPr>
          <p:cNvSpPr txBox="1">
            <a:spLocks/>
          </p:cNvSpPr>
          <p:nvPr/>
        </p:nvSpPr>
        <p:spPr>
          <a:xfrm>
            <a:off x="6733795" y="5028932"/>
            <a:ext cx="4285894" cy="1064776"/>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ctr"/>
            <a:r>
              <a:rPr lang="en-US" sz="1800" dirty="0">
                <a:latin typeface="Söhne"/>
              </a:rPr>
              <a:t>Churn rate on the basis whether the customer decreased her/his MOU in action month</a:t>
            </a:r>
          </a:p>
        </p:txBody>
      </p:sp>
      <p:sp>
        <p:nvSpPr>
          <p:cNvPr id="3" name="Content Placeholder 6">
            <a:extLst>
              <a:ext uri="{FF2B5EF4-FFF2-40B4-BE49-F238E27FC236}">
                <a16:creationId xmlns:a16="http://schemas.microsoft.com/office/drawing/2014/main" id="{01D929ED-6690-8A4F-1026-F259176AFFA0}"/>
              </a:ext>
            </a:extLst>
          </p:cNvPr>
          <p:cNvSpPr txBox="1">
            <a:spLocks/>
          </p:cNvSpPr>
          <p:nvPr/>
        </p:nvSpPr>
        <p:spPr>
          <a:xfrm>
            <a:off x="1172311" y="5028932"/>
            <a:ext cx="4285894" cy="1064776"/>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ctr"/>
            <a:r>
              <a:rPr lang="en-US" sz="1800" dirty="0">
                <a:latin typeface="Söhne"/>
              </a:rPr>
              <a:t>Churn rate on the basis whether the customer decreased her/his ARPU in action month</a:t>
            </a:r>
          </a:p>
        </p:txBody>
      </p:sp>
      <p:pic>
        <p:nvPicPr>
          <p:cNvPr id="5" name="Picture 4">
            <a:extLst>
              <a:ext uri="{FF2B5EF4-FFF2-40B4-BE49-F238E27FC236}">
                <a16:creationId xmlns:a16="http://schemas.microsoft.com/office/drawing/2014/main" id="{01B38A21-EDBA-AC80-02E3-B828D2A4021E}"/>
              </a:ext>
            </a:extLst>
          </p:cNvPr>
          <p:cNvPicPr>
            <a:picLocks noChangeAspect="1"/>
          </p:cNvPicPr>
          <p:nvPr/>
        </p:nvPicPr>
        <p:blipFill>
          <a:blip r:embed="rId2"/>
          <a:stretch>
            <a:fillRect/>
          </a:stretch>
        </p:blipFill>
        <p:spPr>
          <a:xfrm>
            <a:off x="1537253" y="2129636"/>
            <a:ext cx="3306417" cy="2598728"/>
          </a:xfrm>
          <a:prstGeom prst="rect">
            <a:avLst/>
          </a:prstGeom>
        </p:spPr>
      </p:pic>
      <p:pic>
        <p:nvPicPr>
          <p:cNvPr id="7" name="Picture 6">
            <a:extLst>
              <a:ext uri="{FF2B5EF4-FFF2-40B4-BE49-F238E27FC236}">
                <a16:creationId xmlns:a16="http://schemas.microsoft.com/office/drawing/2014/main" id="{3564B334-B2E2-0AE9-E204-4DA934F9AD48}"/>
              </a:ext>
            </a:extLst>
          </p:cNvPr>
          <p:cNvPicPr>
            <a:picLocks noChangeAspect="1"/>
          </p:cNvPicPr>
          <p:nvPr/>
        </p:nvPicPr>
        <p:blipFill>
          <a:blip r:embed="rId3"/>
          <a:stretch>
            <a:fillRect/>
          </a:stretch>
        </p:blipFill>
        <p:spPr>
          <a:xfrm>
            <a:off x="7037264" y="2057143"/>
            <a:ext cx="3485041" cy="2743714"/>
          </a:xfrm>
          <a:prstGeom prst="rect">
            <a:avLst/>
          </a:prstGeom>
        </p:spPr>
      </p:pic>
    </p:spTree>
    <p:extLst>
      <p:ext uri="{BB962C8B-B14F-4D97-AF65-F5344CB8AC3E}">
        <p14:creationId xmlns:p14="http://schemas.microsoft.com/office/powerpoint/2010/main" val="53425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1D66-93D6-1474-94EA-AA1456D64E3F}"/>
              </a:ext>
            </a:extLst>
          </p:cNvPr>
          <p:cNvSpPr>
            <a:spLocks noGrp="1"/>
          </p:cNvSpPr>
          <p:nvPr>
            <p:ph type="title"/>
          </p:nvPr>
        </p:nvSpPr>
        <p:spPr>
          <a:xfrm>
            <a:off x="1141413" y="358118"/>
            <a:ext cx="9905998" cy="1478570"/>
          </a:xfrm>
        </p:spPr>
        <p:txBody>
          <a:bodyPr>
            <a:normAutofit/>
          </a:bodyPr>
          <a:lstStyle/>
          <a:p>
            <a:r>
              <a:rPr lang="en-US" b="1" dirty="0">
                <a:latin typeface="Bookman Old Style (Headings)"/>
              </a:rPr>
              <a:t>Step 5: EDA -</a:t>
            </a:r>
            <a:r>
              <a:rPr lang="en-IN" b="1" dirty="0">
                <a:latin typeface="Bookman Old Style (Headings)"/>
              </a:rPr>
              <a:t>Bivariate analysis</a:t>
            </a:r>
          </a:p>
        </p:txBody>
      </p:sp>
      <p:sp>
        <p:nvSpPr>
          <p:cNvPr id="8" name="Content Placeholder 6">
            <a:extLst>
              <a:ext uri="{FF2B5EF4-FFF2-40B4-BE49-F238E27FC236}">
                <a16:creationId xmlns:a16="http://schemas.microsoft.com/office/drawing/2014/main" id="{7D891437-AD22-9C44-882D-122BC000D215}"/>
              </a:ext>
            </a:extLst>
          </p:cNvPr>
          <p:cNvSpPr txBox="1">
            <a:spLocks/>
          </p:cNvSpPr>
          <p:nvPr/>
        </p:nvSpPr>
        <p:spPr>
          <a:xfrm>
            <a:off x="4029440" y="4863138"/>
            <a:ext cx="4285894" cy="802166"/>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ctr"/>
            <a:r>
              <a:rPr lang="en-US" sz="1800" dirty="0">
                <a:latin typeface="Söhne"/>
              </a:rPr>
              <a:t>Analysis of churn rate by the average recharge amount in action month</a:t>
            </a:r>
          </a:p>
        </p:txBody>
      </p:sp>
      <p:pic>
        <p:nvPicPr>
          <p:cNvPr id="5" name="Picture 4">
            <a:extLst>
              <a:ext uri="{FF2B5EF4-FFF2-40B4-BE49-F238E27FC236}">
                <a16:creationId xmlns:a16="http://schemas.microsoft.com/office/drawing/2014/main" id="{3D520E6E-F657-9038-8A6E-69B76D8805AB}"/>
              </a:ext>
            </a:extLst>
          </p:cNvPr>
          <p:cNvPicPr>
            <a:picLocks noChangeAspect="1"/>
          </p:cNvPicPr>
          <p:nvPr/>
        </p:nvPicPr>
        <p:blipFill>
          <a:blip r:embed="rId2"/>
          <a:stretch>
            <a:fillRect/>
          </a:stretch>
        </p:blipFill>
        <p:spPr>
          <a:xfrm>
            <a:off x="4513431" y="2203193"/>
            <a:ext cx="3161962" cy="2451613"/>
          </a:xfrm>
          <a:prstGeom prst="rect">
            <a:avLst/>
          </a:prstGeom>
        </p:spPr>
      </p:pic>
    </p:spTree>
    <p:extLst>
      <p:ext uri="{BB962C8B-B14F-4D97-AF65-F5344CB8AC3E}">
        <p14:creationId xmlns:p14="http://schemas.microsoft.com/office/powerpoint/2010/main" val="2696170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45326-D0E1-6E31-1D95-41A063AFC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9328A2-2110-22EE-BDA9-E8D1852D6AEB}"/>
              </a:ext>
            </a:extLst>
          </p:cNvPr>
          <p:cNvSpPr>
            <a:spLocks noGrp="1"/>
          </p:cNvSpPr>
          <p:nvPr>
            <p:ph type="title"/>
          </p:nvPr>
        </p:nvSpPr>
        <p:spPr>
          <a:xfrm>
            <a:off x="1097280" y="286603"/>
            <a:ext cx="10058400" cy="1450757"/>
          </a:xfrm>
        </p:spPr>
        <p:txBody>
          <a:bodyPr anchor="b">
            <a:normAutofit/>
          </a:bodyPr>
          <a:lstStyle/>
          <a:p>
            <a:r>
              <a:rPr lang="en-US" b="1" i="0" dirty="0">
                <a:effectLst/>
              </a:rPr>
              <a:t>Step </a:t>
            </a:r>
            <a:r>
              <a:rPr lang="en-US" b="1" dirty="0"/>
              <a:t>6</a:t>
            </a:r>
            <a:r>
              <a:rPr lang="en-US" b="1" i="0" dirty="0">
                <a:effectLst/>
              </a:rPr>
              <a:t>: Test-Train Split of Dataset and Scaling</a:t>
            </a:r>
            <a:endParaRPr lang="en-IN" dirty="0"/>
          </a:p>
        </p:txBody>
      </p:sp>
      <p:graphicFrame>
        <p:nvGraphicFramePr>
          <p:cNvPr id="5" name="Content Placeholder 2">
            <a:extLst>
              <a:ext uri="{FF2B5EF4-FFF2-40B4-BE49-F238E27FC236}">
                <a16:creationId xmlns:a16="http://schemas.microsoft.com/office/drawing/2014/main" id="{699A1961-F0A3-2A63-5ACB-A7EE7C92AEC1}"/>
              </a:ext>
            </a:extLst>
          </p:cNvPr>
          <p:cNvGraphicFramePr>
            <a:graphicFrameLocks noGrp="1"/>
          </p:cNvGraphicFramePr>
          <p:nvPr>
            <p:ph idx="1"/>
            <p:extLst>
              <p:ext uri="{D42A27DB-BD31-4B8C-83A1-F6EECF244321}">
                <p14:modId xmlns:p14="http://schemas.microsoft.com/office/powerpoint/2010/main" val="3558743015"/>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2620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869C5-7C31-346F-7CE8-27AB7658FEC8}"/>
              </a:ext>
            </a:extLst>
          </p:cNvPr>
          <p:cNvSpPr>
            <a:spLocks noGrp="1"/>
          </p:cNvSpPr>
          <p:nvPr>
            <p:ph type="title"/>
          </p:nvPr>
        </p:nvSpPr>
        <p:spPr>
          <a:xfrm>
            <a:off x="563953" y="2317009"/>
            <a:ext cx="3517567" cy="2093975"/>
          </a:xfrm>
        </p:spPr>
        <p:txBody>
          <a:bodyPr anchor="b">
            <a:normAutofit/>
          </a:bodyPr>
          <a:lstStyle/>
          <a:p>
            <a:r>
              <a:rPr lang="en-IN" b="1" i="0" u="none" strike="noStrike" baseline="0" dirty="0"/>
              <a:t>Step 7: Data Modelling and Model Evaluation</a:t>
            </a:r>
            <a:endParaRPr lang="en-IN" b="1" dirty="0"/>
          </a:p>
        </p:txBody>
      </p:sp>
      <p:graphicFrame>
        <p:nvGraphicFramePr>
          <p:cNvPr id="8" name="Content Placeholder 5">
            <a:extLst>
              <a:ext uri="{FF2B5EF4-FFF2-40B4-BE49-F238E27FC236}">
                <a16:creationId xmlns:a16="http://schemas.microsoft.com/office/drawing/2014/main" id="{BB78DAE2-D8D3-F8B6-AFD3-A22633AFB082}"/>
              </a:ext>
            </a:extLst>
          </p:cNvPr>
          <p:cNvGraphicFramePr>
            <a:graphicFrameLocks noGrp="1"/>
          </p:cNvGraphicFramePr>
          <p:nvPr>
            <p:ph idx="1"/>
            <p:extLst>
              <p:ext uri="{D42A27DB-BD31-4B8C-83A1-F6EECF244321}">
                <p14:modId xmlns:p14="http://schemas.microsoft.com/office/powerpoint/2010/main" val="2599184753"/>
              </p:ext>
            </p:extLst>
          </p:nvPr>
        </p:nvGraphicFramePr>
        <p:xfrm>
          <a:off x="5274365" y="496957"/>
          <a:ext cx="6526696" cy="60694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5759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869C5-7C31-346F-7CE8-27AB7658FEC8}"/>
              </a:ext>
            </a:extLst>
          </p:cNvPr>
          <p:cNvSpPr>
            <a:spLocks noGrp="1"/>
          </p:cNvSpPr>
          <p:nvPr>
            <p:ph type="title"/>
          </p:nvPr>
        </p:nvSpPr>
        <p:spPr>
          <a:xfrm>
            <a:off x="1062150" y="645022"/>
            <a:ext cx="9905998" cy="928064"/>
          </a:xfrm>
        </p:spPr>
        <p:txBody>
          <a:bodyPr>
            <a:normAutofit fontScale="90000"/>
          </a:bodyPr>
          <a:lstStyle/>
          <a:p>
            <a:r>
              <a:rPr lang="en-IN" b="1" i="0" u="none" strike="noStrike" baseline="0" dirty="0">
                <a:latin typeface="Bookman Old Style (Headings)"/>
              </a:rPr>
              <a:t>Step </a:t>
            </a:r>
            <a:r>
              <a:rPr lang="en-IN" b="1" dirty="0">
                <a:latin typeface="Bookman Old Style (Headings)"/>
              </a:rPr>
              <a:t>8</a:t>
            </a:r>
            <a:r>
              <a:rPr lang="en-IN" b="1" i="0" u="none" strike="noStrike" baseline="0" dirty="0">
                <a:latin typeface="Bookman Old Style (Headings)"/>
              </a:rPr>
              <a:t>: Model Selection and Comparison</a:t>
            </a:r>
            <a:endParaRPr lang="en-IN" b="1" dirty="0">
              <a:latin typeface="Bookman Old Style (Headings)"/>
            </a:endParaRPr>
          </a:p>
        </p:txBody>
      </p:sp>
      <p:sp>
        <p:nvSpPr>
          <p:cNvPr id="4" name="Rectangle: Rounded Corners 3">
            <a:extLst>
              <a:ext uri="{FF2B5EF4-FFF2-40B4-BE49-F238E27FC236}">
                <a16:creationId xmlns:a16="http://schemas.microsoft.com/office/drawing/2014/main" id="{C1CD5F10-836C-7B7F-41AE-5733FB04E642}"/>
              </a:ext>
            </a:extLst>
          </p:cNvPr>
          <p:cNvSpPr/>
          <p:nvPr/>
        </p:nvSpPr>
        <p:spPr>
          <a:xfrm>
            <a:off x="980935" y="2202974"/>
            <a:ext cx="3237723" cy="3072879"/>
          </a:xfrm>
          <a:prstGeom prst="roundRect">
            <a:avLst/>
          </a:prstGeom>
        </p:spPr>
        <p:style>
          <a:lnRef idx="1">
            <a:schemeClr val="accent1"/>
          </a:lnRef>
          <a:fillRef idx="3">
            <a:schemeClr val="accent1"/>
          </a:fillRef>
          <a:effectRef idx="2">
            <a:schemeClr val="accent1"/>
          </a:effectRef>
          <a:fontRef idx="minor">
            <a:schemeClr val="lt1"/>
          </a:fontRef>
        </p:style>
        <p:txBody>
          <a:bodyPr rtlCol="0" anchor="t"/>
          <a:lstStyle/>
          <a:p>
            <a:pPr algn="ctr"/>
            <a:r>
              <a:rPr lang="en-IN" sz="1600" b="1" dirty="0">
                <a:solidFill>
                  <a:srgbClr val="FFFFFF"/>
                </a:solidFill>
                <a:latin typeface="Franklin Gothic Book" panose="020F0502020204030204"/>
              </a:rPr>
              <a:t>Logistic regression</a:t>
            </a:r>
          </a:p>
          <a:p>
            <a:pPr algn="ctr"/>
            <a:endParaRPr lang="en-IN" sz="1600" dirty="0">
              <a:solidFill>
                <a:srgbClr val="FFFFFF"/>
              </a:solidFill>
              <a:latin typeface="Franklin Gothic Book" panose="020F0502020204030204"/>
            </a:endParaRPr>
          </a:p>
          <a:p>
            <a:r>
              <a:rPr lang="en-US" sz="1600" dirty="0">
                <a:solidFill>
                  <a:srgbClr val="FFFFFF"/>
                </a:solidFill>
                <a:latin typeface="Franklin Gothic Book" panose="020F0502020204030204"/>
              </a:rPr>
              <a:t>Train set</a:t>
            </a:r>
          </a:p>
          <a:p>
            <a:pPr indent="-285750">
              <a:buFont typeface="Arial" panose="020B0604020202020204" pitchFamily="34" charset="0"/>
              <a:buChar char="•"/>
            </a:pPr>
            <a:r>
              <a:rPr lang="en-US" sz="1600" dirty="0">
                <a:solidFill>
                  <a:srgbClr val="FFFFFF"/>
                </a:solidFill>
                <a:latin typeface="Franklin Gothic Book" panose="020F0502020204030204"/>
              </a:rPr>
              <a:t>Accuracy = 79%</a:t>
            </a:r>
          </a:p>
          <a:p>
            <a:pPr indent="-285750">
              <a:buFont typeface="Arial" panose="020B0604020202020204" pitchFamily="34" charset="0"/>
              <a:buChar char="•"/>
            </a:pPr>
            <a:r>
              <a:rPr lang="en-US" sz="1600" dirty="0">
                <a:solidFill>
                  <a:srgbClr val="FFFFFF"/>
                </a:solidFill>
                <a:latin typeface="Franklin Gothic Book" panose="020F0502020204030204"/>
              </a:rPr>
              <a:t>Sensitivity = 79%</a:t>
            </a:r>
          </a:p>
          <a:p>
            <a:pPr indent="-285750">
              <a:buFont typeface="Arial" panose="020B0604020202020204" pitchFamily="34" charset="0"/>
              <a:buChar char="•"/>
            </a:pPr>
            <a:r>
              <a:rPr lang="en-US" sz="1600" dirty="0">
                <a:solidFill>
                  <a:srgbClr val="FFFFFF"/>
                </a:solidFill>
                <a:latin typeface="Franklin Gothic Book" panose="020F0502020204030204"/>
              </a:rPr>
              <a:t>Specificity = 79%</a:t>
            </a:r>
          </a:p>
          <a:p>
            <a:endParaRPr lang="en-US" sz="1600" dirty="0">
              <a:solidFill>
                <a:srgbClr val="FFFFFF"/>
              </a:solidFill>
              <a:latin typeface="Franklin Gothic Book" panose="020F0502020204030204"/>
            </a:endParaRPr>
          </a:p>
          <a:p>
            <a:r>
              <a:rPr lang="en-US" sz="1600" dirty="0">
                <a:solidFill>
                  <a:srgbClr val="FFFFFF"/>
                </a:solidFill>
                <a:latin typeface="Franklin Gothic Book" panose="020F0502020204030204"/>
              </a:rPr>
              <a:t>Test set</a:t>
            </a:r>
          </a:p>
          <a:p>
            <a:pPr marL="285750" indent="-285750">
              <a:buFont typeface="Arial" panose="020B0604020202020204" pitchFamily="34" charset="0"/>
              <a:buChar char="•"/>
            </a:pPr>
            <a:r>
              <a:rPr lang="en-US" sz="1600" dirty="0">
                <a:solidFill>
                  <a:srgbClr val="FFFFFF"/>
                </a:solidFill>
                <a:latin typeface="Franklin Gothic Book" panose="020F0502020204030204"/>
              </a:rPr>
              <a:t>Accuracy = 80%</a:t>
            </a:r>
          </a:p>
          <a:p>
            <a:pPr marL="285750" indent="-285750">
              <a:buFont typeface="Arial" panose="020B0604020202020204" pitchFamily="34" charset="0"/>
              <a:buChar char="•"/>
            </a:pPr>
            <a:r>
              <a:rPr lang="en-US" sz="1600" dirty="0">
                <a:solidFill>
                  <a:srgbClr val="FFFFFF"/>
                </a:solidFill>
                <a:latin typeface="Franklin Gothic Book" panose="020F0502020204030204"/>
              </a:rPr>
              <a:t>Sensitivity = 77%</a:t>
            </a:r>
          </a:p>
          <a:p>
            <a:pPr marL="285750" indent="-285750">
              <a:buFont typeface="Arial" panose="020B0604020202020204" pitchFamily="34" charset="0"/>
              <a:buChar char="•"/>
            </a:pPr>
            <a:r>
              <a:rPr lang="en-US" sz="1600" dirty="0">
                <a:solidFill>
                  <a:srgbClr val="FFFFFF"/>
                </a:solidFill>
                <a:latin typeface="Franklin Gothic Book" panose="020F0502020204030204"/>
              </a:rPr>
              <a:t>Specificity = 80%</a:t>
            </a:r>
          </a:p>
          <a:p>
            <a:endParaRPr lang="en-US" sz="1600" dirty="0">
              <a:solidFill>
                <a:schemeClr val="tx1"/>
              </a:solidFill>
              <a:latin typeface="Söhne"/>
            </a:endParaRPr>
          </a:p>
        </p:txBody>
      </p:sp>
      <p:sp>
        <p:nvSpPr>
          <p:cNvPr id="8" name="Rectangle: Rounded Corners 7">
            <a:extLst>
              <a:ext uri="{FF2B5EF4-FFF2-40B4-BE49-F238E27FC236}">
                <a16:creationId xmlns:a16="http://schemas.microsoft.com/office/drawing/2014/main" id="{1A0D8748-5CB3-B764-8744-4C2EBDD31BD9}"/>
              </a:ext>
            </a:extLst>
          </p:cNvPr>
          <p:cNvSpPr/>
          <p:nvPr/>
        </p:nvSpPr>
        <p:spPr>
          <a:xfrm>
            <a:off x="4641640" y="2202974"/>
            <a:ext cx="3237723" cy="3072879"/>
          </a:xfrm>
          <a:prstGeom prst="roundRect">
            <a:avLst/>
          </a:prstGeom>
        </p:spPr>
        <p:style>
          <a:lnRef idx="1">
            <a:schemeClr val="accent1"/>
          </a:lnRef>
          <a:fillRef idx="3">
            <a:schemeClr val="accent1"/>
          </a:fillRef>
          <a:effectRef idx="2">
            <a:schemeClr val="accent1"/>
          </a:effectRef>
          <a:fontRef idx="minor">
            <a:schemeClr val="lt1"/>
          </a:fontRef>
        </p:style>
        <p:txBody>
          <a:bodyPr rtlCol="0" anchor="t"/>
          <a:lstStyle/>
          <a:p>
            <a:pPr algn="ctr"/>
            <a:r>
              <a:rPr lang="en-IN" sz="1600" b="1" dirty="0">
                <a:solidFill>
                  <a:srgbClr val="FFFFFF"/>
                </a:solidFill>
                <a:latin typeface="Franklin Gothic Book" panose="020F0502020204030204"/>
              </a:rPr>
              <a:t>Logistic regression with PCA</a:t>
            </a:r>
          </a:p>
          <a:p>
            <a:pPr algn="ctr"/>
            <a:endParaRPr lang="en-IN" sz="1600" b="1" dirty="0">
              <a:solidFill>
                <a:srgbClr val="FFFFFF"/>
              </a:solidFill>
              <a:latin typeface="Franklin Gothic Book" panose="020F0502020204030204"/>
            </a:endParaRPr>
          </a:p>
          <a:p>
            <a:r>
              <a:rPr lang="en-US" sz="1600" dirty="0">
                <a:solidFill>
                  <a:srgbClr val="FFFFFF"/>
                </a:solidFill>
                <a:latin typeface="Franklin Gothic Book" panose="020F0502020204030204"/>
              </a:rPr>
              <a:t>Train set</a:t>
            </a:r>
          </a:p>
          <a:p>
            <a:pPr indent="-285750">
              <a:buFont typeface="Arial" panose="020B0604020202020204" pitchFamily="34" charset="0"/>
              <a:buChar char="•"/>
            </a:pPr>
            <a:r>
              <a:rPr lang="en-US" sz="1600" dirty="0">
                <a:solidFill>
                  <a:srgbClr val="FFFFFF"/>
                </a:solidFill>
                <a:latin typeface="Franklin Gothic Book" panose="020F0502020204030204"/>
              </a:rPr>
              <a:t>Accuracy = 91%</a:t>
            </a:r>
          </a:p>
          <a:p>
            <a:pPr indent="-285750">
              <a:buFont typeface="Arial" panose="020B0604020202020204" pitchFamily="34" charset="0"/>
              <a:buChar char="•"/>
            </a:pPr>
            <a:r>
              <a:rPr lang="en-US" sz="1600" dirty="0">
                <a:solidFill>
                  <a:srgbClr val="FFFFFF"/>
                </a:solidFill>
                <a:latin typeface="Franklin Gothic Book" panose="020F0502020204030204"/>
              </a:rPr>
              <a:t>Sensitivity = 09%</a:t>
            </a:r>
          </a:p>
          <a:p>
            <a:pPr indent="-285750">
              <a:buFont typeface="Arial" panose="020B0604020202020204" pitchFamily="34" charset="0"/>
              <a:buChar char="•"/>
            </a:pPr>
            <a:r>
              <a:rPr lang="en-US" sz="1600" dirty="0">
                <a:solidFill>
                  <a:srgbClr val="FFFFFF"/>
                </a:solidFill>
                <a:latin typeface="Franklin Gothic Book" panose="020F0502020204030204"/>
              </a:rPr>
              <a:t>Specificity = 99%</a:t>
            </a:r>
          </a:p>
          <a:p>
            <a:endParaRPr lang="en-US" sz="1600" dirty="0">
              <a:solidFill>
                <a:srgbClr val="FFFFFF"/>
              </a:solidFill>
              <a:latin typeface="Franklin Gothic Book" panose="020F0502020204030204"/>
            </a:endParaRPr>
          </a:p>
          <a:p>
            <a:r>
              <a:rPr lang="en-US" sz="1600" dirty="0">
                <a:solidFill>
                  <a:srgbClr val="FFFFFF"/>
                </a:solidFill>
                <a:latin typeface="Franklin Gothic Book" panose="020F0502020204030204"/>
              </a:rPr>
              <a:t>Test set</a:t>
            </a:r>
          </a:p>
          <a:p>
            <a:pPr marL="285750" indent="-285750">
              <a:buFont typeface="Arial" panose="020B0604020202020204" pitchFamily="34" charset="0"/>
              <a:buChar char="•"/>
            </a:pPr>
            <a:r>
              <a:rPr lang="en-US" sz="1600" dirty="0">
                <a:solidFill>
                  <a:srgbClr val="FFFFFF"/>
                </a:solidFill>
                <a:latin typeface="Franklin Gothic Book" panose="020F0502020204030204"/>
              </a:rPr>
              <a:t>Accuracy = 92%</a:t>
            </a:r>
          </a:p>
          <a:p>
            <a:pPr marL="285750" indent="-285750">
              <a:buFont typeface="Arial" panose="020B0604020202020204" pitchFamily="34" charset="0"/>
              <a:buChar char="•"/>
            </a:pPr>
            <a:r>
              <a:rPr lang="en-US" sz="1600" dirty="0">
                <a:solidFill>
                  <a:srgbClr val="FFFFFF"/>
                </a:solidFill>
                <a:latin typeface="Franklin Gothic Book" panose="020F0502020204030204"/>
              </a:rPr>
              <a:t>Sensitivity = 11%</a:t>
            </a:r>
          </a:p>
          <a:p>
            <a:pPr marL="285750" indent="-285750">
              <a:buFont typeface="Arial" panose="020B0604020202020204" pitchFamily="34" charset="0"/>
              <a:buChar char="•"/>
            </a:pPr>
            <a:r>
              <a:rPr lang="en-US" sz="1600" dirty="0">
                <a:solidFill>
                  <a:srgbClr val="FFFFFF"/>
                </a:solidFill>
                <a:latin typeface="Franklin Gothic Book" panose="020F0502020204030204"/>
              </a:rPr>
              <a:t>Specificity = 99%.</a:t>
            </a:r>
          </a:p>
          <a:p>
            <a:endParaRPr lang="en-US" sz="1600" dirty="0">
              <a:solidFill>
                <a:schemeClr val="tx1"/>
              </a:solidFill>
              <a:latin typeface="Söhne"/>
            </a:endParaRPr>
          </a:p>
        </p:txBody>
      </p:sp>
      <p:sp>
        <p:nvSpPr>
          <p:cNvPr id="9" name="Rectangle: Rounded Corners 8">
            <a:extLst>
              <a:ext uri="{FF2B5EF4-FFF2-40B4-BE49-F238E27FC236}">
                <a16:creationId xmlns:a16="http://schemas.microsoft.com/office/drawing/2014/main" id="{78E9DFC7-9455-0002-8DD1-807F4A6AB022}"/>
              </a:ext>
            </a:extLst>
          </p:cNvPr>
          <p:cNvSpPr/>
          <p:nvPr/>
        </p:nvSpPr>
        <p:spPr>
          <a:xfrm>
            <a:off x="8302345" y="2260988"/>
            <a:ext cx="3237723" cy="3072879"/>
          </a:xfrm>
          <a:prstGeom prst="roundRect">
            <a:avLst/>
          </a:prstGeom>
        </p:spPr>
        <p:style>
          <a:lnRef idx="1">
            <a:schemeClr val="accent1"/>
          </a:lnRef>
          <a:fillRef idx="3">
            <a:schemeClr val="accent1"/>
          </a:fillRef>
          <a:effectRef idx="2">
            <a:schemeClr val="accent1"/>
          </a:effectRef>
          <a:fontRef idx="minor">
            <a:schemeClr val="lt1"/>
          </a:fontRef>
        </p:style>
        <p:txBody>
          <a:bodyPr rtlCol="0" anchor="t"/>
          <a:lstStyle/>
          <a:p>
            <a:pPr algn="ctr"/>
            <a:r>
              <a:rPr lang="en-IN" sz="1600" b="1" dirty="0">
                <a:solidFill>
                  <a:srgbClr val="FFFFFF"/>
                </a:solidFill>
                <a:latin typeface="Franklin Gothic Book" panose="020F0502020204030204"/>
              </a:rPr>
              <a:t>Decision tree with PCA</a:t>
            </a:r>
          </a:p>
          <a:p>
            <a:pPr algn="ctr"/>
            <a:endParaRPr lang="en-IN" sz="1600" dirty="0">
              <a:solidFill>
                <a:srgbClr val="FFFFFF"/>
              </a:solidFill>
              <a:latin typeface="Franklin Gothic Book" panose="020F0502020204030204"/>
            </a:endParaRPr>
          </a:p>
          <a:p>
            <a:r>
              <a:rPr lang="en-US" sz="1600" dirty="0">
                <a:solidFill>
                  <a:srgbClr val="FFFFFF"/>
                </a:solidFill>
                <a:latin typeface="Franklin Gothic Book" panose="020F0502020204030204"/>
              </a:rPr>
              <a:t>Train set</a:t>
            </a:r>
          </a:p>
          <a:p>
            <a:pPr marL="285750" indent="-285750">
              <a:buFont typeface="Arial" panose="020B0604020202020204" pitchFamily="34" charset="0"/>
              <a:buChar char="•"/>
            </a:pPr>
            <a:r>
              <a:rPr lang="en-US" sz="1600" dirty="0">
                <a:solidFill>
                  <a:srgbClr val="FFFFFF"/>
                </a:solidFill>
                <a:latin typeface="Franklin Gothic Book" panose="020F0502020204030204"/>
              </a:rPr>
              <a:t>Accuracy = 93%</a:t>
            </a:r>
          </a:p>
          <a:p>
            <a:pPr marL="285750" indent="-285750">
              <a:buFont typeface="Arial" panose="020B0604020202020204" pitchFamily="34" charset="0"/>
              <a:buChar char="•"/>
            </a:pPr>
            <a:r>
              <a:rPr lang="en-US" sz="1600" dirty="0">
                <a:solidFill>
                  <a:srgbClr val="FFFFFF"/>
                </a:solidFill>
                <a:latin typeface="Franklin Gothic Book" panose="020F0502020204030204"/>
              </a:rPr>
              <a:t>Sensitivity = 98%</a:t>
            </a:r>
          </a:p>
          <a:p>
            <a:pPr marL="285750" indent="-285750">
              <a:buFont typeface="Arial" panose="020B0604020202020204" pitchFamily="34" charset="0"/>
              <a:buChar char="•"/>
            </a:pPr>
            <a:r>
              <a:rPr lang="en-US" sz="1600" dirty="0">
                <a:solidFill>
                  <a:srgbClr val="FFFFFF"/>
                </a:solidFill>
                <a:latin typeface="Franklin Gothic Book" panose="020F0502020204030204"/>
              </a:rPr>
              <a:t>Specificity = 33%</a:t>
            </a:r>
          </a:p>
          <a:p>
            <a:endParaRPr lang="en-US" sz="1600" dirty="0">
              <a:solidFill>
                <a:srgbClr val="FFFFFF"/>
              </a:solidFill>
              <a:latin typeface="Franklin Gothic Book" panose="020F0502020204030204"/>
            </a:endParaRPr>
          </a:p>
          <a:p>
            <a:r>
              <a:rPr lang="en-US" sz="1600" dirty="0">
                <a:solidFill>
                  <a:srgbClr val="FFFFFF"/>
                </a:solidFill>
                <a:latin typeface="Franklin Gothic Book" panose="020F0502020204030204"/>
              </a:rPr>
              <a:t>Test set</a:t>
            </a:r>
          </a:p>
          <a:p>
            <a:pPr marL="285750" indent="-285750">
              <a:buFont typeface="Arial" panose="020B0604020202020204" pitchFamily="34" charset="0"/>
              <a:buChar char="•"/>
            </a:pPr>
            <a:r>
              <a:rPr lang="en-US" sz="1600" dirty="0">
                <a:solidFill>
                  <a:srgbClr val="FFFFFF"/>
                </a:solidFill>
                <a:latin typeface="Franklin Gothic Book" panose="020F0502020204030204"/>
              </a:rPr>
              <a:t>Accuracy = 91%</a:t>
            </a:r>
          </a:p>
          <a:p>
            <a:pPr marL="285750" indent="-285750">
              <a:buFont typeface="Arial" panose="020B0604020202020204" pitchFamily="34" charset="0"/>
              <a:buChar char="•"/>
            </a:pPr>
            <a:r>
              <a:rPr lang="en-US" sz="1600" dirty="0">
                <a:solidFill>
                  <a:srgbClr val="FFFFFF"/>
                </a:solidFill>
                <a:latin typeface="Franklin Gothic Book" panose="020F0502020204030204"/>
              </a:rPr>
              <a:t>Sensitivity = 97%</a:t>
            </a:r>
          </a:p>
          <a:p>
            <a:pPr marL="285750" indent="-285750">
              <a:buFont typeface="Arial" panose="020B0604020202020204" pitchFamily="34" charset="0"/>
              <a:buChar char="•"/>
            </a:pPr>
            <a:r>
              <a:rPr lang="en-US" sz="1600" dirty="0">
                <a:solidFill>
                  <a:srgbClr val="FFFFFF"/>
                </a:solidFill>
                <a:latin typeface="Franklin Gothic Book" panose="020F0502020204030204"/>
              </a:rPr>
              <a:t>Specificity = 21%</a:t>
            </a:r>
            <a:endParaRPr lang="en-IN" sz="1600" dirty="0">
              <a:solidFill>
                <a:srgbClr val="FFFFFF"/>
              </a:solidFill>
              <a:latin typeface="Franklin Gothic Book" panose="020F0502020204030204"/>
            </a:endParaRPr>
          </a:p>
        </p:txBody>
      </p:sp>
    </p:spTree>
    <p:extLst>
      <p:ext uri="{BB962C8B-B14F-4D97-AF65-F5344CB8AC3E}">
        <p14:creationId xmlns:p14="http://schemas.microsoft.com/office/powerpoint/2010/main" val="488366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869C5-7C31-346F-7CE8-27AB7658FEC8}"/>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b="1" i="0" u="none" strike="noStrike" kern="1200" spc="-50" baseline="0" dirty="0">
                <a:latin typeface="+mj-lt"/>
                <a:ea typeface="+mj-ea"/>
                <a:cs typeface="+mj-cs"/>
              </a:rPr>
              <a:t>Step 9: Final Model Selection</a:t>
            </a:r>
            <a:endParaRPr lang="en-US" b="1" i="0" kern="1200" spc="-50" baseline="0" dirty="0">
              <a:latin typeface="+mj-lt"/>
              <a:ea typeface="+mj-ea"/>
              <a:cs typeface="+mj-cs"/>
            </a:endParaRPr>
          </a:p>
        </p:txBody>
      </p:sp>
      <p:graphicFrame>
        <p:nvGraphicFramePr>
          <p:cNvPr id="11" name="Content Placeholder 2">
            <a:extLst>
              <a:ext uri="{FF2B5EF4-FFF2-40B4-BE49-F238E27FC236}">
                <a16:creationId xmlns:a16="http://schemas.microsoft.com/office/drawing/2014/main" id="{EBF0DC2C-D3CB-7446-DEEC-CFC44801D99F}"/>
              </a:ext>
            </a:extLst>
          </p:cNvPr>
          <p:cNvGraphicFramePr/>
          <p:nvPr>
            <p:extLst>
              <p:ext uri="{D42A27DB-BD31-4B8C-83A1-F6EECF244321}">
                <p14:modId xmlns:p14="http://schemas.microsoft.com/office/powerpoint/2010/main" val="2071972747"/>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1003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4A154-5E1A-4B28-3B72-22EAC4C59D8C}"/>
              </a:ext>
            </a:extLst>
          </p:cNvPr>
          <p:cNvSpPr>
            <a:spLocks noGrp="1"/>
          </p:cNvSpPr>
          <p:nvPr>
            <p:ph type="title"/>
          </p:nvPr>
        </p:nvSpPr>
        <p:spPr/>
        <p:txBody>
          <a:bodyPr>
            <a:normAutofit/>
          </a:bodyPr>
          <a:lstStyle/>
          <a:p>
            <a:r>
              <a:rPr lang="en-US" b="1" i="0" dirty="0">
                <a:effectLst/>
                <a:latin typeface="Bookman Old Style (Headings)"/>
              </a:rPr>
              <a:t>Step 10: Reco</a:t>
            </a:r>
            <a:r>
              <a:rPr lang="en-US" b="1" dirty="0">
                <a:latin typeface="Bookman Old Style (Headings)"/>
              </a:rPr>
              <a:t>mmendation and Insights</a:t>
            </a:r>
            <a:endParaRPr lang="en-IN" dirty="0">
              <a:latin typeface="Bookman Old Style (Headings)"/>
            </a:endParaRPr>
          </a:p>
        </p:txBody>
      </p:sp>
      <p:graphicFrame>
        <p:nvGraphicFramePr>
          <p:cNvPr id="9" name="Diagram 8">
            <a:extLst>
              <a:ext uri="{FF2B5EF4-FFF2-40B4-BE49-F238E27FC236}">
                <a16:creationId xmlns:a16="http://schemas.microsoft.com/office/drawing/2014/main" id="{88E22963-CFAC-90C9-6CFC-3CB06815EB88}"/>
              </a:ext>
            </a:extLst>
          </p:cNvPr>
          <p:cNvGraphicFramePr/>
          <p:nvPr>
            <p:extLst>
              <p:ext uri="{D42A27DB-BD31-4B8C-83A1-F6EECF244321}">
                <p14:modId xmlns:p14="http://schemas.microsoft.com/office/powerpoint/2010/main" val="1193889933"/>
              </p:ext>
            </p:extLst>
          </p:nvPr>
        </p:nvGraphicFramePr>
        <p:xfrm>
          <a:off x="973555" y="2027321"/>
          <a:ext cx="10244889" cy="40606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1092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C58780-CA22-9E01-EF9B-64C8A80E6A98}"/>
              </a:ext>
            </a:extLst>
          </p:cNvPr>
          <p:cNvSpPr txBox="1"/>
          <p:nvPr/>
        </p:nvSpPr>
        <p:spPr>
          <a:xfrm>
            <a:off x="2183731" y="2448426"/>
            <a:ext cx="7652084" cy="1569660"/>
          </a:xfrm>
          <a:prstGeom prst="rect">
            <a:avLst/>
          </a:prstGeom>
          <a:noFill/>
        </p:spPr>
        <p:txBody>
          <a:bodyPr wrap="square" rtlCol="0">
            <a:spAutoFit/>
          </a:bodyPr>
          <a:lstStyle/>
          <a:p>
            <a:pPr algn="ctr"/>
            <a:r>
              <a:rPr lang="en-IN" sz="9600" dirty="0">
                <a:latin typeface="Bookman Old Style (Headings)"/>
              </a:rPr>
              <a:t>Thank you!</a:t>
            </a:r>
          </a:p>
        </p:txBody>
      </p:sp>
    </p:spTree>
    <p:extLst>
      <p:ext uri="{BB962C8B-B14F-4D97-AF65-F5344CB8AC3E}">
        <p14:creationId xmlns:p14="http://schemas.microsoft.com/office/powerpoint/2010/main" val="3496693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12197-014E-40FD-721B-BF84B005DDD7}"/>
              </a:ext>
            </a:extLst>
          </p:cNvPr>
          <p:cNvSpPr>
            <a:spLocks noGrp="1"/>
          </p:cNvSpPr>
          <p:nvPr>
            <p:ph type="title"/>
          </p:nvPr>
        </p:nvSpPr>
        <p:spPr>
          <a:xfrm>
            <a:off x="1097280" y="286603"/>
            <a:ext cx="10058400" cy="1450757"/>
          </a:xfrm>
        </p:spPr>
        <p:txBody>
          <a:bodyPr anchor="b">
            <a:normAutofit/>
          </a:bodyPr>
          <a:lstStyle/>
          <a:p>
            <a:r>
              <a:rPr lang="en-US" b="1" i="0" dirty="0">
                <a:effectLst/>
              </a:rPr>
              <a:t>PROBLEM STATEMENT:</a:t>
            </a:r>
            <a:r>
              <a:rPr lang="en-US" b="0" i="0" dirty="0">
                <a:effectLst/>
              </a:rPr>
              <a:t> </a:t>
            </a:r>
            <a:endParaRPr lang="en-IN" dirty="0"/>
          </a:p>
        </p:txBody>
      </p:sp>
      <p:graphicFrame>
        <p:nvGraphicFramePr>
          <p:cNvPr id="11" name="Content Placeholder 2">
            <a:extLst>
              <a:ext uri="{FF2B5EF4-FFF2-40B4-BE49-F238E27FC236}">
                <a16:creationId xmlns:a16="http://schemas.microsoft.com/office/drawing/2014/main" id="{24713DCE-AA37-862B-2D29-D08151788F45}"/>
              </a:ext>
            </a:extLst>
          </p:cNvPr>
          <p:cNvGraphicFramePr>
            <a:graphicFrameLocks noGrp="1"/>
          </p:cNvGraphicFramePr>
          <p:nvPr>
            <p:ph idx="1"/>
            <p:extLst>
              <p:ext uri="{D42A27DB-BD31-4B8C-83A1-F6EECF244321}">
                <p14:modId xmlns:p14="http://schemas.microsoft.com/office/powerpoint/2010/main" val="4278727116"/>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6324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FAB78-908B-5BDB-004B-AC44D986D3D5}"/>
              </a:ext>
            </a:extLst>
          </p:cNvPr>
          <p:cNvSpPr>
            <a:spLocks noGrp="1"/>
          </p:cNvSpPr>
          <p:nvPr>
            <p:ph type="title"/>
          </p:nvPr>
        </p:nvSpPr>
        <p:spPr>
          <a:xfrm>
            <a:off x="1097280" y="286603"/>
            <a:ext cx="10058400" cy="1450757"/>
          </a:xfrm>
        </p:spPr>
        <p:txBody>
          <a:bodyPr anchor="b">
            <a:normAutofit/>
          </a:bodyPr>
          <a:lstStyle/>
          <a:p>
            <a:r>
              <a:rPr lang="en-US" b="1" i="0" dirty="0">
                <a:effectLst/>
              </a:rPr>
              <a:t>GOAL OF THE CASE STUDY:</a:t>
            </a:r>
            <a:endParaRPr lang="en-IN" dirty="0"/>
          </a:p>
        </p:txBody>
      </p:sp>
      <p:sp>
        <p:nvSpPr>
          <p:cNvPr id="3" name="Content Placeholder 2">
            <a:extLst>
              <a:ext uri="{FF2B5EF4-FFF2-40B4-BE49-F238E27FC236}">
                <a16:creationId xmlns:a16="http://schemas.microsoft.com/office/drawing/2014/main" id="{7724D901-BDD7-1C2A-15C8-3DE78D099681}"/>
              </a:ext>
            </a:extLst>
          </p:cNvPr>
          <p:cNvSpPr>
            <a:spLocks noGrp="1"/>
          </p:cNvSpPr>
          <p:nvPr>
            <p:ph sz="half" idx="1"/>
          </p:nvPr>
        </p:nvSpPr>
        <p:spPr>
          <a:xfrm>
            <a:off x="1097280" y="2120900"/>
            <a:ext cx="4639736" cy="3748193"/>
          </a:xfrm>
        </p:spPr>
        <p:txBody>
          <a:bodyPr>
            <a:normAutofit/>
          </a:bodyPr>
          <a:lstStyle/>
          <a:p>
            <a:pPr>
              <a:lnSpc>
                <a:spcPct val="90000"/>
              </a:lnSpc>
            </a:pPr>
            <a:r>
              <a:rPr lang="en-US" sz="1500" b="0" i="0" dirty="0">
                <a:effectLst/>
              </a:rPr>
              <a:t>Retaining high profitable customers is the number one business goal</a:t>
            </a:r>
          </a:p>
          <a:p>
            <a:pPr>
              <a:lnSpc>
                <a:spcPct val="90000"/>
              </a:lnSpc>
            </a:pPr>
            <a:r>
              <a:rPr lang="en-US" sz="1500" b="0" i="0" dirty="0">
                <a:effectLst/>
              </a:rPr>
              <a:t>To analyze customer-level data of the telecom firm, build predictive models to identify customers at high risk of churn and identify the main indicators of churn.</a:t>
            </a:r>
          </a:p>
          <a:p>
            <a:pPr>
              <a:lnSpc>
                <a:spcPct val="90000"/>
              </a:lnSpc>
            </a:pPr>
            <a:r>
              <a:rPr lang="en-US" sz="1500" b="0" i="0" dirty="0">
                <a:effectLst/>
              </a:rPr>
              <a:t>Business Problems to Address:</a:t>
            </a:r>
          </a:p>
          <a:p>
            <a:pPr lvl="1">
              <a:lnSpc>
                <a:spcPct val="90000"/>
              </a:lnSpc>
            </a:pPr>
            <a:r>
              <a:rPr lang="en-US" sz="1500" b="0" i="0" dirty="0">
                <a:effectLst/>
              </a:rPr>
              <a:t>To predict</a:t>
            </a:r>
            <a:r>
              <a:rPr lang="en-US" sz="1500" dirty="0"/>
              <a:t> high-value customer will churn or not</a:t>
            </a:r>
            <a:r>
              <a:rPr lang="en-US" sz="1500" b="0" i="0" dirty="0">
                <a:effectLst/>
              </a:rPr>
              <a:t>.</a:t>
            </a:r>
          </a:p>
          <a:p>
            <a:pPr lvl="1">
              <a:lnSpc>
                <a:spcPct val="90000"/>
              </a:lnSpc>
            </a:pPr>
            <a:r>
              <a:rPr lang="en-US" sz="1500" dirty="0"/>
              <a:t>T</a:t>
            </a:r>
            <a:r>
              <a:rPr lang="en-US" sz="1500" b="0" i="0" dirty="0">
                <a:effectLst/>
              </a:rPr>
              <a:t>o identify important variables that are strong predictors of churn</a:t>
            </a:r>
          </a:p>
          <a:p>
            <a:pPr lvl="1">
              <a:lnSpc>
                <a:spcPct val="90000"/>
              </a:lnSpc>
            </a:pPr>
            <a:r>
              <a:rPr lang="en-US" sz="1500" b="0" i="0" dirty="0">
                <a:effectLst/>
              </a:rPr>
              <a:t>Build model </a:t>
            </a:r>
            <a:r>
              <a:rPr lang="en-US" sz="1500" dirty="0"/>
              <a:t>with the</a:t>
            </a:r>
            <a:r>
              <a:rPr lang="en-US" sz="1500" b="0" i="0" dirty="0">
                <a:effectLst/>
              </a:rPr>
              <a:t> main objective of identifying important predictor attributes which help the business understand indicators of churn.</a:t>
            </a:r>
            <a:endParaRPr lang="en-US" sz="1500" dirty="0"/>
          </a:p>
          <a:p>
            <a:pPr lvl="1">
              <a:lnSpc>
                <a:spcPct val="90000"/>
              </a:lnSpc>
            </a:pPr>
            <a:r>
              <a:rPr lang="en-US" sz="1500" dirty="0"/>
              <a:t>R</a:t>
            </a:r>
            <a:r>
              <a:rPr lang="en-US" sz="1500" b="0" i="0" dirty="0">
                <a:effectLst/>
              </a:rPr>
              <a:t>ecommend strategies to manage customer churn</a:t>
            </a:r>
          </a:p>
          <a:p>
            <a:pPr>
              <a:lnSpc>
                <a:spcPct val="90000"/>
              </a:lnSpc>
            </a:pPr>
            <a:endParaRPr lang="en-IN" sz="1500" dirty="0"/>
          </a:p>
        </p:txBody>
      </p:sp>
      <p:pic>
        <p:nvPicPr>
          <p:cNvPr id="5" name="Picture 4">
            <a:extLst>
              <a:ext uri="{FF2B5EF4-FFF2-40B4-BE49-F238E27FC236}">
                <a16:creationId xmlns:a16="http://schemas.microsoft.com/office/drawing/2014/main" id="{667427DD-2438-C21D-4763-DF8AE8DB9D5E}"/>
              </a:ext>
            </a:extLst>
          </p:cNvPr>
          <p:cNvPicPr>
            <a:picLocks noChangeAspect="1"/>
          </p:cNvPicPr>
          <p:nvPr/>
        </p:nvPicPr>
        <p:blipFill>
          <a:blip r:embed="rId2"/>
          <a:stretch>
            <a:fillRect/>
          </a:stretch>
        </p:blipFill>
        <p:spPr>
          <a:xfrm>
            <a:off x="6964439" y="2120900"/>
            <a:ext cx="3742746" cy="3748194"/>
          </a:xfrm>
          <a:prstGeom prst="rect">
            <a:avLst/>
          </a:prstGeom>
          <a:noFill/>
        </p:spPr>
      </p:pic>
    </p:spTree>
    <p:extLst>
      <p:ext uri="{BB962C8B-B14F-4D97-AF65-F5344CB8AC3E}">
        <p14:creationId xmlns:p14="http://schemas.microsoft.com/office/powerpoint/2010/main" val="1432138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A01E0-CB76-4A5A-B481-60464B60C652}"/>
              </a:ext>
            </a:extLst>
          </p:cNvPr>
          <p:cNvSpPr>
            <a:spLocks noGrp="1"/>
          </p:cNvSpPr>
          <p:nvPr>
            <p:ph type="title"/>
          </p:nvPr>
        </p:nvSpPr>
        <p:spPr>
          <a:xfrm>
            <a:off x="517134" y="2332440"/>
            <a:ext cx="3517567" cy="2093975"/>
          </a:xfrm>
        </p:spPr>
        <p:txBody>
          <a:bodyPr anchor="ctr">
            <a:normAutofit/>
          </a:bodyPr>
          <a:lstStyle/>
          <a:p>
            <a:r>
              <a:rPr lang="en-US" b="1" i="0" u="none" strike="noStrike" baseline="0" dirty="0"/>
              <a:t>STEP 1:  IMPORTING LIBRARIES AND DATA</a:t>
            </a:r>
            <a:endParaRPr lang="en-IN" b="1" dirty="0"/>
          </a:p>
        </p:txBody>
      </p:sp>
      <p:sp>
        <p:nvSpPr>
          <p:cNvPr id="3" name="Content Placeholder 2">
            <a:extLst>
              <a:ext uri="{FF2B5EF4-FFF2-40B4-BE49-F238E27FC236}">
                <a16:creationId xmlns:a16="http://schemas.microsoft.com/office/drawing/2014/main" id="{1CFE46B8-8119-774C-7D85-A708115B56B8}"/>
              </a:ext>
            </a:extLst>
          </p:cNvPr>
          <p:cNvSpPr>
            <a:spLocks noGrp="1"/>
          </p:cNvSpPr>
          <p:nvPr>
            <p:ph type="body" sz="half" idx="2"/>
          </p:nvPr>
        </p:nvSpPr>
        <p:spPr>
          <a:xfrm>
            <a:off x="5150585" y="1158842"/>
            <a:ext cx="6545142" cy="4602671"/>
          </a:xfrm>
        </p:spPr>
        <p:txBody>
          <a:bodyPr>
            <a:normAutofit/>
          </a:bodyPr>
          <a:lstStyle/>
          <a:p>
            <a:pPr>
              <a:lnSpc>
                <a:spcPct val="100000"/>
              </a:lnSpc>
            </a:pPr>
            <a:r>
              <a:rPr lang="en-IN" sz="1500" dirty="0">
                <a:solidFill>
                  <a:schemeClr val="tx1">
                    <a:lumMod val="75000"/>
                    <a:lumOff val="25000"/>
                  </a:schemeClr>
                </a:solidFill>
              </a:rPr>
              <a:t>The following Python libraries were imported:</a:t>
            </a:r>
          </a:p>
          <a:p>
            <a:pPr>
              <a:lnSpc>
                <a:spcPct val="100000"/>
              </a:lnSpc>
            </a:pPr>
            <a:endParaRPr lang="en-IN" sz="1100" dirty="0">
              <a:solidFill>
                <a:schemeClr val="tx1"/>
              </a:solidFill>
            </a:endParaRPr>
          </a:p>
          <a:p>
            <a:pPr>
              <a:lnSpc>
                <a:spcPct val="100000"/>
              </a:lnSpc>
            </a:pPr>
            <a:endParaRPr lang="en-IN" sz="1100" b="0" i="0" u="none" strike="noStrike" baseline="0" dirty="0">
              <a:solidFill>
                <a:schemeClr val="tx1"/>
              </a:solidFill>
            </a:endParaRPr>
          </a:p>
          <a:p>
            <a:pPr>
              <a:lnSpc>
                <a:spcPct val="100000"/>
              </a:lnSpc>
            </a:pPr>
            <a:endParaRPr lang="en-IN" sz="1100" b="0" i="0" u="none" strike="noStrike" baseline="0" dirty="0">
              <a:solidFill>
                <a:schemeClr val="tx1"/>
              </a:solidFill>
            </a:endParaRPr>
          </a:p>
          <a:p>
            <a:pPr>
              <a:lnSpc>
                <a:spcPct val="100000"/>
              </a:lnSpc>
            </a:pPr>
            <a:endParaRPr lang="en-IN" sz="1100" b="0" i="0" u="none" strike="noStrike" baseline="0" dirty="0">
              <a:solidFill>
                <a:schemeClr val="tx1"/>
              </a:solidFill>
            </a:endParaRPr>
          </a:p>
          <a:p>
            <a:pPr>
              <a:lnSpc>
                <a:spcPct val="100000"/>
              </a:lnSpc>
            </a:pPr>
            <a:endParaRPr lang="en-IN" sz="1100" b="0" i="0" u="none" strike="noStrike" baseline="0" dirty="0">
              <a:solidFill>
                <a:schemeClr val="tx1"/>
              </a:solidFill>
            </a:endParaRPr>
          </a:p>
          <a:p>
            <a:pPr>
              <a:lnSpc>
                <a:spcPct val="100000"/>
              </a:lnSpc>
            </a:pPr>
            <a:endParaRPr lang="en-IN" sz="1100" b="0" i="0" u="none" strike="noStrike" baseline="0" dirty="0">
              <a:solidFill>
                <a:schemeClr val="tx1"/>
              </a:solidFill>
            </a:endParaRPr>
          </a:p>
          <a:p>
            <a:pPr>
              <a:lnSpc>
                <a:spcPct val="100000"/>
              </a:lnSpc>
            </a:pPr>
            <a:endParaRPr lang="en-IN" sz="1100" dirty="0">
              <a:solidFill>
                <a:schemeClr val="tx1"/>
              </a:solidFill>
            </a:endParaRPr>
          </a:p>
          <a:p>
            <a:pPr>
              <a:lnSpc>
                <a:spcPct val="100000"/>
              </a:lnSpc>
            </a:pPr>
            <a:r>
              <a:rPr lang="en-IN" sz="1500" dirty="0">
                <a:solidFill>
                  <a:schemeClr val="tx1">
                    <a:lumMod val="75000"/>
                    <a:lumOff val="25000"/>
                  </a:schemeClr>
                </a:solidFill>
              </a:rPr>
              <a:t>The datafile “telecom_churn_data.csv” was uploaded to start the EDA process. Upon uploading the </a:t>
            </a:r>
            <a:r>
              <a:rPr lang="en-IN" sz="1500" dirty="0" err="1">
                <a:solidFill>
                  <a:schemeClr val="tx1">
                    <a:lumMod val="75000"/>
                    <a:lumOff val="25000"/>
                  </a:schemeClr>
                </a:solidFill>
              </a:rPr>
              <a:t>dataframe</a:t>
            </a:r>
            <a:r>
              <a:rPr lang="en-IN" sz="1500" dirty="0">
                <a:solidFill>
                  <a:schemeClr val="tx1">
                    <a:lumMod val="75000"/>
                    <a:lumOff val="25000"/>
                  </a:schemeClr>
                </a:solidFill>
              </a:rPr>
              <a:t> was stored as “</a:t>
            </a:r>
            <a:r>
              <a:rPr lang="en-IN" sz="1500" dirty="0" err="1">
                <a:solidFill>
                  <a:schemeClr val="tx1">
                    <a:lumMod val="75000"/>
                    <a:lumOff val="25000"/>
                  </a:schemeClr>
                </a:solidFill>
              </a:rPr>
              <a:t>df</a:t>
            </a:r>
            <a:r>
              <a:rPr lang="en-IN" sz="1500" dirty="0">
                <a:solidFill>
                  <a:schemeClr val="tx1">
                    <a:lumMod val="75000"/>
                    <a:lumOff val="25000"/>
                  </a:schemeClr>
                </a:solidFill>
              </a:rPr>
              <a:t>”. The </a:t>
            </a:r>
            <a:r>
              <a:rPr lang="en-IN" sz="1500" dirty="0" err="1">
                <a:solidFill>
                  <a:schemeClr val="tx1">
                    <a:lumMod val="75000"/>
                    <a:lumOff val="25000"/>
                  </a:schemeClr>
                </a:solidFill>
              </a:rPr>
              <a:t>dataframe</a:t>
            </a:r>
            <a:r>
              <a:rPr lang="en-IN" sz="1500" dirty="0">
                <a:solidFill>
                  <a:schemeClr val="tx1">
                    <a:lumMod val="75000"/>
                    <a:lumOff val="25000"/>
                  </a:schemeClr>
                </a:solidFill>
              </a:rPr>
              <a:t> was inspected using head() function. The data frame contains 226 columns.</a:t>
            </a:r>
          </a:p>
          <a:p>
            <a:pPr marL="0" indent="0">
              <a:lnSpc>
                <a:spcPct val="100000"/>
              </a:lnSpc>
              <a:buNone/>
            </a:pPr>
            <a:endParaRPr lang="en-IN" sz="1100" dirty="0">
              <a:solidFill>
                <a:schemeClr val="tx1"/>
              </a:solidFill>
            </a:endParaRPr>
          </a:p>
        </p:txBody>
      </p:sp>
      <p:graphicFrame>
        <p:nvGraphicFramePr>
          <p:cNvPr id="4" name="Table 3">
            <a:extLst>
              <a:ext uri="{FF2B5EF4-FFF2-40B4-BE49-F238E27FC236}">
                <a16:creationId xmlns:a16="http://schemas.microsoft.com/office/drawing/2014/main" id="{1CD529C6-A2F9-F4F4-524A-B90F1363300A}"/>
              </a:ext>
            </a:extLst>
          </p:cNvPr>
          <p:cNvGraphicFramePr>
            <a:graphicFrameLocks noGrp="1"/>
          </p:cNvGraphicFramePr>
          <p:nvPr>
            <p:extLst>
              <p:ext uri="{D42A27DB-BD31-4B8C-83A1-F6EECF244321}">
                <p14:modId xmlns:p14="http://schemas.microsoft.com/office/powerpoint/2010/main" val="755348031"/>
              </p:ext>
            </p:extLst>
          </p:nvPr>
        </p:nvGraphicFramePr>
        <p:xfrm>
          <a:off x="5194289" y="2016928"/>
          <a:ext cx="6704942" cy="1563027"/>
        </p:xfrm>
        <a:graphic>
          <a:graphicData uri="http://schemas.openxmlformats.org/drawingml/2006/table">
            <a:tbl>
              <a:tblPr firstRow="1" bandRow="1">
                <a:tableStyleId>{5C22544A-7EE6-4342-B048-85BDC9FD1C3A}</a:tableStyleId>
              </a:tblPr>
              <a:tblGrid>
                <a:gridCol w="2277322">
                  <a:extLst>
                    <a:ext uri="{9D8B030D-6E8A-4147-A177-3AD203B41FA5}">
                      <a16:colId xmlns:a16="http://schemas.microsoft.com/office/drawing/2014/main" val="600218926"/>
                    </a:ext>
                  </a:extLst>
                </a:gridCol>
                <a:gridCol w="2225842">
                  <a:extLst>
                    <a:ext uri="{9D8B030D-6E8A-4147-A177-3AD203B41FA5}">
                      <a16:colId xmlns:a16="http://schemas.microsoft.com/office/drawing/2014/main" val="3301741197"/>
                    </a:ext>
                  </a:extLst>
                </a:gridCol>
                <a:gridCol w="2201778">
                  <a:extLst>
                    <a:ext uri="{9D8B030D-6E8A-4147-A177-3AD203B41FA5}">
                      <a16:colId xmlns:a16="http://schemas.microsoft.com/office/drawing/2014/main" val="199137188"/>
                    </a:ext>
                  </a:extLst>
                </a:gridCol>
              </a:tblGrid>
              <a:tr h="713975">
                <a:tc>
                  <a:txBody>
                    <a:bodyPr/>
                    <a:lstStyle/>
                    <a:p>
                      <a:pPr algn="ctr"/>
                      <a:r>
                        <a:rPr lang="en-IN" sz="1900" dirty="0"/>
                        <a:t>DATA ANALYSIS</a:t>
                      </a:r>
                    </a:p>
                  </a:txBody>
                  <a:tcPr marL="96483" marR="96483" marT="48241" marB="48241" anchor="ctr"/>
                </a:tc>
                <a:tc>
                  <a:txBody>
                    <a:bodyPr/>
                    <a:lstStyle/>
                    <a:p>
                      <a:pPr algn="ctr"/>
                      <a:r>
                        <a:rPr lang="en-IN" sz="1900" dirty="0"/>
                        <a:t>DATA VISUALIZATION</a:t>
                      </a:r>
                    </a:p>
                  </a:txBody>
                  <a:tcPr marL="96483" marR="96483" marT="48241" marB="48241" anchor="ctr"/>
                </a:tc>
                <a:tc>
                  <a:txBody>
                    <a:bodyPr/>
                    <a:lstStyle/>
                    <a:p>
                      <a:pPr algn="ctr"/>
                      <a:r>
                        <a:rPr lang="en-IN" sz="1900" dirty="0"/>
                        <a:t>MACHINE LEARNING</a:t>
                      </a:r>
                    </a:p>
                  </a:txBody>
                  <a:tcPr marL="96483" marR="96483" marT="48241" marB="48241" anchor="ctr"/>
                </a:tc>
                <a:extLst>
                  <a:ext uri="{0D108BD9-81ED-4DB2-BD59-A6C34878D82A}">
                    <a16:rowId xmlns:a16="http://schemas.microsoft.com/office/drawing/2014/main" val="260545509"/>
                  </a:ext>
                </a:extLst>
              </a:tr>
              <a:tr h="424526">
                <a:tc>
                  <a:txBody>
                    <a:bodyPr/>
                    <a:lstStyle/>
                    <a:p>
                      <a:r>
                        <a:rPr lang="en-IN" sz="1900" b="0" i="0" u="none" strike="noStrike" baseline="0" dirty="0" err="1">
                          <a:latin typeface="Söhne"/>
                        </a:rPr>
                        <a:t>Numpy</a:t>
                      </a:r>
                      <a:endParaRPr lang="en-IN" sz="1900" dirty="0"/>
                    </a:p>
                  </a:txBody>
                  <a:tcPr marL="96483" marR="96483" marT="48241" marB="48241"/>
                </a:tc>
                <a:tc>
                  <a:txBody>
                    <a:bodyPr/>
                    <a:lstStyle/>
                    <a:p>
                      <a:r>
                        <a:rPr lang="en-IN" sz="1900" b="0" i="0" u="none" strike="noStrike" baseline="0">
                          <a:latin typeface="Söhne"/>
                        </a:rPr>
                        <a:t>Matplotlib</a:t>
                      </a:r>
                      <a:endParaRPr lang="en-IN" sz="1900"/>
                    </a:p>
                  </a:txBody>
                  <a:tcPr marL="96483" marR="96483" marT="48241" marB="48241"/>
                </a:tc>
                <a:tc>
                  <a:txBody>
                    <a:bodyPr/>
                    <a:lstStyle/>
                    <a:p>
                      <a:r>
                        <a:rPr lang="en-IN" sz="1900" b="0" i="0" u="none" strike="noStrike" baseline="0">
                          <a:latin typeface="Söhne"/>
                        </a:rPr>
                        <a:t>Statsmodels</a:t>
                      </a:r>
                      <a:endParaRPr lang="en-IN" sz="1900"/>
                    </a:p>
                  </a:txBody>
                  <a:tcPr marL="96483" marR="96483" marT="48241" marB="48241"/>
                </a:tc>
                <a:extLst>
                  <a:ext uri="{0D108BD9-81ED-4DB2-BD59-A6C34878D82A}">
                    <a16:rowId xmlns:a16="http://schemas.microsoft.com/office/drawing/2014/main" val="3278234970"/>
                  </a:ext>
                </a:extLst>
              </a:tr>
              <a:tr h="424526">
                <a:tc>
                  <a:txBody>
                    <a:bodyPr/>
                    <a:lstStyle/>
                    <a:p>
                      <a:r>
                        <a:rPr lang="en-IN" sz="1900"/>
                        <a:t>Pandas</a:t>
                      </a:r>
                    </a:p>
                  </a:txBody>
                  <a:tcPr marL="96483" marR="96483" marT="48241" marB="48241"/>
                </a:tc>
                <a:tc>
                  <a:txBody>
                    <a:bodyPr/>
                    <a:lstStyle/>
                    <a:p>
                      <a:r>
                        <a:rPr lang="en-IN" sz="1900" b="0" i="0" u="none" strike="noStrike" baseline="0" dirty="0">
                          <a:latin typeface="Söhne"/>
                        </a:rPr>
                        <a:t>Seaborn</a:t>
                      </a:r>
                      <a:endParaRPr lang="en-IN" sz="1900" dirty="0"/>
                    </a:p>
                  </a:txBody>
                  <a:tcPr marL="96483" marR="96483" marT="48241" marB="48241"/>
                </a:tc>
                <a:tc>
                  <a:txBody>
                    <a:bodyPr/>
                    <a:lstStyle/>
                    <a:p>
                      <a:r>
                        <a:rPr lang="en-IN" sz="1900" b="0" i="0" u="none" strike="noStrike" baseline="0" dirty="0">
                          <a:latin typeface="Söhne"/>
                        </a:rPr>
                        <a:t>Scikit Learn </a:t>
                      </a:r>
                      <a:endParaRPr lang="en-IN" sz="1900" dirty="0"/>
                    </a:p>
                  </a:txBody>
                  <a:tcPr marL="96483" marR="96483" marT="48241" marB="48241"/>
                </a:tc>
                <a:extLst>
                  <a:ext uri="{0D108BD9-81ED-4DB2-BD59-A6C34878D82A}">
                    <a16:rowId xmlns:a16="http://schemas.microsoft.com/office/drawing/2014/main" val="2617885685"/>
                  </a:ext>
                </a:extLst>
              </a:tr>
            </a:tbl>
          </a:graphicData>
        </a:graphic>
      </p:graphicFrame>
    </p:spTree>
    <p:extLst>
      <p:ext uri="{BB962C8B-B14F-4D97-AF65-F5344CB8AC3E}">
        <p14:creationId xmlns:p14="http://schemas.microsoft.com/office/powerpoint/2010/main" val="2718683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B3C3-5064-6B61-3AED-295FC191A366}"/>
              </a:ext>
            </a:extLst>
          </p:cNvPr>
          <p:cNvSpPr>
            <a:spLocks noGrp="1"/>
          </p:cNvSpPr>
          <p:nvPr>
            <p:ph type="title"/>
          </p:nvPr>
        </p:nvSpPr>
        <p:spPr>
          <a:xfrm>
            <a:off x="722979" y="2257374"/>
            <a:ext cx="3517567" cy="2093975"/>
          </a:xfrm>
        </p:spPr>
        <p:txBody>
          <a:bodyPr anchor="b">
            <a:normAutofit/>
          </a:bodyPr>
          <a:lstStyle/>
          <a:p>
            <a:r>
              <a:rPr lang="en-US" b="1" i="0" u="none" strike="noStrike" baseline="0" dirty="0"/>
              <a:t>STEP 2:  INSPECTING THE DATAFRAME</a:t>
            </a:r>
            <a:endParaRPr lang="en-IN" b="1" dirty="0"/>
          </a:p>
        </p:txBody>
      </p:sp>
      <p:sp>
        <p:nvSpPr>
          <p:cNvPr id="3" name="Content Placeholder 2">
            <a:extLst>
              <a:ext uri="{FF2B5EF4-FFF2-40B4-BE49-F238E27FC236}">
                <a16:creationId xmlns:a16="http://schemas.microsoft.com/office/drawing/2014/main" id="{48755871-4C32-A5E3-7F6D-FB8C187A7BE0}"/>
              </a:ext>
            </a:extLst>
          </p:cNvPr>
          <p:cNvSpPr>
            <a:spLocks noGrp="1"/>
          </p:cNvSpPr>
          <p:nvPr>
            <p:ph idx="1"/>
          </p:nvPr>
        </p:nvSpPr>
        <p:spPr>
          <a:xfrm>
            <a:off x="5425853" y="1501913"/>
            <a:ext cx="5928344" cy="3825462"/>
          </a:xfrm>
        </p:spPr>
        <p:txBody>
          <a:bodyPr>
            <a:normAutofit/>
          </a:bodyPr>
          <a:lstStyle/>
          <a:p>
            <a:r>
              <a:rPr lang="en-US" dirty="0"/>
              <a:t>The shape of the </a:t>
            </a:r>
            <a:r>
              <a:rPr lang="en-US" dirty="0" err="1"/>
              <a:t>Dataframe</a:t>
            </a:r>
            <a:r>
              <a:rPr lang="en-US" dirty="0"/>
              <a:t> (99999 rows, 226 columns) was examined using the shape attribute.</a:t>
            </a:r>
          </a:p>
          <a:p>
            <a:r>
              <a:rPr lang="en-US" dirty="0"/>
              <a:t>To understand the data type of each column and number of missing values in each column, info() function was used. </a:t>
            </a:r>
          </a:p>
          <a:p>
            <a:r>
              <a:rPr lang="en-US" dirty="0"/>
              <a:t>The data type of 179 columns</a:t>
            </a:r>
          </a:p>
          <a:p>
            <a:pPr lvl="1"/>
            <a:r>
              <a:rPr lang="en-US" sz="1900" dirty="0"/>
              <a:t>179 columns is “float64” type</a:t>
            </a:r>
          </a:p>
          <a:p>
            <a:pPr lvl="1"/>
            <a:r>
              <a:rPr lang="en-US" sz="1900" dirty="0"/>
              <a:t>35 columns are “int64” type</a:t>
            </a:r>
          </a:p>
          <a:p>
            <a:pPr lvl="1"/>
            <a:r>
              <a:rPr lang="en-US" sz="1900" dirty="0"/>
              <a:t>12 columns are of “object” type</a:t>
            </a:r>
          </a:p>
        </p:txBody>
      </p:sp>
    </p:spTree>
    <p:extLst>
      <p:ext uri="{BB962C8B-B14F-4D97-AF65-F5344CB8AC3E}">
        <p14:creationId xmlns:p14="http://schemas.microsoft.com/office/powerpoint/2010/main" val="219533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923E9-EFD3-D56C-2A4C-C0B70FC1C650}"/>
              </a:ext>
            </a:extLst>
          </p:cNvPr>
          <p:cNvSpPr>
            <a:spLocks noGrp="1"/>
          </p:cNvSpPr>
          <p:nvPr>
            <p:ph type="title"/>
          </p:nvPr>
        </p:nvSpPr>
        <p:spPr>
          <a:xfrm>
            <a:off x="619403" y="1863210"/>
            <a:ext cx="3517567" cy="2093975"/>
          </a:xfrm>
        </p:spPr>
        <p:txBody>
          <a:bodyPr anchor="b">
            <a:normAutofit/>
          </a:bodyPr>
          <a:lstStyle/>
          <a:p>
            <a:r>
              <a:rPr lang="en-IN" b="1" i="0" dirty="0">
                <a:effectLst/>
              </a:rPr>
              <a:t>Step 3: Data Preparation</a:t>
            </a:r>
            <a:endParaRPr lang="en-IN" dirty="0"/>
          </a:p>
        </p:txBody>
      </p:sp>
      <p:graphicFrame>
        <p:nvGraphicFramePr>
          <p:cNvPr id="5" name="Content Placeholder 2">
            <a:extLst>
              <a:ext uri="{FF2B5EF4-FFF2-40B4-BE49-F238E27FC236}">
                <a16:creationId xmlns:a16="http://schemas.microsoft.com/office/drawing/2014/main" id="{1C853BA1-4D90-0097-8C92-EB97EADB7668}"/>
              </a:ext>
            </a:extLst>
          </p:cNvPr>
          <p:cNvGraphicFramePr>
            <a:graphicFrameLocks noGrp="1"/>
          </p:cNvGraphicFramePr>
          <p:nvPr>
            <p:ph idx="1"/>
            <p:extLst>
              <p:ext uri="{D42A27DB-BD31-4B8C-83A1-F6EECF244321}">
                <p14:modId xmlns:p14="http://schemas.microsoft.com/office/powerpoint/2010/main" val="3467390518"/>
              </p:ext>
            </p:extLst>
          </p:nvPr>
        </p:nvGraphicFramePr>
        <p:xfrm>
          <a:off x="5458984" y="812799"/>
          <a:ext cx="5928344" cy="5294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7519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1D66-93D6-1474-94EA-AA1456D64E3F}"/>
              </a:ext>
            </a:extLst>
          </p:cNvPr>
          <p:cNvSpPr>
            <a:spLocks noGrp="1"/>
          </p:cNvSpPr>
          <p:nvPr>
            <p:ph type="title"/>
          </p:nvPr>
        </p:nvSpPr>
        <p:spPr>
          <a:xfrm>
            <a:off x="619402" y="2610733"/>
            <a:ext cx="3517567" cy="1636534"/>
          </a:xfrm>
        </p:spPr>
        <p:txBody>
          <a:bodyPr vert="horz" lIns="91440" tIns="45720" rIns="91440" bIns="45720" rtlCol="0" anchor="b">
            <a:normAutofit/>
          </a:bodyPr>
          <a:lstStyle/>
          <a:p>
            <a:r>
              <a:rPr lang="en-US" b="1" i="0" kern="1200" spc="-50" baseline="0" dirty="0">
                <a:effectLst/>
                <a:latin typeface="+mj-lt"/>
                <a:ea typeface="+mj-ea"/>
                <a:cs typeface="+mj-cs"/>
              </a:rPr>
              <a:t>Step 3: Data Preparation (Continued)</a:t>
            </a:r>
            <a:endParaRPr lang="en-US" b="1" i="0" kern="1200" spc="-50" baseline="0" dirty="0">
              <a:latin typeface="+mj-lt"/>
              <a:ea typeface="+mj-ea"/>
              <a:cs typeface="+mj-cs"/>
            </a:endParaRPr>
          </a:p>
        </p:txBody>
      </p:sp>
      <p:graphicFrame>
        <p:nvGraphicFramePr>
          <p:cNvPr id="10" name="Content Placeholder 6">
            <a:extLst>
              <a:ext uri="{FF2B5EF4-FFF2-40B4-BE49-F238E27FC236}">
                <a16:creationId xmlns:a16="http://schemas.microsoft.com/office/drawing/2014/main" id="{7C84D329-125B-1FAC-F5DC-568394DDDD72}"/>
              </a:ext>
            </a:extLst>
          </p:cNvPr>
          <p:cNvGraphicFramePr/>
          <p:nvPr>
            <p:extLst>
              <p:ext uri="{D42A27DB-BD31-4B8C-83A1-F6EECF244321}">
                <p14:modId xmlns:p14="http://schemas.microsoft.com/office/powerpoint/2010/main" val="1742129264"/>
              </p:ext>
            </p:extLst>
          </p:nvPr>
        </p:nvGraphicFramePr>
        <p:xfrm>
          <a:off x="5538496" y="205408"/>
          <a:ext cx="5928344" cy="36973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hart 4">
            <a:extLst>
              <a:ext uri="{FF2B5EF4-FFF2-40B4-BE49-F238E27FC236}">
                <a16:creationId xmlns:a16="http://schemas.microsoft.com/office/drawing/2014/main" id="{EAE2CF85-6742-FE13-50A6-C02F8EB2CDDB}"/>
              </a:ext>
            </a:extLst>
          </p:cNvPr>
          <p:cNvGraphicFramePr/>
          <p:nvPr>
            <p:extLst>
              <p:ext uri="{D42A27DB-BD31-4B8C-83A1-F6EECF244321}">
                <p14:modId xmlns:p14="http://schemas.microsoft.com/office/powerpoint/2010/main" val="3933870515"/>
              </p:ext>
            </p:extLst>
          </p:nvPr>
        </p:nvGraphicFramePr>
        <p:xfrm>
          <a:off x="5538496" y="3696612"/>
          <a:ext cx="5712600" cy="295598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73282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1D66-93D6-1474-94EA-AA1456D64E3F}"/>
              </a:ext>
            </a:extLst>
          </p:cNvPr>
          <p:cNvSpPr>
            <a:spLocks noGrp="1"/>
          </p:cNvSpPr>
          <p:nvPr>
            <p:ph type="title"/>
          </p:nvPr>
        </p:nvSpPr>
        <p:spPr>
          <a:xfrm>
            <a:off x="1141413" y="358118"/>
            <a:ext cx="9905998" cy="1478570"/>
          </a:xfrm>
        </p:spPr>
        <p:txBody>
          <a:bodyPr>
            <a:normAutofit/>
          </a:bodyPr>
          <a:lstStyle/>
          <a:p>
            <a:r>
              <a:rPr lang="en-US" b="1" i="0" dirty="0">
                <a:effectLst/>
                <a:latin typeface="Bookman Old Style (Headings)"/>
              </a:rPr>
              <a:t>Step </a:t>
            </a:r>
            <a:r>
              <a:rPr lang="en-US" b="1" dirty="0">
                <a:latin typeface="Bookman Old Style (Headings)"/>
              </a:rPr>
              <a:t>4</a:t>
            </a:r>
            <a:r>
              <a:rPr lang="en-US" b="1" i="0" dirty="0">
                <a:effectLst/>
                <a:latin typeface="Bookman Old Style (Headings)"/>
              </a:rPr>
              <a:t>: EDA - Univariate analysis</a:t>
            </a:r>
            <a:endParaRPr lang="en-IN" dirty="0">
              <a:latin typeface="Bookman Old Style (Headings)"/>
            </a:endParaRPr>
          </a:p>
        </p:txBody>
      </p:sp>
      <p:sp>
        <p:nvSpPr>
          <p:cNvPr id="8" name="Content Placeholder 6">
            <a:extLst>
              <a:ext uri="{FF2B5EF4-FFF2-40B4-BE49-F238E27FC236}">
                <a16:creationId xmlns:a16="http://schemas.microsoft.com/office/drawing/2014/main" id="{7D891437-AD22-9C44-882D-122BC000D215}"/>
              </a:ext>
            </a:extLst>
          </p:cNvPr>
          <p:cNvSpPr txBox="1">
            <a:spLocks/>
          </p:cNvSpPr>
          <p:nvPr/>
        </p:nvSpPr>
        <p:spPr>
          <a:xfrm>
            <a:off x="901927" y="4916147"/>
            <a:ext cx="4285894" cy="141000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ctr"/>
            <a:r>
              <a:rPr lang="en-US" sz="1800" dirty="0">
                <a:latin typeface="Söhne"/>
              </a:rPr>
              <a:t>Average revenue per user (ARPU) : Higher ARPU customers are less likely to be churned.</a:t>
            </a:r>
          </a:p>
        </p:txBody>
      </p:sp>
      <p:sp>
        <p:nvSpPr>
          <p:cNvPr id="3" name="Content Placeholder 6">
            <a:extLst>
              <a:ext uri="{FF2B5EF4-FFF2-40B4-BE49-F238E27FC236}">
                <a16:creationId xmlns:a16="http://schemas.microsoft.com/office/drawing/2014/main" id="{01D929ED-6690-8A4F-1026-F259176AFFA0}"/>
              </a:ext>
            </a:extLst>
          </p:cNvPr>
          <p:cNvSpPr txBox="1">
            <a:spLocks/>
          </p:cNvSpPr>
          <p:nvPr/>
        </p:nvSpPr>
        <p:spPr>
          <a:xfrm>
            <a:off x="6197430" y="4898929"/>
            <a:ext cx="4285894" cy="130484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ctr"/>
            <a:r>
              <a:rPr lang="en-US" sz="1800" dirty="0">
                <a:latin typeface="Söhne"/>
              </a:rPr>
              <a:t>Minutes of usage (MOU) : Higher the MOU, lesser the churn probability.</a:t>
            </a:r>
          </a:p>
        </p:txBody>
      </p:sp>
      <p:pic>
        <p:nvPicPr>
          <p:cNvPr id="5" name="Picture 4">
            <a:extLst>
              <a:ext uri="{FF2B5EF4-FFF2-40B4-BE49-F238E27FC236}">
                <a16:creationId xmlns:a16="http://schemas.microsoft.com/office/drawing/2014/main" id="{FF8ED39E-E632-18F0-5A5F-D336B901A4B6}"/>
              </a:ext>
            </a:extLst>
          </p:cNvPr>
          <p:cNvPicPr>
            <a:picLocks noChangeAspect="1"/>
          </p:cNvPicPr>
          <p:nvPr/>
        </p:nvPicPr>
        <p:blipFill>
          <a:blip r:embed="rId2"/>
          <a:stretch>
            <a:fillRect/>
          </a:stretch>
        </p:blipFill>
        <p:spPr>
          <a:xfrm>
            <a:off x="1073426" y="2145987"/>
            <a:ext cx="3445565" cy="2463133"/>
          </a:xfrm>
          <a:prstGeom prst="rect">
            <a:avLst/>
          </a:prstGeom>
        </p:spPr>
      </p:pic>
      <p:pic>
        <p:nvPicPr>
          <p:cNvPr id="7" name="Picture 6">
            <a:extLst>
              <a:ext uri="{FF2B5EF4-FFF2-40B4-BE49-F238E27FC236}">
                <a16:creationId xmlns:a16="http://schemas.microsoft.com/office/drawing/2014/main" id="{900D7A18-5CCB-D962-2D89-171BBFD142BF}"/>
              </a:ext>
            </a:extLst>
          </p:cNvPr>
          <p:cNvPicPr>
            <a:picLocks noChangeAspect="1"/>
          </p:cNvPicPr>
          <p:nvPr/>
        </p:nvPicPr>
        <p:blipFill>
          <a:blip r:embed="rId3"/>
          <a:stretch>
            <a:fillRect/>
          </a:stretch>
        </p:blipFill>
        <p:spPr>
          <a:xfrm>
            <a:off x="6428458" y="2024722"/>
            <a:ext cx="3557056" cy="2628703"/>
          </a:xfrm>
          <a:prstGeom prst="rect">
            <a:avLst/>
          </a:prstGeom>
        </p:spPr>
      </p:pic>
    </p:spTree>
    <p:extLst>
      <p:ext uri="{BB962C8B-B14F-4D97-AF65-F5344CB8AC3E}">
        <p14:creationId xmlns:p14="http://schemas.microsoft.com/office/powerpoint/2010/main" val="1506062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1D66-93D6-1474-94EA-AA1456D64E3F}"/>
              </a:ext>
            </a:extLst>
          </p:cNvPr>
          <p:cNvSpPr>
            <a:spLocks noGrp="1"/>
          </p:cNvSpPr>
          <p:nvPr>
            <p:ph type="title"/>
          </p:nvPr>
        </p:nvSpPr>
        <p:spPr>
          <a:xfrm>
            <a:off x="1141413" y="358118"/>
            <a:ext cx="9905998" cy="1478570"/>
          </a:xfrm>
        </p:spPr>
        <p:txBody>
          <a:bodyPr>
            <a:normAutofit/>
          </a:bodyPr>
          <a:lstStyle/>
          <a:p>
            <a:r>
              <a:rPr lang="en-US" b="1" dirty="0">
                <a:latin typeface="Bookman Old Style (Headings)"/>
              </a:rPr>
              <a:t>Step 4: EDA - Univariate analysis</a:t>
            </a:r>
            <a:endParaRPr lang="en-IN" b="1" dirty="0">
              <a:latin typeface="Bookman Old Style (Headings)"/>
            </a:endParaRPr>
          </a:p>
        </p:txBody>
      </p:sp>
      <p:sp>
        <p:nvSpPr>
          <p:cNvPr id="8" name="Content Placeholder 6">
            <a:extLst>
              <a:ext uri="{FF2B5EF4-FFF2-40B4-BE49-F238E27FC236}">
                <a16:creationId xmlns:a16="http://schemas.microsoft.com/office/drawing/2014/main" id="{7D891437-AD22-9C44-882D-122BC000D215}"/>
              </a:ext>
            </a:extLst>
          </p:cNvPr>
          <p:cNvSpPr txBox="1">
            <a:spLocks/>
          </p:cNvSpPr>
          <p:nvPr/>
        </p:nvSpPr>
        <p:spPr>
          <a:xfrm>
            <a:off x="3731266" y="5181191"/>
            <a:ext cx="4285894" cy="141000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ctr"/>
            <a:r>
              <a:rPr lang="en-US" sz="1800" dirty="0">
                <a:latin typeface="Söhne"/>
              </a:rPr>
              <a:t>Average Recharge Amount : Higher recharge amount customers are less likely to be churned.</a:t>
            </a:r>
          </a:p>
        </p:txBody>
      </p:sp>
      <p:pic>
        <p:nvPicPr>
          <p:cNvPr id="6" name="Picture 5">
            <a:extLst>
              <a:ext uri="{FF2B5EF4-FFF2-40B4-BE49-F238E27FC236}">
                <a16:creationId xmlns:a16="http://schemas.microsoft.com/office/drawing/2014/main" id="{D38D50BF-079F-134F-419B-9B928D40F2EB}"/>
              </a:ext>
            </a:extLst>
          </p:cNvPr>
          <p:cNvPicPr>
            <a:picLocks noChangeAspect="1"/>
          </p:cNvPicPr>
          <p:nvPr/>
        </p:nvPicPr>
        <p:blipFill>
          <a:blip r:embed="rId2"/>
          <a:stretch>
            <a:fillRect/>
          </a:stretch>
        </p:blipFill>
        <p:spPr>
          <a:xfrm>
            <a:off x="3785222" y="2279106"/>
            <a:ext cx="3971547" cy="2830727"/>
          </a:xfrm>
          <a:prstGeom prst="rect">
            <a:avLst/>
          </a:prstGeom>
        </p:spPr>
      </p:pic>
    </p:spTree>
    <p:extLst>
      <p:ext uri="{BB962C8B-B14F-4D97-AF65-F5344CB8AC3E}">
        <p14:creationId xmlns:p14="http://schemas.microsoft.com/office/powerpoint/2010/main" val="4005994967"/>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{3A3745A0-E260-4870-AD03-CE4AB94818BB}tf56160789_win32</Template>
  <TotalTime>181</TotalTime>
  <Words>1278</Words>
  <Application>Microsoft Office PowerPoint</Application>
  <PresentationFormat>Widescreen</PresentationFormat>
  <Paragraphs>139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Bookman Old Style</vt:lpstr>
      <vt:lpstr>Bookman Old Style (Headings)</vt:lpstr>
      <vt:lpstr>Calibri</vt:lpstr>
      <vt:lpstr>Franklin Gothic Book</vt:lpstr>
      <vt:lpstr>Söhne</vt:lpstr>
      <vt:lpstr>Custom</vt:lpstr>
      <vt:lpstr>Telecom Churn CASE STUDY</vt:lpstr>
      <vt:lpstr>PROBLEM STATEMENT: </vt:lpstr>
      <vt:lpstr>GOAL OF THE CASE STUDY:</vt:lpstr>
      <vt:lpstr>STEP 1:  IMPORTING LIBRARIES AND DATA</vt:lpstr>
      <vt:lpstr>STEP 2:  INSPECTING THE DATAFRAME</vt:lpstr>
      <vt:lpstr>Step 3: Data Preparation</vt:lpstr>
      <vt:lpstr>Step 3: Data Preparation (Continued)</vt:lpstr>
      <vt:lpstr>Step 4: EDA - Univariate analysis</vt:lpstr>
      <vt:lpstr>Step 4: EDA - Univariate analysis</vt:lpstr>
      <vt:lpstr>Step 5: EDA - Bivariate analysis</vt:lpstr>
      <vt:lpstr>Step 5: EDA -Bivariate analysis</vt:lpstr>
      <vt:lpstr>Step 6: Test-Train Split of Dataset and Scaling</vt:lpstr>
      <vt:lpstr>Step 7: Data Modelling and Model Evaluation</vt:lpstr>
      <vt:lpstr>Step 8: Model Selection and Comparison</vt:lpstr>
      <vt:lpstr>Step 9: Final Model Selection</vt:lpstr>
      <vt:lpstr>Step 10: Recommendation and Insights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Abhilash s</dc:creator>
  <cp:lastModifiedBy>Abhilash s</cp:lastModifiedBy>
  <cp:revision>1</cp:revision>
  <dcterms:created xsi:type="dcterms:W3CDTF">2024-08-05T13:17:47Z</dcterms:created>
  <dcterms:modified xsi:type="dcterms:W3CDTF">2024-08-05T16:19:40Z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