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4/15/2018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4/15/2018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4/15/2018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4/15/2018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676401"/>
            <a:ext cx="8458200" cy="1523999"/>
          </a:xfrm>
        </p:spPr>
        <p:txBody>
          <a:bodyPr>
            <a:normAutofit/>
          </a:bodyPr>
          <a:lstStyle/>
          <a:p>
            <a:r>
              <a:rPr lang="en-US" sz="4800" b="1" u="sng" dirty="0" smtClean="0">
                <a:latin typeface="Monotype Corsiva" pitchFamily="66" charset="0"/>
                <a:cs typeface="Times New Roman" pitchFamily="18" charset="0"/>
              </a:rPr>
              <a:t>SMALL  COMPILER</a:t>
            </a:r>
            <a:endParaRPr lang="en-US" sz="4800" b="1" u="sng" dirty="0">
              <a:latin typeface="Monotype Corsiva" pitchFamily="66" charset="0"/>
              <a:cs typeface="Times New Roman" pitchFamily="18" charset="0"/>
            </a:endParaRPr>
          </a:p>
        </p:txBody>
      </p:sp>
      <p:sp>
        <p:nvSpPr>
          <p:cNvPr id="5" name="Subtitle 4"/>
          <p:cNvSpPr>
            <a:spLocks noGrp="1"/>
          </p:cNvSpPr>
          <p:nvPr>
            <p:ph type="subTitle" idx="1"/>
          </p:nvPr>
        </p:nvSpPr>
        <p:spPr>
          <a:xfrm>
            <a:off x="3962400" y="4114800"/>
            <a:ext cx="4953000" cy="1752600"/>
          </a:xfrm>
        </p:spPr>
        <p:txBody>
          <a:bodyPr>
            <a:normAutofit/>
          </a:bodyPr>
          <a:lstStyle/>
          <a:p>
            <a:r>
              <a:rPr lang="en-US" sz="2000" dirty="0" smtClean="0">
                <a:latin typeface="Times New Roman" pitchFamily="18" charset="0"/>
                <a:cs typeface="Times New Roman" pitchFamily="18" charset="0"/>
              </a:rPr>
              <a:t>Submitted to: Mr. </a:t>
            </a:r>
            <a:r>
              <a:rPr lang="en-US" sz="2000" dirty="0" err="1" smtClean="0">
                <a:latin typeface="Times New Roman" pitchFamily="18" charset="0"/>
                <a:cs typeface="Times New Roman" pitchFamily="18" charset="0"/>
              </a:rPr>
              <a:t>Vikas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Wassan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Submitted by: </a:t>
            </a:r>
            <a:r>
              <a:rPr lang="en-US" sz="2000" dirty="0" err="1" smtClean="0">
                <a:latin typeface="Times New Roman" pitchFamily="18" charset="0"/>
                <a:cs typeface="Times New Roman" pitchFamily="18" charset="0"/>
              </a:rPr>
              <a:t>Nitesh</a:t>
            </a:r>
            <a:r>
              <a:rPr lang="en-US" sz="2000" dirty="0" smtClean="0">
                <a:latin typeface="Times New Roman" pitchFamily="18" charset="0"/>
                <a:cs typeface="Times New Roman" pitchFamily="18" charset="0"/>
              </a:rPr>
              <a:t>  Kumar (16BCS1253)</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Harpreet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Kaur</a:t>
            </a:r>
            <a:r>
              <a:rPr lang="en-US" sz="2000" dirty="0" smtClean="0">
                <a:latin typeface="Times New Roman" pitchFamily="18" charset="0"/>
                <a:cs typeface="Times New Roman" pitchFamily="18" charset="0"/>
              </a:rPr>
              <a:t>  (16BCS1267)</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Abhinay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Shukla</a:t>
            </a:r>
            <a:r>
              <a:rPr lang="en-US" sz="2000" dirty="0" smtClean="0">
                <a:latin typeface="Times New Roman" pitchFamily="18" charset="0"/>
                <a:cs typeface="Times New Roman" pitchFamily="18" charset="0"/>
              </a:rPr>
              <a:t>(16BCS1284)</a:t>
            </a:r>
            <a:endParaRPr lang="en-US" sz="2000" dirty="0">
              <a:latin typeface="Times New Roman" pitchFamily="18" charset="0"/>
              <a:cs typeface="Times New Roman" pitchFamily="18" charset="0"/>
            </a:endParaRPr>
          </a:p>
        </p:txBody>
      </p:sp>
    </p:spTree>
  </p:cSld>
  <p:clrMapOvr>
    <a:masterClrMapping/>
  </p:clrMapOvr>
  <p:transition advClick="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smtClean="0"/>
              <a:t>Working of a Compiler</a:t>
            </a:r>
            <a:endParaRPr lang="en-US" dirty="0"/>
          </a:p>
        </p:txBody>
      </p:sp>
      <p:sp>
        <p:nvSpPr>
          <p:cNvPr id="3" name="Content Placeholder 2"/>
          <p:cNvSpPr>
            <a:spLocks noGrp="1"/>
          </p:cNvSpPr>
          <p:nvPr>
            <p:ph idx="1"/>
          </p:nvPr>
        </p:nvSpPr>
        <p:spPr>
          <a:xfrm>
            <a:off x="457200" y="1752600"/>
            <a:ext cx="8229600" cy="4821936"/>
          </a:xfrm>
        </p:spPr>
        <p:txBody>
          <a:bodyPr/>
          <a:lstStyle/>
          <a:p>
            <a:r>
              <a:rPr lang="en-US" dirty="0" smtClean="0"/>
              <a:t>5. On successful  compilation of the code</a:t>
            </a:r>
          </a:p>
          <a:p>
            <a:endParaRPr lang="en-US" dirty="0"/>
          </a:p>
        </p:txBody>
      </p:sp>
      <p:pic>
        <p:nvPicPr>
          <p:cNvPr id="4" name="Picture 3"/>
          <p:cNvPicPr/>
          <p:nvPr/>
        </p:nvPicPr>
        <p:blipFill rotWithShape="1">
          <a:blip r:embed="rId2" cstate="print"/>
          <a:srcRect r="12845" b="5030"/>
          <a:stretch/>
        </p:blipFill>
        <p:spPr bwMode="auto">
          <a:xfrm>
            <a:off x="381000" y="2438400"/>
            <a:ext cx="8382000" cy="419100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Working of a Compiler</a:t>
            </a:r>
            <a:endParaRPr lang="en-US" dirty="0"/>
          </a:p>
        </p:txBody>
      </p:sp>
      <p:sp>
        <p:nvSpPr>
          <p:cNvPr id="3" name="Content Placeholder 2"/>
          <p:cNvSpPr>
            <a:spLocks noGrp="1"/>
          </p:cNvSpPr>
          <p:nvPr>
            <p:ph idx="1"/>
          </p:nvPr>
        </p:nvSpPr>
        <p:spPr>
          <a:xfrm>
            <a:off x="457200" y="1981200"/>
            <a:ext cx="8229600" cy="4593336"/>
          </a:xfrm>
        </p:spPr>
        <p:txBody>
          <a:bodyPr/>
          <a:lstStyle/>
          <a:p>
            <a:r>
              <a:rPr lang="en-US" dirty="0" smtClean="0"/>
              <a:t>6.  Output of the Program</a:t>
            </a:r>
          </a:p>
          <a:p>
            <a:endParaRPr lang="en-US" dirty="0"/>
          </a:p>
        </p:txBody>
      </p:sp>
      <p:pic>
        <p:nvPicPr>
          <p:cNvPr id="4" name="Picture 3"/>
          <p:cNvPicPr/>
          <p:nvPr/>
        </p:nvPicPr>
        <p:blipFill rotWithShape="1">
          <a:blip r:embed="rId2" cstate="print"/>
          <a:srcRect r="12679" b="5030"/>
          <a:stretch/>
        </p:blipFill>
        <p:spPr bwMode="auto">
          <a:xfrm>
            <a:off x="609600" y="2667000"/>
            <a:ext cx="7924800" cy="396240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lstStyle/>
          <a:p>
            <a:r>
              <a:rPr lang="en-US" dirty="0" smtClean="0"/>
              <a:t>Working of a Compiler</a:t>
            </a:r>
            <a:endParaRPr lang="en-US" dirty="0"/>
          </a:p>
        </p:txBody>
      </p:sp>
      <p:sp>
        <p:nvSpPr>
          <p:cNvPr id="3" name="Content Placeholder 2"/>
          <p:cNvSpPr>
            <a:spLocks noGrp="1"/>
          </p:cNvSpPr>
          <p:nvPr>
            <p:ph idx="1"/>
          </p:nvPr>
        </p:nvSpPr>
        <p:spPr>
          <a:xfrm>
            <a:off x="533400" y="1981200"/>
            <a:ext cx="8229600" cy="4648200"/>
          </a:xfrm>
        </p:spPr>
        <p:txBody>
          <a:bodyPr/>
          <a:lstStyle/>
          <a:p>
            <a:r>
              <a:rPr lang="en-US" dirty="0" smtClean="0"/>
              <a:t>7. When there is Error in the Code</a:t>
            </a:r>
          </a:p>
          <a:p>
            <a:endParaRPr lang="en-US" dirty="0"/>
          </a:p>
        </p:txBody>
      </p:sp>
      <p:pic>
        <p:nvPicPr>
          <p:cNvPr id="5" name="Picture 4"/>
          <p:cNvPicPr/>
          <p:nvPr/>
        </p:nvPicPr>
        <p:blipFill rotWithShape="1">
          <a:blip r:embed="rId2" cstate="print"/>
          <a:srcRect r="12679" b="22485"/>
          <a:stretch/>
        </p:blipFill>
        <p:spPr bwMode="auto">
          <a:xfrm>
            <a:off x="381000" y="2514600"/>
            <a:ext cx="8382000" cy="411480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smtClean="0">
                <a:latin typeface="Bradley Hand ITC" pitchFamily="66" charset="0"/>
              </a:rPr>
              <a:t>THANK -YOU</a:t>
            </a:r>
            <a:endParaRPr lang="en-US" sz="5400" b="1" u="sng" dirty="0">
              <a:latin typeface="Bradley Hand ITC"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afterEffect">
                                  <p:stCondLst>
                                    <p:cond delay="0"/>
                                  </p:stCondLst>
                                  <p:childTnLst>
                                    <p:animMotion origin="layout" path="M 0.00833 0.12188 C 0.07726 0.12188 0.13333 0.19658 0.13333 0.28839 C 0.13333 0.3802 0.07726 0.4549 0.00833 0.4549 C -0.06059 0.4549 -0.11667 0.3802 -0.11667 0.28839 C -0.11667 0.19658 -0.06059 0.12188 0.00833 0.12188 Z " pathEditMode="relative" rAng="0" ptsTypes="fffff">
                                      <p:cBhvr>
                                        <p:cTn id="6" dur="3000" fill="hold"/>
                                        <p:tgtEl>
                                          <p:spTgt spid="2"/>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5400" b="1" u="sng" dirty="0" smtClean="0">
                <a:latin typeface="Monotype Corsiva" pitchFamily="66" charset="0"/>
              </a:rPr>
              <a:t>COMPILER</a:t>
            </a:r>
            <a:endParaRPr lang="en-US" sz="5400" b="1" u="sng" dirty="0">
              <a:latin typeface="Monotype Corsiva" pitchFamily="66" charset="0"/>
            </a:endParaRPr>
          </a:p>
        </p:txBody>
      </p:sp>
      <p:sp>
        <p:nvSpPr>
          <p:cNvPr id="3" name="Content Placeholder 2"/>
          <p:cNvSpPr>
            <a:spLocks noGrp="1"/>
          </p:cNvSpPr>
          <p:nvPr>
            <p:ph idx="1"/>
          </p:nvPr>
        </p:nvSpPr>
        <p:spPr>
          <a:xfrm>
            <a:off x="381000" y="1752600"/>
            <a:ext cx="8229600" cy="4325112"/>
          </a:xfrm>
        </p:spPr>
        <p:txBody>
          <a:bodyPr>
            <a:normAutofit fontScale="92500" lnSpcReduction="10000"/>
          </a:bodyPr>
          <a:lstStyle/>
          <a:p>
            <a:r>
              <a:rPr lang="en-US" dirty="0" smtClean="0">
                <a:latin typeface="Times New Roman" pitchFamily="18" charset="0"/>
                <a:cs typeface="Times New Roman" pitchFamily="18" charset="0"/>
              </a:rPr>
              <a:t>A compiler translates the code written in one language to some other language without changing the meaning of the program. It is also expected that a compiler should make the target code efficient and optimized in terms of time and space.</a:t>
            </a:r>
          </a:p>
          <a:p>
            <a:r>
              <a:rPr lang="en-US" dirty="0" smtClean="0">
                <a:latin typeface="Times New Roman" pitchFamily="18" charset="0"/>
                <a:cs typeface="Times New Roman" pitchFamily="18" charset="0"/>
              </a:rPr>
              <a:t>Compiler design principles provide an in-depth view of translation and optimization process. Compiler design covers basic translation mechanism and error detection &amp; recovery. It includes lexical, syntax, and semantic analysis as front end, and code generation and optimization as back-end.</a:t>
            </a:r>
          </a:p>
          <a:p>
            <a:endParaRPr lang="en-US" dirty="0"/>
          </a:p>
        </p:txBody>
      </p:sp>
    </p:spTree>
  </p:cSld>
  <p:clrMapOvr>
    <a:masterClrMapping/>
  </p:clrMapOvr>
  <p:transition advClick="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382000" cy="841248"/>
          </a:xfrm>
        </p:spPr>
        <p:txBody>
          <a:bodyPr>
            <a:normAutofit/>
          </a:bodyPr>
          <a:lstStyle/>
          <a:p>
            <a:r>
              <a:rPr lang="en-US" sz="4800" b="1" u="sng" dirty="0" smtClean="0">
                <a:latin typeface="Monotype Corsiva" pitchFamily="66" charset="0"/>
              </a:rPr>
              <a:t>COMPILER DESIGN</a:t>
            </a:r>
            <a:endParaRPr lang="en-US" sz="4800" b="1" u="sng" dirty="0">
              <a:latin typeface="Monotype Corsiva" pitchFamily="66" charset="0"/>
            </a:endParaRPr>
          </a:p>
        </p:txBody>
      </p:sp>
      <p:sp>
        <p:nvSpPr>
          <p:cNvPr id="3" name="Text Placeholder 2"/>
          <p:cNvSpPr>
            <a:spLocks noGrp="1"/>
          </p:cNvSpPr>
          <p:nvPr>
            <p:ph type="body" idx="1"/>
          </p:nvPr>
        </p:nvSpPr>
        <p:spPr>
          <a:xfrm>
            <a:off x="381000" y="1828800"/>
            <a:ext cx="4041648" cy="457200"/>
          </a:xfrm>
        </p:spPr>
        <p:txBody>
          <a:bodyPr/>
          <a:lstStyle/>
          <a:p>
            <a:endParaRPr lang="en-US" b="0" dirty="0" smtClean="0"/>
          </a:p>
          <a:p>
            <a:r>
              <a:rPr lang="en-US" sz="2000" b="0" dirty="0" smtClean="0">
                <a:latin typeface="Times New Roman" pitchFamily="18" charset="0"/>
                <a:cs typeface="Times New Roman" pitchFamily="18" charset="0"/>
              </a:rPr>
              <a:t>Language Processing System</a:t>
            </a:r>
          </a:p>
          <a:p>
            <a:endParaRPr lang="en-US" dirty="0"/>
          </a:p>
        </p:txBody>
      </p:sp>
      <p:sp>
        <p:nvSpPr>
          <p:cNvPr id="4" name="Text Placeholder 3"/>
          <p:cNvSpPr>
            <a:spLocks noGrp="1"/>
          </p:cNvSpPr>
          <p:nvPr>
            <p:ph type="body" sz="half" idx="3"/>
          </p:nvPr>
        </p:nvSpPr>
        <p:spPr>
          <a:xfrm>
            <a:off x="4724400" y="1828800"/>
            <a:ext cx="4041775" cy="457200"/>
          </a:xfrm>
        </p:spPr>
        <p:txBody>
          <a:bodyPr/>
          <a:lstStyle/>
          <a:p>
            <a:r>
              <a:rPr lang="en-US" sz="2000" b="0" dirty="0" smtClean="0">
                <a:latin typeface="Times New Roman" pitchFamily="18" charset="0"/>
                <a:cs typeface="Times New Roman" pitchFamily="18" charset="0"/>
              </a:rPr>
              <a:t>Compilation Process</a:t>
            </a:r>
            <a:endParaRPr lang="en-US" sz="2000" b="0" dirty="0">
              <a:latin typeface="Times New Roman" pitchFamily="18" charset="0"/>
              <a:cs typeface="Times New Roman" pitchFamily="18" charset="0"/>
            </a:endParaRPr>
          </a:p>
        </p:txBody>
      </p:sp>
      <p:sp>
        <p:nvSpPr>
          <p:cNvPr id="5" name="Content Placeholder 4"/>
          <p:cNvSpPr>
            <a:spLocks noGrp="1"/>
          </p:cNvSpPr>
          <p:nvPr>
            <p:ph sz="quarter" idx="2"/>
          </p:nvPr>
        </p:nvSpPr>
        <p:spPr>
          <a:xfrm>
            <a:off x="381000" y="2514600"/>
            <a:ext cx="4041648" cy="3886200"/>
          </a:xfrm>
        </p:spPr>
        <p:txBody>
          <a:bodyPr>
            <a:normAutofit/>
          </a:bodyPr>
          <a:lstStyle/>
          <a:p>
            <a:r>
              <a:rPr lang="en-US" sz="1700" dirty="0" smtClean="0">
                <a:latin typeface="Times New Roman" pitchFamily="18" charset="0"/>
                <a:cs typeface="Times New Roman" pitchFamily="18" charset="0"/>
              </a:rPr>
              <a:t>We have learnt that any computer system is made of hardware and software. The hardware understands a language, which humans cannot understand. So we write programs in high-level language, which is easier for us to understand and remember. These programs are then fed into a series of tools and OS components to get the desired code that can be used by the machine. This is known as Language Processing System</a:t>
            </a:r>
            <a:r>
              <a:rPr lang="en-US" dirty="0" smtClean="0"/>
              <a:t>.</a:t>
            </a:r>
            <a:endParaRPr lang="en-US" dirty="0"/>
          </a:p>
        </p:txBody>
      </p:sp>
      <p:sp>
        <p:nvSpPr>
          <p:cNvPr id="6" name="Content Placeholder 5"/>
          <p:cNvSpPr>
            <a:spLocks noGrp="1"/>
          </p:cNvSpPr>
          <p:nvPr>
            <p:ph sz="quarter" idx="4"/>
          </p:nvPr>
        </p:nvSpPr>
        <p:spPr>
          <a:xfrm>
            <a:off x="4724400" y="2438400"/>
            <a:ext cx="4041775" cy="3886200"/>
          </a:xfrm>
        </p:spPr>
        <p:txBody>
          <a:bodyPr>
            <a:noAutofit/>
          </a:bodyPr>
          <a:lstStyle/>
          <a:p>
            <a:r>
              <a:rPr lang="en-US" sz="1400" dirty="0" smtClean="0">
                <a:latin typeface="Times New Roman" pitchFamily="18" charset="0"/>
                <a:cs typeface="Times New Roman" pitchFamily="18" charset="0"/>
              </a:rPr>
              <a:t>The high-level language is converted into binary language in various phases. A </a:t>
            </a:r>
            <a:r>
              <a:rPr lang="en-US" sz="1400" b="1" dirty="0" smtClean="0">
                <a:latin typeface="Times New Roman" pitchFamily="18" charset="0"/>
                <a:cs typeface="Times New Roman" pitchFamily="18" charset="0"/>
              </a:rPr>
              <a:t>compiler</a:t>
            </a:r>
            <a:r>
              <a:rPr lang="en-US" sz="1400" dirty="0" smtClean="0">
                <a:latin typeface="Times New Roman" pitchFamily="18" charset="0"/>
                <a:cs typeface="Times New Roman" pitchFamily="18" charset="0"/>
              </a:rPr>
              <a:t> is a program that converts high-level language to assembly language. Similarly, an </a:t>
            </a:r>
            <a:r>
              <a:rPr lang="en-US" sz="1400" b="1" dirty="0" smtClean="0">
                <a:latin typeface="Times New Roman" pitchFamily="18" charset="0"/>
                <a:cs typeface="Times New Roman" pitchFamily="18" charset="0"/>
              </a:rPr>
              <a:t>assembler</a:t>
            </a:r>
            <a:r>
              <a:rPr lang="en-US" sz="1400" dirty="0" smtClean="0">
                <a:latin typeface="Times New Roman" pitchFamily="18" charset="0"/>
                <a:cs typeface="Times New Roman" pitchFamily="18" charset="0"/>
              </a:rPr>
              <a:t> is a program that converts the assembly language to machine-level language.</a:t>
            </a:r>
          </a:p>
          <a:p>
            <a:r>
              <a:rPr lang="en-US" sz="1400" dirty="0" smtClean="0">
                <a:latin typeface="Times New Roman" pitchFamily="18" charset="0"/>
                <a:cs typeface="Times New Roman" pitchFamily="18" charset="0"/>
              </a:rPr>
              <a:t>User writes a program in C language (high-level language).</a:t>
            </a:r>
          </a:p>
          <a:p>
            <a:r>
              <a:rPr lang="en-US" sz="1400" dirty="0" smtClean="0">
                <a:latin typeface="Times New Roman" pitchFamily="18" charset="0"/>
                <a:cs typeface="Times New Roman" pitchFamily="18" charset="0"/>
              </a:rPr>
              <a:t>The C compiler, compiles the program and translates it to assembly program (low-level language).</a:t>
            </a:r>
          </a:p>
          <a:p>
            <a:r>
              <a:rPr lang="en-US" sz="1400" dirty="0" smtClean="0">
                <a:latin typeface="Times New Roman" pitchFamily="18" charset="0"/>
                <a:cs typeface="Times New Roman" pitchFamily="18" charset="0"/>
              </a:rPr>
              <a:t>An assembler then translates the assembly program into machine code (object).</a:t>
            </a:r>
          </a:p>
          <a:p>
            <a:r>
              <a:rPr lang="en-US" sz="1400" dirty="0" smtClean="0">
                <a:latin typeface="Times New Roman" pitchFamily="18" charset="0"/>
                <a:cs typeface="Times New Roman" pitchFamily="18" charset="0"/>
              </a:rPr>
              <a:t>A linker tool is used to link all the parts of the program together for execution (executable machine code).</a:t>
            </a:r>
          </a:p>
          <a:p>
            <a:pPr>
              <a:buNone/>
            </a:pP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2327030"/>
          </a:xfrm>
        </p:spPr>
        <p:txBody>
          <a:bodyPr>
            <a:normAutofit/>
          </a:bodyPr>
          <a:lstStyle/>
          <a:p>
            <a:r>
              <a:rPr lang="en-US" sz="4400" dirty="0" smtClean="0">
                <a:latin typeface="Times New Roman" pitchFamily="18" charset="0"/>
                <a:cs typeface="Times New Roman" pitchFamily="18" charset="0"/>
              </a:rPr>
              <a:t>COMPILER</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 DESIGN</a:t>
            </a:r>
            <a:endParaRPr lang="en-US" sz="4400" dirty="0">
              <a:latin typeface="Times New Roman" pitchFamily="18" charset="0"/>
              <a:cs typeface="Times New Roman" pitchFamily="18" charset="0"/>
            </a:endParaRPr>
          </a:p>
        </p:txBody>
      </p:sp>
      <p:sp>
        <p:nvSpPr>
          <p:cNvPr id="3" name="Text Placeholder 2"/>
          <p:cNvSpPr>
            <a:spLocks noGrp="1"/>
          </p:cNvSpPr>
          <p:nvPr>
            <p:ph type="body" idx="2"/>
          </p:nvPr>
        </p:nvSpPr>
        <p:spPr>
          <a:xfrm>
            <a:off x="5353496" y="3581399"/>
            <a:ext cx="3383280" cy="3047047"/>
          </a:xfrm>
        </p:spPr>
        <p:txBody>
          <a:bodyPr>
            <a:normAutofit/>
          </a:bodyPr>
          <a:lstStyle/>
          <a:p>
            <a:r>
              <a:rPr lang="en-US" sz="4000" dirty="0" smtClean="0">
                <a:latin typeface="Bradley Hand ITC" pitchFamily="66" charset="0"/>
              </a:rPr>
              <a:t>Architecture </a:t>
            </a:r>
          </a:p>
          <a:p>
            <a:r>
              <a:rPr lang="en-US" sz="4000" dirty="0" smtClean="0">
                <a:latin typeface="Bradley Hand ITC" pitchFamily="66" charset="0"/>
              </a:rPr>
              <a:t>Of</a:t>
            </a:r>
          </a:p>
          <a:p>
            <a:r>
              <a:rPr lang="en-US" sz="4000" dirty="0" smtClean="0">
                <a:latin typeface="Bradley Hand ITC" pitchFamily="66" charset="0"/>
              </a:rPr>
              <a:t>Compiler</a:t>
            </a:r>
            <a:endParaRPr lang="en-US" sz="4000" dirty="0">
              <a:latin typeface="Bradley Hand ITC" pitchFamily="66" charset="0"/>
            </a:endParaRPr>
          </a:p>
        </p:txBody>
      </p:sp>
      <p:sp>
        <p:nvSpPr>
          <p:cNvPr id="4" name="Content Placeholder 3"/>
          <p:cNvSpPr>
            <a:spLocks noGrp="1"/>
          </p:cNvSpPr>
          <p:nvPr>
            <p:ph sz="half" idx="1"/>
          </p:nvPr>
        </p:nvSpPr>
        <p:spPr/>
        <p:txBody>
          <a:bodyPr>
            <a:normAutofit fontScale="32500" lnSpcReduction="20000"/>
          </a:bodyPr>
          <a:lstStyle/>
          <a:p>
            <a:r>
              <a:rPr lang="en-US" sz="5000" dirty="0" smtClean="0">
                <a:latin typeface="Times New Roman" pitchFamily="18" charset="0"/>
                <a:cs typeface="Times New Roman" pitchFamily="18" charset="0"/>
              </a:rPr>
              <a:t>A compiler can broadly be divided into two phases based on the way they compile.</a:t>
            </a:r>
          </a:p>
          <a:p>
            <a:pPr>
              <a:buNone/>
            </a:pPr>
            <a:endParaRPr lang="en-US" sz="5000" dirty="0" smtClean="0">
              <a:latin typeface="Times New Roman" pitchFamily="18" charset="0"/>
              <a:cs typeface="Times New Roman" pitchFamily="18" charset="0"/>
            </a:endParaRPr>
          </a:p>
          <a:p>
            <a:r>
              <a:rPr lang="en-US" sz="5000" b="1" dirty="0" smtClean="0">
                <a:latin typeface="Times New Roman" pitchFamily="18" charset="0"/>
                <a:cs typeface="Times New Roman" pitchFamily="18" charset="0"/>
              </a:rPr>
              <a:t>Analysis Phase</a:t>
            </a:r>
          </a:p>
          <a:p>
            <a:r>
              <a:rPr lang="en-US" sz="5000" dirty="0" smtClean="0">
                <a:latin typeface="Times New Roman" pitchFamily="18" charset="0"/>
                <a:cs typeface="Times New Roman" pitchFamily="18" charset="0"/>
              </a:rPr>
              <a:t>Known as the front-end of the compiler, the </a:t>
            </a:r>
            <a:r>
              <a:rPr lang="en-US" sz="5000" b="1" dirty="0" smtClean="0">
                <a:latin typeface="Times New Roman" pitchFamily="18" charset="0"/>
                <a:cs typeface="Times New Roman" pitchFamily="18" charset="0"/>
              </a:rPr>
              <a:t>analysis</a:t>
            </a:r>
            <a:r>
              <a:rPr lang="en-US" sz="5000" dirty="0" smtClean="0">
                <a:latin typeface="Times New Roman" pitchFamily="18" charset="0"/>
                <a:cs typeface="Times New Roman" pitchFamily="18" charset="0"/>
              </a:rPr>
              <a:t> phase of the compiler reads the source program, divides it into core parts and then checks for lexical, grammar and syntax errors. The analysis phase generates an intermediate representation of the source program and symbol table, which should be fed to the Synthesis phase as input.</a:t>
            </a:r>
          </a:p>
          <a:p>
            <a:pPr>
              <a:buNone/>
            </a:pPr>
            <a:endParaRPr lang="en-US" sz="5000" dirty="0" smtClean="0">
              <a:latin typeface="Times New Roman" pitchFamily="18" charset="0"/>
              <a:cs typeface="Times New Roman" pitchFamily="18" charset="0"/>
            </a:endParaRPr>
          </a:p>
          <a:p>
            <a:r>
              <a:rPr lang="en-US" sz="5000" b="1" dirty="0" smtClean="0">
                <a:latin typeface="Times New Roman" pitchFamily="18" charset="0"/>
                <a:cs typeface="Times New Roman" pitchFamily="18" charset="0"/>
              </a:rPr>
              <a:t>Synthesis Phase</a:t>
            </a:r>
          </a:p>
          <a:p>
            <a:r>
              <a:rPr lang="en-US" sz="5000" dirty="0" smtClean="0">
                <a:latin typeface="Times New Roman" pitchFamily="18" charset="0"/>
                <a:cs typeface="Times New Roman" pitchFamily="18" charset="0"/>
              </a:rPr>
              <a:t>Known as the back-end of the compiler, the </a:t>
            </a:r>
            <a:r>
              <a:rPr lang="en-US" sz="5000" b="1" dirty="0" smtClean="0">
                <a:latin typeface="Times New Roman" pitchFamily="18" charset="0"/>
                <a:cs typeface="Times New Roman" pitchFamily="18" charset="0"/>
              </a:rPr>
              <a:t>synthesis</a:t>
            </a:r>
            <a:r>
              <a:rPr lang="en-US" sz="5000" dirty="0" smtClean="0">
                <a:latin typeface="Times New Roman" pitchFamily="18" charset="0"/>
                <a:cs typeface="Times New Roman" pitchFamily="18" charset="0"/>
              </a:rPr>
              <a:t> phase generates the target program with the help of intermediate source code representation and symbol table.</a:t>
            </a:r>
          </a:p>
          <a:p>
            <a:pPr>
              <a:buNone/>
            </a:pPr>
            <a:endParaRPr lang="en-US" sz="5000"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A compiler can have many phases and passes.</a:t>
            </a:r>
          </a:p>
          <a:p>
            <a:r>
              <a:rPr lang="en-US" sz="5000" b="1" dirty="0" smtClean="0">
                <a:latin typeface="Times New Roman" pitchFamily="18" charset="0"/>
                <a:cs typeface="Times New Roman" pitchFamily="18" charset="0"/>
              </a:rPr>
              <a:t>Pass</a:t>
            </a:r>
            <a:r>
              <a:rPr lang="en-US" sz="5000" dirty="0" smtClean="0">
                <a:latin typeface="Times New Roman" pitchFamily="18" charset="0"/>
                <a:cs typeface="Times New Roman" pitchFamily="18" charset="0"/>
              </a:rPr>
              <a:t> : A pass refers to the traversal of a compiler through the entire program.</a:t>
            </a:r>
          </a:p>
          <a:p>
            <a:r>
              <a:rPr lang="en-US" sz="5000" b="1" dirty="0" smtClean="0">
                <a:latin typeface="Times New Roman" pitchFamily="18" charset="0"/>
                <a:cs typeface="Times New Roman" pitchFamily="18" charset="0"/>
              </a:rPr>
              <a:t>Phase</a:t>
            </a:r>
            <a:r>
              <a:rPr lang="en-US" sz="5000" dirty="0" smtClean="0">
                <a:latin typeface="Times New Roman" pitchFamily="18" charset="0"/>
                <a:cs typeface="Times New Roman" pitchFamily="18" charset="0"/>
              </a:rPr>
              <a:t> : A phase of a compiler is a distinguishable stage, which takes input from the previous stage, processes and yields output that can be used as input for the next stage. A pass can have more than one phase.</a:t>
            </a:r>
          </a:p>
          <a:p>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500" fill="hold"/>
                                        <p:tgtEl>
                                          <p:spTgt spid="3">
                                            <p:txEl>
                                              <p:pRg st="0" end="0"/>
                                            </p:txEl>
                                          </p:spTgt>
                                        </p:tgtEl>
                                      </p:cBhvr>
                                      <p:by x="150000" y="100000"/>
                                    </p:animScale>
                                  </p:childTnLst>
                                </p:cTn>
                              </p:par>
                            </p:childTnLst>
                          </p:cTn>
                        </p:par>
                        <p:par>
                          <p:cTn id="7" fill="hold">
                            <p:stCondLst>
                              <p:cond delay="500"/>
                            </p:stCondLst>
                            <p:childTnLst>
                              <p:par>
                                <p:cTn id="8" presetID="6" presetClass="emph" presetSubtype="0" fill="hold" nodeType="afterEffect">
                                  <p:stCondLst>
                                    <p:cond delay="0"/>
                                  </p:stCondLst>
                                  <p:childTnLst>
                                    <p:animScale>
                                      <p:cBhvr>
                                        <p:cTn id="9" dur="500" fill="hold"/>
                                        <p:tgtEl>
                                          <p:spTgt spid="3">
                                            <p:txEl>
                                              <p:pRg st="1" end="1"/>
                                            </p:txEl>
                                          </p:spTgt>
                                        </p:tgtEl>
                                      </p:cBhvr>
                                      <p:by x="150000" y="100000"/>
                                    </p:animScale>
                                  </p:childTnLst>
                                </p:cTn>
                              </p:par>
                            </p:childTnLst>
                          </p:cTn>
                        </p:par>
                        <p:par>
                          <p:cTn id="10" fill="hold">
                            <p:stCondLst>
                              <p:cond delay="1000"/>
                            </p:stCondLst>
                            <p:childTnLst>
                              <p:par>
                                <p:cTn id="11" presetID="6" presetClass="emph" presetSubtype="0" fill="hold" nodeType="afterEffect">
                                  <p:stCondLst>
                                    <p:cond delay="0"/>
                                  </p:stCondLst>
                                  <p:childTnLst>
                                    <p:animScale>
                                      <p:cBhvr>
                                        <p:cTn id="12" dur="500" fill="hold"/>
                                        <p:tgtEl>
                                          <p:spTgt spid="3">
                                            <p:txEl>
                                              <p:pRg st="2" end="2"/>
                                            </p:txEl>
                                          </p:spTgt>
                                        </p:tgtEl>
                                      </p:cBhvr>
                                      <p:by x="150000" y="100000"/>
                                    </p:animScale>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 calcmode="lin" valueType="num">
                                      <p:cBhvr additive="base">
                                        <p:cTn id="2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smtClean="0">
                <a:latin typeface="Times New Roman" pitchFamily="18" charset="0"/>
                <a:cs typeface="Times New Roman" pitchFamily="18" charset="0"/>
              </a:rPr>
              <a:t>COMPILER DESIGN</a:t>
            </a:r>
            <a:endParaRPr lang="en-US" sz="2800" b="0" dirty="0">
              <a:latin typeface="Times New Roman" pitchFamily="18" charset="0"/>
              <a:cs typeface="Times New Roman" pitchFamily="18" charset="0"/>
            </a:endParaRPr>
          </a:p>
        </p:txBody>
      </p:sp>
      <p:pic>
        <p:nvPicPr>
          <p:cNvPr id="5" name="Picture Placeholder 4" descr="compiler_phases.jpg"/>
          <p:cNvPicPr>
            <a:picLocks noGrp="1" noChangeAspect="1"/>
          </p:cNvPicPr>
          <p:nvPr>
            <p:ph type="pic" idx="1"/>
          </p:nvPr>
        </p:nvPicPr>
        <p:blipFill>
          <a:blip r:embed="rId2" cstate="print"/>
          <a:srcRect t="17163" b="17163"/>
          <a:stretch>
            <a:fillRect/>
          </a:stretch>
        </p:blipFill>
        <p:spPr>
          <a:xfrm>
            <a:off x="403671" y="609600"/>
            <a:ext cx="4572000" cy="5943600"/>
          </a:xfrm>
        </p:spPr>
      </p:pic>
      <p:sp>
        <p:nvSpPr>
          <p:cNvPr id="4" name="Text Placeholder 3"/>
          <p:cNvSpPr>
            <a:spLocks noGrp="1"/>
          </p:cNvSpPr>
          <p:nvPr>
            <p:ph type="body" sz="half" idx="2"/>
          </p:nvPr>
        </p:nvSpPr>
        <p:spPr/>
        <p:txBody>
          <a:bodyPr>
            <a:normAutofit/>
          </a:bodyPr>
          <a:lstStyle/>
          <a:p>
            <a:r>
              <a:rPr lang="en-US" sz="4000" b="1" u="sng" dirty="0" smtClean="0">
                <a:latin typeface="Bradley Hand ITC" pitchFamily="66" charset="0"/>
              </a:rPr>
              <a:t>Phases </a:t>
            </a:r>
          </a:p>
          <a:p>
            <a:r>
              <a:rPr lang="en-US" sz="4000" b="1" u="sng" dirty="0" smtClean="0">
                <a:latin typeface="Bradley Hand ITC" pitchFamily="66" charset="0"/>
              </a:rPr>
              <a:t>Of </a:t>
            </a:r>
          </a:p>
          <a:p>
            <a:r>
              <a:rPr lang="en-US" sz="4000" b="1" u="sng" dirty="0" smtClean="0">
                <a:latin typeface="Bradley Hand ITC" pitchFamily="66" charset="0"/>
              </a:rPr>
              <a:t>Compiler</a:t>
            </a:r>
            <a:endParaRPr lang="en-US" sz="4000" b="1" u="sng" dirty="0">
              <a:latin typeface="Bradley Hand ITC"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checkerboard(across)">
                                      <p:cBhvr>
                                        <p:cTn id="11" dur="500"/>
                                        <p:tgtEl>
                                          <p:spTgt spid="4">
                                            <p:txEl>
                                              <p:pRg st="1" end="1"/>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lstStyle/>
          <a:p>
            <a:r>
              <a:rPr lang="en-US" dirty="0" smtClean="0"/>
              <a:t>Working of a Compiler</a:t>
            </a:r>
            <a:endParaRPr lang="en-US" dirty="0"/>
          </a:p>
        </p:txBody>
      </p:sp>
      <p:sp>
        <p:nvSpPr>
          <p:cNvPr id="3" name="Content Placeholder 2"/>
          <p:cNvSpPr>
            <a:spLocks noGrp="1"/>
          </p:cNvSpPr>
          <p:nvPr>
            <p:ph sz="half" idx="1"/>
          </p:nvPr>
        </p:nvSpPr>
        <p:spPr>
          <a:xfrm>
            <a:off x="457200" y="1447800"/>
            <a:ext cx="4038600" cy="4525963"/>
          </a:xfrm>
        </p:spPr>
        <p:txBody>
          <a:bodyPr/>
          <a:lstStyle/>
          <a:p>
            <a:r>
              <a:rPr lang="en-US" b="1" dirty="0" smtClean="0"/>
              <a:t>1 .</a:t>
            </a:r>
            <a:r>
              <a:rPr lang="en-US" dirty="0" smtClean="0"/>
              <a:t>When the code starts executing</a:t>
            </a:r>
          </a:p>
          <a:p>
            <a:endParaRPr lang="en-US" dirty="0"/>
          </a:p>
        </p:txBody>
      </p:sp>
      <p:pic>
        <p:nvPicPr>
          <p:cNvPr id="5" name="Picture 4"/>
          <p:cNvPicPr/>
          <p:nvPr/>
        </p:nvPicPr>
        <p:blipFill rotWithShape="1">
          <a:blip r:embed="rId2" cstate="print"/>
          <a:srcRect l="34762" t="25740" r="36298" b="32545"/>
          <a:stretch/>
        </p:blipFill>
        <p:spPr bwMode="auto">
          <a:xfrm>
            <a:off x="914400" y="2286000"/>
            <a:ext cx="7239000" cy="373380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lstStyle/>
          <a:p>
            <a:r>
              <a:rPr lang="en-US" dirty="0" smtClean="0"/>
              <a:t>Working of a Compiler</a:t>
            </a:r>
            <a:endParaRPr lang="en-US" dirty="0"/>
          </a:p>
        </p:txBody>
      </p:sp>
      <p:sp>
        <p:nvSpPr>
          <p:cNvPr id="3" name="Content Placeholder 2"/>
          <p:cNvSpPr>
            <a:spLocks noGrp="1"/>
          </p:cNvSpPr>
          <p:nvPr>
            <p:ph sz="half" idx="1"/>
          </p:nvPr>
        </p:nvSpPr>
        <p:spPr>
          <a:xfrm>
            <a:off x="533400" y="1981200"/>
            <a:ext cx="4038600" cy="4525963"/>
          </a:xfrm>
        </p:spPr>
        <p:txBody>
          <a:bodyPr>
            <a:normAutofit/>
          </a:bodyPr>
          <a:lstStyle/>
          <a:p>
            <a:r>
              <a:rPr lang="en-US" dirty="0" smtClean="0"/>
              <a:t>2. First Window that appears after execution</a:t>
            </a:r>
          </a:p>
          <a:p>
            <a:endParaRPr lang="en-US" dirty="0"/>
          </a:p>
        </p:txBody>
      </p:sp>
      <p:pic>
        <p:nvPicPr>
          <p:cNvPr id="5" name="Picture 4"/>
          <p:cNvPicPr/>
          <p:nvPr/>
        </p:nvPicPr>
        <p:blipFill rotWithShape="1">
          <a:blip r:embed="rId2" cstate="print"/>
          <a:srcRect r="12845" b="5326"/>
          <a:stretch/>
        </p:blipFill>
        <p:spPr bwMode="auto">
          <a:xfrm>
            <a:off x="609600" y="2590800"/>
            <a:ext cx="8001000" cy="403860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Working of a Compiler</a:t>
            </a:r>
            <a:endParaRPr lang="en-US" dirty="0"/>
          </a:p>
        </p:txBody>
      </p:sp>
      <p:sp>
        <p:nvSpPr>
          <p:cNvPr id="3" name="Content Placeholder 2"/>
          <p:cNvSpPr>
            <a:spLocks noGrp="1"/>
          </p:cNvSpPr>
          <p:nvPr>
            <p:ph sz="half" idx="1"/>
          </p:nvPr>
        </p:nvSpPr>
        <p:spPr>
          <a:xfrm>
            <a:off x="457200" y="1905000"/>
            <a:ext cx="4038600" cy="4525963"/>
          </a:xfrm>
        </p:spPr>
        <p:txBody>
          <a:bodyPr/>
          <a:lstStyle/>
          <a:p>
            <a:r>
              <a:rPr lang="en-US" dirty="0" smtClean="0"/>
              <a:t>3. Creating the class(while writing the code)</a:t>
            </a:r>
          </a:p>
          <a:p>
            <a:endParaRPr lang="en-US" dirty="0"/>
          </a:p>
        </p:txBody>
      </p:sp>
      <p:pic>
        <p:nvPicPr>
          <p:cNvPr id="5" name="Picture 4"/>
          <p:cNvPicPr/>
          <p:nvPr/>
        </p:nvPicPr>
        <p:blipFill rotWithShape="1">
          <a:blip r:embed="rId2" cstate="print"/>
          <a:srcRect r="12845" b="5030"/>
          <a:stretch/>
        </p:blipFill>
        <p:spPr bwMode="auto">
          <a:xfrm>
            <a:off x="533400" y="2743200"/>
            <a:ext cx="8305800" cy="3886200"/>
          </a:xfrm>
          <a:prstGeom prst="rect">
            <a:avLst/>
          </a:prstGeom>
          <a:ln>
            <a:noFill/>
          </a:ln>
          <a:extLst>
            <a:ext uri="{53640926-AAD7-44D8-BBD7-CCE9431645EC}">
              <a14:shadowObscured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Working of a Compiler</a:t>
            </a:r>
            <a:endParaRPr lang="en-US" b="1" u="sng" dirty="0">
              <a:latin typeface="Monotype Corsiva" pitchFamily="66" charset="0"/>
            </a:endParaRPr>
          </a:p>
        </p:txBody>
      </p:sp>
      <p:sp>
        <p:nvSpPr>
          <p:cNvPr id="3" name="Content Placeholder 2"/>
          <p:cNvSpPr>
            <a:spLocks noGrp="1"/>
          </p:cNvSpPr>
          <p:nvPr>
            <p:ph idx="1"/>
          </p:nvPr>
        </p:nvSpPr>
        <p:spPr>
          <a:xfrm>
            <a:off x="457200" y="1447800"/>
            <a:ext cx="8229600" cy="5126736"/>
          </a:xfrm>
        </p:spPr>
        <p:txBody>
          <a:bodyPr>
            <a:normAutofit/>
          </a:bodyPr>
          <a:lstStyle/>
          <a:p>
            <a:pPr>
              <a:buNone/>
            </a:pPr>
            <a:r>
              <a:rPr lang="en-US" dirty="0" smtClean="0"/>
              <a:t>4. Saving the code</a:t>
            </a:r>
          </a:p>
          <a:p>
            <a:pPr>
              <a:buNone/>
            </a:pPr>
            <a:endParaRPr lang="en-US" dirty="0" smtClean="0"/>
          </a:p>
          <a:p>
            <a:pPr>
              <a:buNone/>
            </a:pPr>
            <a:endParaRPr lang="en-US" dirty="0"/>
          </a:p>
        </p:txBody>
      </p:sp>
      <p:pic>
        <p:nvPicPr>
          <p:cNvPr id="7" name="Picture 6"/>
          <p:cNvPicPr/>
          <p:nvPr/>
        </p:nvPicPr>
        <p:blipFill rotWithShape="1">
          <a:blip r:embed="rId2" cstate="print"/>
          <a:srcRect r="12845" b="5326"/>
          <a:stretch/>
        </p:blipFill>
        <p:spPr bwMode="auto">
          <a:xfrm>
            <a:off x="762000" y="2133600"/>
            <a:ext cx="7772400" cy="4343400"/>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141</TotalTime>
  <Words>333</Words>
  <Application>Microsoft Office PowerPoint</Application>
  <PresentationFormat>On-screen Show (4:3)</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SMALL  COMPILER</vt:lpstr>
      <vt:lpstr>COMPILER</vt:lpstr>
      <vt:lpstr>COMPILER DESIGN</vt:lpstr>
      <vt:lpstr>COMPILER  DESIGN</vt:lpstr>
      <vt:lpstr>COMPILER DESIGN</vt:lpstr>
      <vt:lpstr>Working of a Compiler</vt:lpstr>
      <vt:lpstr>Working of a Compiler</vt:lpstr>
      <vt:lpstr>Working of a Compiler</vt:lpstr>
      <vt:lpstr>Working of a Compiler</vt:lpstr>
      <vt:lpstr>Working of a Compiler</vt:lpstr>
      <vt:lpstr>Working of a Compiler</vt:lpstr>
      <vt:lpstr>Working of a Compiler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C-LIKE COMPILER</dc:title>
  <dc:creator>Student</dc:creator>
  <cp:lastModifiedBy>Dell</cp:lastModifiedBy>
  <cp:revision>19</cp:revision>
  <dcterms:created xsi:type="dcterms:W3CDTF">2006-08-16T00:00:00Z</dcterms:created>
  <dcterms:modified xsi:type="dcterms:W3CDTF">2018-04-15T17:31:53Z</dcterms:modified>
</cp:coreProperties>
</file>