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ff6e63442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ff6e63442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aff6e63442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852256" y="1122362"/>
            <a:ext cx="9815744" cy="2712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IN" sz="4800"/>
              <a:t>Fault-Tolerant All-Pairs Mincuts</a:t>
            </a:r>
            <a:br>
              <a:rPr lang="en-IN" sz="4800"/>
            </a:br>
            <a:r>
              <a:rPr lang="en-IN" sz="3200"/>
              <a:t>Undergraduate Project (UGP)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62050" y="4135334"/>
            <a:ext cx="9144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Presented by - Abhyuday Pandey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(BT/CSE/170039)</a:t>
            </a:r>
            <a:endParaRPr/>
          </a:p>
        </p:txBody>
      </p:sp>
      <p:pic>
        <p:nvPicPr>
          <p:cNvPr descr="IITK Logo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1691" y="396805"/>
            <a:ext cx="1524000" cy="14511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474650" y="5533421"/>
            <a:ext cx="9144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Supervisor : Dr Surender Baswana, Professor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Katz Katz Korman Peleg [2004]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838200" y="1825624"/>
            <a:ext cx="10515600" cy="73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Hierarchical Structure of all connectivity classes.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53129"/>
            <a:ext cx="6544638" cy="298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2613" y="2191944"/>
            <a:ext cx="6031187" cy="38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2239767" y="5950323"/>
            <a:ext cx="1438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Toy Graph G</a:t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7109718" y="5930165"/>
            <a:ext cx="23938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Structure of vertices</a:t>
            </a:r>
            <a:endParaRPr/>
          </a:p>
        </p:txBody>
      </p: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8610600" y="2440125"/>
            <a:ext cx="2579245" cy="38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[KKKP] Hierarchical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An O(mn) size DS for ft-all-pairs-mincuts</a:t>
            </a:r>
            <a:endParaRPr/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" y="1965913"/>
            <a:ext cx="6031187" cy="38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/>
          <p:nvPr/>
        </p:nvSpPr>
        <p:spPr>
          <a:xfrm>
            <a:off x="5897365" y="1690688"/>
            <a:ext cx="1986338" cy="59235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 Carcass (G,S</a:t>
            </a:r>
            <a:r>
              <a:rPr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5897365" y="2558265"/>
            <a:ext cx="1986338" cy="59235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 Carcass (G,S</a:t>
            </a:r>
            <a:r>
              <a:rPr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5897365" y="3425842"/>
            <a:ext cx="1986338" cy="59235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 Carcass (G,S</a:t>
            </a:r>
            <a:r>
              <a:rPr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252" name="Google Shape;252;p23"/>
          <p:cNvCxnSpPr/>
          <p:nvPr/>
        </p:nvCxnSpPr>
        <p:spPr>
          <a:xfrm flipH="1" rot="10800000">
            <a:off x="4202130" y="1965913"/>
            <a:ext cx="1695235" cy="5923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3" name="Google Shape;253;p23"/>
          <p:cNvCxnSpPr/>
          <p:nvPr/>
        </p:nvCxnSpPr>
        <p:spPr>
          <a:xfrm flipH="1" rot="10800000">
            <a:off x="4849402" y="2854441"/>
            <a:ext cx="1047963" cy="1661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23"/>
          <p:cNvCxnSpPr/>
          <p:nvPr/>
        </p:nvCxnSpPr>
        <p:spPr>
          <a:xfrm>
            <a:off x="5279204" y="3482940"/>
            <a:ext cx="618161" cy="1256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5" name="Google Shape;255;p23"/>
          <p:cNvSpPr txBox="1"/>
          <p:nvPr/>
        </p:nvSpPr>
        <p:spPr>
          <a:xfrm>
            <a:off x="8363164" y="3419950"/>
            <a:ext cx="2990636" cy="9233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33" l="0" r="0" t="-331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2611285" y="5837899"/>
            <a:ext cx="2579245" cy="38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[KKKP] Hierarchical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 closer look into the connectivity carcass …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768" y="1463931"/>
            <a:ext cx="3758657" cy="215410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2691829" y="2373330"/>
            <a:ext cx="739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G:=</a:t>
            </a:r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906" y="4008473"/>
            <a:ext cx="4777645" cy="215410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/>
          <p:nvPr/>
        </p:nvSpPr>
        <p:spPr>
          <a:xfrm>
            <a:off x="5486400" y="4798031"/>
            <a:ext cx="1212351" cy="5960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7295" y="3778939"/>
            <a:ext cx="3492199" cy="215410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838200" y="365125"/>
            <a:ext cx="10515600" cy="55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A closer look …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838200" y="1613044"/>
            <a:ext cx="5181600" cy="456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Flesh graph</a:t>
            </a:r>
            <a:endParaRPr/>
          </a:p>
        </p:txBody>
      </p:sp>
      <p:sp>
        <p:nvSpPr>
          <p:cNvPr id="275" name="Google Shape;275;p25"/>
          <p:cNvSpPr txBox="1"/>
          <p:nvPr>
            <p:ph idx="2" type="body"/>
          </p:nvPr>
        </p:nvSpPr>
        <p:spPr>
          <a:xfrm>
            <a:off x="6172200" y="1613043"/>
            <a:ext cx="5181600" cy="456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Skeleton (cactus graph)</a:t>
            </a:r>
            <a:endParaRPr/>
          </a:p>
        </p:txBody>
      </p:sp>
      <p:pic>
        <p:nvPicPr>
          <p:cNvPr id="276" name="Google Shape;2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943" y="2494949"/>
            <a:ext cx="3492199" cy="215410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/>
        </p:nvSpPr>
        <p:spPr>
          <a:xfrm>
            <a:off x="1060621" y="3965826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1213021" y="3965826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9" name="Google Shape;279;p25"/>
          <p:cNvSpPr txBox="1"/>
          <p:nvPr/>
        </p:nvSpPr>
        <p:spPr>
          <a:xfrm>
            <a:off x="1373981" y="3979005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1450181" y="4168740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1183910" y="3288070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2" name="Google Shape;282;p25"/>
          <p:cNvSpPr txBox="1"/>
          <p:nvPr/>
        </p:nvSpPr>
        <p:spPr>
          <a:xfrm>
            <a:off x="1582889" y="3403486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2021251" y="3634318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2116289" y="3456587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2267830" y="3749734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2320485" y="3545453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2010975" y="2656071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2073906" y="2886903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2260126" y="2895250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0" name="Google Shape;290;p25"/>
          <p:cNvSpPr txBox="1"/>
          <p:nvPr/>
        </p:nvSpPr>
        <p:spPr>
          <a:xfrm>
            <a:off x="2391119" y="2628486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1" name="Google Shape;291;p25"/>
          <p:cNvSpPr txBox="1"/>
          <p:nvPr/>
        </p:nvSpPr>
        <p:spPr>
          <a:xfrm>
            <a:off x="3257578" y="4388961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3247302" y="4158129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3323502" y="4056792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3493881" y="3994949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2690786" y="3959020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2515262" y="3487745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2877218" y="3757311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8" name="Google Shape;298;p25"/>
          <p:cNvSpPr txBox="1"/>
          <p:nvPr/>
        </p:nvSpPr>
        <p:spPr>
          <a:xfrm>
            <a:off x="3123797" y="3225755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1416788" y="3050649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1868851" y="3145194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1" name="Google Shape;301;p25"/>
          <p:cNvSpPr txBox="1"/>
          <p:nvPr/>
        </p:nvSpPr>
        <p:spPr>
          <a:xfrm>
            <a:off x="2812360" y="3607351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2" name="Google Shape;302;p25"/>
          <p:cNvSpPr txBox="1"/>
          <p:nvPr/>
        </p:nvSpPr>
        <p:spPr>
          <a:xfrm>
            <a:off x="3047812" y="3879533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2945499" y="4094421"/>
            <a:ext cx="246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304" name="Google Shape;3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3068" y="4983467"/>
            <a:ext cx="2798795" cy="164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7751" y="2242930"/>
            <a:ext cx="3594453" cy="21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/>
          <p:nvPr/>
        </p:nvSpPr>
        <p:spPr>
          <a:xfrm>
            <a:off x="4287566" y="2808537"/>
            <a:ext cx="2142773" cy="16315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of flesh units to nodes/path</a:t>
            </a:r>
            <a:endParaRPr/>
          </a:p>
        </p:txBody>
      </p:sp>
      <p:sp>
        <p:nvSpPr>
          <p:cNvPr id="307" name="Google Shape;30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Extending the notion to mapping of an edge</a:t>
            </a:r>
            <a:endParaRPr/>
          </a:p>
        </p:txBody>
      </p:sp>
      <p:pic>
        <p:nvPicPr>
          <p:cNvPr id="313" name="Google Shape;3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735" y="2268637"/>
            <a:ext cx="3492199" cy="2154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26"/>
          <p:cNvCxnSpPr/>
          <p:nvPr/>
        </p:nvCxnSpPr>
        <p:spPr>
          <a:xfrm>
            <a:off x="3102796" y="2589088"/>
            <a:ext cx="493159" cy="400692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26"/>
          <p:cNvCxnSpPr/>
          <p:nvPr/>
        </p:nvCxnSpPr>
        <p:spPr>
          <a:xfrm flipH="1" rot="10800000">
            <a:off x="3595955" y="1797934"/>
            <a:ext cx="1818600" cy="99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6" name="Google Shape;316;p26"/>
          <p:cNvSpPr txBox="1"/>
          <p:nvPr/>
        </p:nvSpPr>
        <p:spPr>
          <a:xfrm>
            <a:off x="5534468" y="1702663"/>
            <a:ext cx="2035109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2607" l="-2394" r="-3891" t="-21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17" name="Google Shape;3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9934" y="3260093"/>
            <a:ext cx="2746953" cy="18952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6"/>
          <p:cNvCxnSpPr>
            <a:stCxn id="316" idx="2"/>
            <a:endCxn id="317" idx="0"/>
          </p:cNvCxnSpPr>
          <p:nvPr/>
        </p:nvCxnSpPr>
        <p:spPr>
          <a:xfrm flipH="1">
            <a:off x="6133522" y="1979662"/>
            <a:ext cx="418500" cy="1280400"/>
          </a:xfrm>
          <a:prstGeom prst="straightConnector1">
            <a:avLst/>
          </a:prstGeom>
          <a:noFill/>
          <a:ln cap="flat" cmpd="sng" w="9525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9" name="Google Shape;319;p26"/>
          <p:cNvSpPr/>
          <p:nvPr/>
        </p:nvSpPr>
        <p:spPr>
          <a:xfrm>
            <a:off x="5895654" y="3274888"/>
            <a:ext cx="400692" cy="381377"/>
          </a:xfrm>
          <a:prstGeom prst="ellipse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26"/>
          <p:cNvCxnSpPr/>
          <p:nvPr/>
        </p:nvCxnSpPr>
        <p:spPr>
          <a:xfrm>
            <a:off x="6096000" y="3656265"/>
            <a:ext cx="0" cy="463672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26"/>
          <p:cNvCxnSpPr/>
          <p:nvPr/>
        </p:nvCxnSpPr>
        <p:spPr>
          <a:xfrm rot="10800000">
            <a:off x="6215865" y="4345969"/>
            <a:ext cx="626725" cy="339048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26"/>
          <p:cNvCxnSpPr/>
          <p:nvPr/>
        </p:nvCxnSpPr>
        <p:spPr>
          <a:xfrm flipH="1">
            <a:off x="6385998" y="1979662"/>
            <a:ext cx="857283" cy="2140275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3" name="Google Shape;323;p26"/>
          <p:cNvSpPr/>
          <p:nvPr/>
        </p:nvSpPr>
        <p:spPr>
          <a:xfrm>
            <a:off x="1448656" y="4191860"/>
            <a:ext cx="554805" cy="452062"/>
          </a:xfrm>
          <a:prstGeom prst="arc">
            <a:avLst>
              <a:gd fmla="val 19080713" name="adj1"/>
              <a:gd fmla="val 1530148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26"/>
          <p:cNvCxnSpPr/>
          <p:nvPr/>
        </p:nvCxnSpPr>
        <p:spPr>
          <a:xfrm>
            <a:off x="1726058" y="4685017"/>
            <a:ext cx="1037700" cy="103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5" name="Google Shape;325;p26"/>
          <p:cNvSpPr txBox="1"/>
          <p:nvPr/>
        </p:nvSpPr>
        <p:spPr>
          <a:xfrm>
            <a:off x="2902572" y="5671551"/>
            <a:ext cx="1008609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88" l="-4818" r="-66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8209052" y="2671281"/>
            <a:ext cx="3246633" cy="92333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edge (u,v) lies in a (s,t)-mincut where s and t are separated by steiner mincut iff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8640566" y="3842938"/>
            <a:ext cx="2090957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7388" l="-2039" r="-320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8" name="Google Shape;3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An O(n</a:t>
            </a:r>
            <a:r>
              <a:rPr baseline="30000" lang="en-IN"/>
              <a:t>2</a:t>
            </a:r>
            <a:r>
              <a:rPr lang="en-IN"/>
              <a:t>) size DS for ft-all-pairs-Mincuts</a:t>
            </a:r>
            <a:endParaRPr/>
          </a:p>
        </p:txBody>
      </p:sp>
      <p:pic>
        <p:nvPicPr>
          <p:cNvPr id="334" name="Google Shape;3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" y="1965913"/>
            <a:ext cx="6031187" cy="38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/>
          <p:nvPr/>
        </p:nvSpPr>
        <p:spPr>
          <a:xfrm>
            <a:off x="5897364" y="1690688"/>
            <a:ext cx="2702105" cy="59235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Skeleton and Projection Mapping (G,S</a:t>
            </a:r>
            <a:r>
              <a:rPr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5897365" y="2558265"/>
            <a:ext cx="2702104" cy="59235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Skeleton and Projection Mapping(G,S</a:t>
            </a:r>
            <a:r>
              <a:rPr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5897365" y="3425842"/>
            <a:ext cx="2702104" cy="59235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Skeleton and Projection Mapping (G,S</a:t>
            </a:r>
            <a:r>
              <a:rPr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338" name="Google Shape;338;p27"/>
          <p:cNvCxnSpPr/>
          <p:nvPr/>
        </p:nvCxnSpPr>
        <p:spPr>
          <a:xfrm flipH="1" rot="10800000">
            <a:off x="4202130" y="1965913"/>
            <a:ext cx="1695235" cy="5923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p27"/>
          <p:cNvCxnSpPr/>
          <p:nvPr/>
        </p:nvCxnSpPr>
        <p:spPr>
          <a:xfrm flipH="1" rot="10800000">
            <a:off x="4849402" y="2854441"/>
            <a:ext cx="1047963" cy="1661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27"/>
          <p:cNvCxnSpPr/>
          <p:nvPr/>
        </p:nvCxnSpPr>
        <p:spPr>
          <a:xfrm>
            <a:off x="5279204" y="3482940"/>
            <a:ext cx="618161" cy="1256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27"/>
          <p:cNvSpPr txBox="1"/>
          <p:nvPr/>
        </p:nvSpPr>
        <p:spPr>
          <a:xfrm>
            <a:off x="8363164" y="3419950"/>
            <a:ext cx="2990636" cy="9233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33" l="0" r="0" t="-331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2" name="Google Shape;34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3" name="Google Shape;343;p27"/>
          <p:cNvSpPr txBox="1"/>
          <p:nvPr/>
        </p:nvSpPr>
        <p:spPr>
          <a:xfrm>
            <a:off x="2470502" y="5878438"/>
            <a:ext cx="2579245" cy="38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[KKKP] Hierarchical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Insights into O(m) size DS</a:t>
            </a:r>
            <a:endParaRPr/>
          </a:p>
        </p:txBody>
      </p:sp>
      <p:pic>
        <p:nvPicPr>
          <p:cNvPr id="349" name="Google Shape;3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64247"/>
            <a:ext cx="5682732" cy="220734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8"/>
          <p:cNvSpPr/>
          <p:nvPr/>
        </p:nvSpPr>
        <p:spPr>
          <a:xfrm>
            <a:off x="3187855" y="2567918"/>
            <a:ext cx="636998" cy="627345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1019798" y="2080171"/>
            <a:ext cx="1757090" cy="1602838"/>
          </a:xfrm>
          <a:custGeom>
            <a:rect b="b" l="l" r="r" t="t"/>
            <a:pathLst>
              <a:path extrusionOk="0" h="1602838" w="1757090">
                <a:moveTo>
                  <a:pt x="1757090" y="575423"/>
                </a:moveTo>
                <a:lnTo>
                  <a:pt x="1757090" y="575423"/>
                </a:lnTo>
                <a:cubicBezTo>
                  <a:pt x="1743391" y="534326"/>
                  <a:pt x="1735366" y="490880"/>
                  <a:pt x="1715993" y="452133"/>
                </a:cubicBezTo>
                <a:cubicBezTo>
                  <a:pt x="1709144" y="438434"/>
                  <a:pt x="1701478" y="425114"/>
                  <a:pt x="1695445" y="411036"/>
                </a:cubicBezTo>
                <a:cubicBezTo>
                  <a:pt x="1691179" y="401082"/>
                  <a:pt x="1691466" y="389027"/>
                  <a:pt x="1685171" y="380214"/>
                </a:cubicBezTo>
                <a:cubicBezTo>
                  <a:pt x="1673910" y="364449"/>
                  <a:pt x="1657773" y="352816"/>
                  <a:pt x="1644074" y="339117"/>
                </a:cubicBezTo>
                <a:cubicBezTo>
                  <a:pt x="1595790" y="290833"/>
                  <a:pt x="1625339" y="316353"/>
                  <a:pt x="1551607" y="267198"/>
                </a:cubicBezTo>
                <a:lnTo>
                  <a:pt x="1520784" y="246650"/>
                </a:lnTo>
                <a:cubicBezTo>
                  <a:pt x="1510510" y="239801"/>
                  <a:pt x="1501676" y="230006"/>
                  <a:pt x="1489962" y="226101"/>
                </a:cubicBezTo>
                <a:cubicBezTo>
                  <a:pt x="1479688" y="222676"/>
                  <a:pt x="1468607" y="221086"/>
                  <a:pt x="1459140" y="215827"/>
                </a:cubicBezTo>
                <a:cubicBezTo>
                  <a:pt x="1437552" y="203834"/>
                  <a:pt x="1420924" y="182541"/>
                  <a:pt x="1397495" y="174731"/>
                </a:cubicBezTo>
                <a:lnTo>
                  <a:pt x="1305027" y="143908"/>
                </a:lnTo>
                <a:cubicBezTo>
                  <a:pt x="1294753" y="140483"/>
                  <a:pt x="1284711" y="136261"/>
                  <a:pt x="1274205" y="133634"/>
                </a:cubicBezTo>
                <a:cubicBezTo>
                  <a:pt x="1260506" y="130209"/>
                  <a:pt x="1246633" y="127417"/>
                  <a:pt x="1233108" y="123360"/>
                </a:cubicBezTo>
                <a:cubicBezTo>
                  <a:pt x="1212362" y="117136"/>
                  <a:pt x="1192011" y="109662"/>
                  <a:pt x="1171463" y="102812"/>
                </a:cubicBezTo>
                <a:cubicBezTo>
                  <a:pt x="1145046" y="94006"/>
                  <a:pt x="1127938" y="87425"/>
                  <a:pt x="1099544" y="82263"/>
                </a:cubicBezTo>
                <a:cubicBezTo>
                  <a:pt x="1075718" y="77931"/>
                  <a:pt x="1051598" y="75414"/>
                  <a:pt x="1027625" y="71989"/>
                </a:cubicBezTo>
                <a:cubicBezTo>
                  <a:pt x="961373" y="49906"/>
                  <a:pt x="1024771" y="68646"/>
                  <a:pt x="904335" y="51441"/>
                </a:cubicBezTo>
                <a:cubicBezTo>
                  <a:pt x="887048" y="48971"/>
                  <a:pt x="870274" y="43475"/>
                  <a:pt x="852964" y="41167"/>
                </a:cubicBezTo>
                <a:cubicBezTo>
                  <a:pt x="818848" y="36618"/>
                  <a:pt x="784470" y="34317"/>
                  <a:pt x="750223" y="30892"/>
                </a:cubicBezTo>
                <a:cubicBezTo>
                  <a:pt x="736524" y="24043"/>
                  <a:pt x="724180" y="13166"/>
                  <a:pt x="709126" y="10344"/>
                </a:cubicBezTo>
                <a:cubicBezTo>
                  <a:pt x="597160" y="-10649"/>
                  <a:pt x="440913" y="6108"/>
                  <a:pt x="339256" y="10344"/>
                </a:cubicBezTo>
                <a:cubicBezTo>
                  <a:pt x="246556" y="33519"/>
                  <a:pt x="283854" y="21961"/>
                  <a:pt x="226241" y="41167"/>
                </a:cubicBezTo>
                <a:cubicBezTo>
                  <a:pt x="215967" y="51441"/>
                  <a:pt x="206580" y="62687"/>
                  <a:pt x="195418" y="71989"/>
                </a:cubicBezTo>
                <a:cubicBezTo>
                  <a:pt x="185932" y="79894"/>
                  <a:pt x="173327" y="83806"/>
                  <a:pt x="164596" y="92537"/>
                </a:cubicBezTo>
                <a:cubicBezTo>
                  <a:pt x="96102" y="161031"/>
                  <a:pt x="195415" y="89114"/>
                  <a:pt x="113225" y="143908"/>
                </a:cubicBezTo>
                <a:cubicBezTo>
                  <a:pt x="95142" y="198160"/>
                  <a:pt x="108959" y="165719"/>
                  <a:pt x="61854" y="236376"/>
                </a:cubicBezTo>
                <a:lnTo>
                  <a:pt x="41306" y="267198"/>
                </a:lnTo>
                <a:cubicBezTo>
                  <a:pt x="34245" y="302505"/>
                  <a:pt x="30430" y="325813"/>
                  <a:pt x="20758" y="359665"/>
                </a:cubicBezTo>
                <a:cubicBezTo>
                  <a:pt x="17783" y="370078"/>
                  <a:pt x="13908" y="380214"/>
                  <a:pt x="10483" y="390488"/>
                </a:cubicBezTo>
                <a:cubicBezTo>
                  <a:pt x="7058" y="417886"/>
                  <a:pt x="209" y="445070"/>
                  <a:pt x="209" y="472681"/>
                </a:cubicBezTo>
                <a:cubicBezTo>
                  <a:pt x="209" y="609574"/>
                  <a:pt x="-3551" y="710735"/>
                  <a:pt x="20758" y="832277"/>
                </a:cubicBezTo>
                <a:cubicBezTo>
                  <a:pt x="37068" y="913826"/>
                  <a:pt x="25366" y="830158"/>
                  <a:pt x="51580" y="935018"/>
                </a:cubicBezTo>
                <a:cubicBezTo>
                  <a:pt x="55005" y="948717"/>
                  <a:pt x="56896" y="962893"/>
                  <a:pt x="61854" y="976115"/>
                </a:cubicBezTo>
                <a:cubicBezTo>
                  <a:pt x="67232" y="990456"/>
                  <a:pt x="76369" y="1003135"/>
                  <a:pt x="82402" y="1017212"/>
                </a:cubicBezTo>
                <a:cubicBezTo>
                  <a:pt x="86668" y="1027166"/>
                  <a:pt x="88411" y="1038080"/>
                  <a:pt x="92677" y="1048034"/>
                </a:cubicBezTo>
                <a:cubicBezTo>
                  <a:pt x="98710" y="1062111"/>
                  <a:pt x="107192" y="1075053"/>
                  <a:pt x="113225" y="1089131"/>
                </a:cubicBezTo>
                <a:cubicBezTo>
                  <a:pt x="117491" y="1099085"/>
                  <a:pt x="118656" y="1110267"/>
                  <a:pt x="123499" y="1119953"/>
                </a:cubicBezTo>
                <a:cubicBezTo>
                  <a:pt x="129021" y="1130998"/>
                  <a:pt x="138525" y="1139732"/>
                  <a:pt x="144047" y="1150776"/>
                </a:cubicBezTo>
                <a:cubicBezTo>
                  <a:pt x="148890" y="1160462"/>
                  <a:pt x="151347" y="1171185"/>
                  <a:pt x="154322" y="1181598"/>
                </a:cubicBezTo>
                <a:cubicBezTo>
                  <a:pt x="158201" y="1195175"/>
                  <a:pt x="157590" y="1210435"/>
                  <a:pt x="164596" y="1222695"/>
                </a:cubicBezTo>
                <a:cubicBezTo>
                  <a:pt x="171805" y="1235310"/>
                  <a:pt x="185144" y="1243243"/>
                  <a:pt x="195418" y="1253517"/>
                </a:cubicBezTo>
                <a:cubicBezTo>
                  <a:pt x="198843" y="1263791"/>
                  <a:pt x="199194" y="1275676"/>
                  <a:pt x="205692" y="1284340"/>
                </a:cubicBezTo>
                <a:cubicBezTo>
                  <a:pt x="220222" y="1303713"/>
                  <a:pt x="257063" y="1335710"/>
                  <a:pt x="257063" y="1335710"/>
                </a:cubicBezTo>
                <a:cubicBezTo>
                  <a:pt x="260488" y="1345984"/>
                  <a:pt x="260839" y="1357869"/>
                  <a:pt x="267337" y="1366533"/>
                </a:cubicBezTo>
                <a:cubicBezTo>
                  <a:pt x="329171" y="1448979"/>
                  <a:pt x="297676" y="1393078"/>
                  <a:pt x="349531" y="1438452"/>
                </a:cubicBezTo>
                <a:cubicBezTo>
                  <a:pt x="367756" y="1454399"/>
                  <a:pt x="380752" y="1476391"/>
                  <a:pt x="400901" y="1489823"/>
                </a:cubicBezTo>
                <a:cubicBezTo>
                  <a:pt x="411175" y="1496672"/>
                  <a:pt x="422238" y="1502466"/>
                  <a:pt x="431724" y="1510371"/>
                </a:cubicBezTo>
                <a:cubicBezTo>
                  <a:pt x="442886" y="1519673"/>
                  <a:pt x="449931" y="1533985"/>
                  <a:pt x="462546" y="1541194"/>
                </a:cubicBezTo>
                <a:cubicBezTo>
                  <a:pt x="474806" y="1548200"/>
                  <a:pt x="490421" y="1546510"/>
                  <a:pt x="503643" y="1551468"/>
                </a:cubicBezTo>
                <a:cubicBezTo>
                  <a:pt x="517984" y="1556846"/>
                  <a:pt x="530210" y="1567173"/>
                  <a:pt x="544740" y="1572016"/>
                </a:cubicBezTo>
                <a:cubicBezTo>
                  <a:pt x="595942" y="1589083"/>
                  <a:pt x="636844" y="1594216"/>
                  <a:pt x="688578" y="1602838"/>
                </a:cubicBezTo>
                <a:cubicBezTo>
                  <a:pt x="784470" y="1599413"/>
                  <a:pt x="880672" y="1600998"/>
                  <a:pt x="976254" y="1592564"/>
                </a:cubicBezTo>
                <a:cubicBezTo>
                  <a:pt x="987899" y="1591537"/>
                  <a:pt x="1075260" y="1558473"/>
                  <a:pt x="1089270" y="1551468"/>
                </a:cubicBezTo>
                <a:cubicBezTo>
                  <a:pt x="1107131" y="1542537"/>
                  <a:pt x="1122780" y="1529576"/>
                  <a:pt x="1140641" y="1520645"/>
                </a:cubicBezTo>
                <a:cubicBezTo>
                  <a:pt x="1150327" y="1515802"/>
                  <a:pt x="1161777" y="1515214"/>
                  <a:pt x="1171463" y="1510371"/>
                </a:cubicBezTo>
                <a:cubicBezTo>
                  <a:pt x="1245594" y="1473306"/>
                  <a:pt x="1153332" y="1505295"/>
                  <a:pt x="1243382" y="1469274"/>
                </a:cubicBezTo>
                <a:cubicBezTo>
                  <a:pt x="1263493" y="1461230"/>
                  <a:pt x="1305027" y="1448726"/>
                  <a:pt x="1305027" y="1448726"/>
                </a:cubicBezTo>
                <a:cubicBezTo>
                  <a:pt x="1320283" y="1425844"/>
                  <a:pt x="1325213" y="1414084"/>
                  <a:pt x="1346124" y="1397355"/>
                </a:cubicBezTo>
                <a:cubicBezTo>
                  <a:pt x="1355766" y="1389641"/>
                  <a:pt x="1367571" y="1384843"/>
                  <a:pt x="1376946" y="1376807"/>
                </a:cubicBezTo>
                <a:cubicBezTo>
                  <a:pt x="1456655" y="1308485"/>
                  <a:pt x="1388252" y="1363617"/>
                  <a:pt x="1438591" y="1304888"/>
                </a:cubicBezTo>
                <a:cubicBezTo>
                  <a:pt x="1451199" y="1290179"/>
                  <a:pt x="1465989" y="1277490"/>
                  <a:pt x="1479688" y="1263791"/>
                </a:cubicBezTo>
                <a:lnTo>
                  <a:pt x="1510510" y="1232969"/>
                </a:lnTo>
                <a:cubicBezTo>
                  <a:pt x="1513935" y="1222695"/>
                  <a:pt x="1515212" y="1211433"/>
                  <a:pt x="1520784" y="1202146"/>
                </a:cubicBezTo>
                <a:cubicBezTo>
                  <a:pt x="1525768" y="1193840"/>
                  <a:pt x="1535282" y="1189162"/>
                  <a:pt x="1541333" y="1181598"/>
                </a:cubicBezTo>
                <a:cubicBezTo>
                  <a:pt x="1593187" y="1116782"/>
                  <a:pt x="1532806" y="1179852"/>
                  <a:pt x="1582429" y="1130227"/>
                </a:cubicBezTo>
                <a:cubicBezTo>
                  <a:pt x="1585854" y="1119953"/>
                  <a:pt x="1587445" y="1108872"/>
                  <a:pt x="1592704" y="1099405"/>
                </a:cubicBezTo>
                <a:cubicBezTo>
                  <a:pt x="1604697" y="1077817"/>
                  <a:pt x="1633800" y="1037760"/>
                  <a:pt x="1633800" y="1037760"/>
                </a:cubicBezTo>
                <a:cubicBezTo>
                  <a:pt x="1666058" y="940982"/>
                  <a:pt x="1619492" y="1065367"/>
                  <a:pt x="1664623" y="986389"/>
                </a:cubicBezTo>
                <a:cubicBezTo>
                  <a:pt x="1673773" y="970376"/>
                  <a:pt x="1676340" y="951209"/>
                  <a:pt x="1685171" y="935018"/>
                </a:cubicBezTo>
                <a:cubicBezTo>
                  <a:pt x="1696997" y="913337"/>
                  <a:pt x="1726268" y="873373"/>
                  <a:pt x="1726268" y="873373"/>
                </a:cubicBezTo>
                <a:cubicBezTo>
                  <a:pt x="1738743" y="835948"/>
                  <a:pt x="1743200" y="827919"/>
                  <a:pt x="1746816" y="780906"/>
                </a:cubicBezTo>
                <a:cubicBezTo>
                  <a:pt x="1752076" y="712528"/>
                  <a:pt x="1755378" y="609670"/>
                  <a:pt x="1757090" y="575423"/>
                </a:cubicBezTo>
                <a:close/>
              </a:path>
            </a:pathLst>
          </a:custGeom>
          <a:solidFill>
            <a:srgbClr val="D0CECE">
              <a:alpha val="24705"/>
            </a:srgbClr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3699384" y="1571946"/>
            <a:ext cx="2112158" cy="2157573"/>
          </a:xfrm>
          <a:custGeom>
            <a:rect b="b" l="l" r="r" t="t"/>
            <a:pathLst>
              <a:path extrusionOk="0" h="2157573" w="2112158">
                <a:moveTo>
                  <a:pt x="2178" y="708917"/>
                </a:moveTo>
                <a:lnTo>
                  <a:pt x="2178" y="708917"/>
                </a:lnTo>
                <a:cubicBezTo>
                  <a:pt x="12452" y="736315"/>
                  <a:pt x="23159" y="763554"/>
                  <a:pt x="33000" y="791110"/>
                </a:cubicBezTo>
                <a:cubicBezTo>
                  <a:pt x="40285" y="811508"/>
                  <a:pt x="41534" y="834733"/>
                  <a:pt x="53549" y="852755"/>
                </a:cubicBezTo>
                <a:lnTo>
                  <a:pt x="74097" y="883577"/>
                </a:lnTo>
                <a:cubicBezTo>
                  <a:pt x="77522" y="893851"/>
                  <a:pt x="79528" y="904713"/>
                  <a:pt x="84371" y="914400"/>
                </a:cubicBezTo>
                <a:cubicBezTo>
                  <a:pt x="93269" y="932196"/>
                  <a:pt x="109544" y="953031"/>
                  <a:pt x="125468" y="965771"/>
                </a:cubicBezTo>
                <a:cubicBezTo>
                  <a:pt x="135110" y="973485"/>
                  <a:pt x="146648" y="978605"/>
                  <a:pt x="156290" y="986319"/>
                </a:cubicBezTo>
                <a:cubicBezTo>
                  <a:pt x="163854" y="992370"/>
                  <a:pt x="168175" y="1002535"/>
                  <a:pt x="176839" y="1006867"/>
                </a:cubicBezTo>
                <a:cubicBezTo>
                  <a:pt x="217546" y="1027220"/>
                  <a:pt x="256263" y="1030379"/>
                  <a:pt x="300129" y="1037690"/>
                </a:cubicBezTo>
                <a:lnTo>
                  <a:pt x="361773" y="1058238"/>
                </a:lnTo>
                <a:lnTo>
                  <a:pt x="392596" y="1068512"/>
                </a:lnTo>
                <a:cubicBezTo>
                  <a:pt x="402870" y="1075361"/>
                  <a:pt x="415704" y="1079418"/>
                  <a:pt x="423418" y="1089060"/>
                </a:cubicBezTo>
                <a:cubicBezTo>
                  <a:pt x="430184" y="1097517"/>
                  <a:pt x="428850" y="1110196"/>
                  <a:pt x="433693" y="1119883"/>
                </a:cubicBezTo>
                <a:cubicBezTo>
                  <a:pt x="446653" y="1145803"/>
                  <a:pt x="455678" y="1152142"/>
                  <a:pt x="474789" y="1171254"/>
                </a:cubicBezTo>
                <a:cubicBezTo>
                  <a:pt x="478214" y="1184953"/>
                  <a:pt x="485063" y="1198230"/>
                  <a:pt x="485063" y="1212350"/>
                </a:cubicBezTo>
                <a:cubicBezTo>
                  <a:pt x="485063" y="1239961"/>
                  <a:pt x="480574" y="1267546"/>
                  <a:pt x="474789" y="1294544"/>
                </a:cubicBezTo>
                <a:cubicBezTo>
                  <a:pt x="467420" y="1328932"/>
                  <a:pt x="456516" y="1360384"/>
                  <a:pt x="433693" y="1387011"/>
                </a:cubicBezTo>
                <a:cubicBezTo>
                  <a:pt x="421085" y="1401720"/>
                  <a:pt x="403342" y="1411988"/>
                  <a:pt x="392596" y="1428108"/>
                </a:cubicBezTo>
                <a:cubicBezTo>
                  <a:pt x="385747" y="1438382"/>
                  <a:pt x="380084" y="1449555"/>
                  <a:pt x="372048" y="1458930"/>
                </a:cubicBezTo>
                <a:lnTo>
                  <a:pt x="300129" y="1530849"/>
                </a:lnTo>
                <a:cubicBezTo>
                  <a:pt x="293279" y="1537699"/>
                  <a:pt x="284953" y="1543338"/>
                  <a:pt x="279580" y="1551398"/>
                </a:cubicBezTo>
                <a:cubicBezTo>
                  <a:pt x="272731" y="1561672"/>
                  <a:pt x="267763" y="1573489"/>
                  <a:pt x="259032" y="1582220"/>
                </a:cubicBezTo>
                <a:cubicBezTo>
                  <a:pt x="205628" y="1635623"/>
                  <a:pt x="248332" y="1572477"/>
                  <a:pt x="207661" y="1623317"/>
                </a:cubicBezTo>
                <a:cubicBezTo>
                  <a:pt x="155829" y="1688109"/>
                  <a:pt x="216171" y="1625082"/>
                  <a:pt x="166564" y="1674687"/>
                </a:cubicBezTo>
                <a:cubicBezTo>
                  <a:pt x="163139" y="1684961"/>
                  <a:pt x="163055" y="1697053"/>
                  <a:pt x="156290" y="1705510"/>
                </a:cubicBezTo>
                <a:cubicBezTo>
                  <a:pt x="148576" y="1715152"/>
                  <a:pt x="132012" y="1715587"/>
                  <a:pt x="125468" y="1726058"/>
                </a:cubicBezTo>
                <a:cubicBezTo>
                  <a:pt x="113988" y="1744426"/>
                  <a:pt x="111769" y="1767155"/>
                  <a:pt x="104920" y="1787703"/>
                </a:cubicBezTo>
                <a:lnTo>
                  <a:pt x="94645" y="1818526"/>
                </a:lnTo>
                <a:lnTo>
                  <a:pt x="84371" y="1849348"/>
                </a:lnTo>
                <a:cubicBezTo>
                  <a:pt x="91259" y="1890678"/>
                  <a:pt x="86300" y="1912922"/>
                  <a:pt x="115194" y="1941816"/>
                </a:cubicBezTo>
                <a:cubicBezTo>
                  <a:pt x="123925" y="1950547"/>
                  <a:pt x="135742" y="1955515"/>
                  <a:pt x="146016" y="1962364"/>
                </a:cubicBezTo>
                <a:cubicBezTo>
                  <a:pt x="149441" y="1972638"/>
                  <a:pt x="148632" y="1985528"/>
                  <a:pt x="156290" y="1993186"/>
                </a:cubicBezTo>
                <a:cubicBezTo>
                  <a:pt x="173753" y="2010649"/>
                  <a:pt x="200472" y="2016821"/>
                  <a:pt x="217935" y="2034283"/>
                </a:cubicBezTo>
                <a:cubicBezTo>
                  <a:pt x="237046" y="2053393"/>
                  <a:pt x="243388" y="2062421"/>
                  <a:pt x="269306" y="2075380"/>
                </a:cubicBezTo>
                <a:cubicBezTo>
                  <a:pt x="278993" y="2080223"/>
                  <a:pt x="289855" y="2082229"/>
                  <a:pt x="300129" y="2085654"/>
                </a:cubicBezTo>
                <a:cubicBezTo>
                  <a:pt x="313828" y="2095928"/>
                  <a:pt x="325909" y="2108818"/>
                  <a:pt x="341225" y="2116476"/>
                </a:cubicBezTo>
                <a:cubicBezTo>
                  <a:pt x="379717" y="2135722"/>
                  <a:pt x="413653" y="2138280"/>
                  <a:pt x="454241" y="2147299"/>
                </a:cubicBezTo>
                <a:cubicBezTo>
                  <a:pt x="468025" y="2150362"/>
                  <a:pt x="481639" y="2154148"/>
                  <a:pt x="495338" y="2157573"/>
                </a:cubicBezTo>
                <a:lnTo>
                  <a:pt x="1080964" y="2147299"/>
                </a:lnTo>
                <a:cubicBezTo>
                  <a:pt x="1097576" y="2146780"/>
                  <a:pt x="1181485" y="2132960"/>
                  <a:pt x="1204254" y="2126750"/>
                </a:cubicBezTo>
                <a:cubicBezTo>
                  <a:pt x="1225151" y="2121051"/>
                  <a:pt x="1244406" y="2108889"/>
                  <a:pt x="1265899" y="2106202"/>
                </a:cubicBezTo>
                <a:lnTo>
                  <a:pt x="1348093" y="2095928"/>
                </a:lnTo>
                <a:cubicBezTo>
                  <a:pt x="1358367" y="2092503"/>
                  <a:pt x="1368961" y="2089920"/>
                  <a:pt x="1378915" y="2085654"/>
                </a:cubicBezTo>
                <a:cubicBezTo>
                  <a:pt x="1392993" y="2079621"/>
                  <a:pt x="1405671" y="2070483"/>
                  <a:pt x="1420012" y="2065105"/>
                </a:cubicBezTo>
                <a:cubicBezTo>
                  <a:pt x="1433233" y="2060147"/>
                  <a:pt x="1447531" y="2058710"/>
                  <a:pt x="1461108" y="2054831"/>
                </a:cubicBezTo>
                <a:cubicBezTo>
                  <a:pt x="1471521" y="2051856"/>
                  <a:pt x="1481424" y="2047184"/>
                  <a:pt x="1491931" y="2044557"/>
                </a:cubicBezTo>
                <a:cubicBezTo>
                  <a:pt x="1508872" y="2040322"/>
                  <a:pt x="1526121" y="2037407"/>
                  <a:pt x="1543302" y="2034283"/>
                </a:cubicBezTo>
                <a:cubicBezTo>
                  <a:pt x="1633205" y="2017937"/>
                  <a:pt x="1582919" y="2028624"/>
                  <a:pt x="1687140" y="2013735"/>
                </a:cubicBezTo>
                <a:cubicBezTo>
                  <a:pt x="1707762" y="2010789"/>
                  <a:pt x="1728237" y="2006885"/>
                  <a:pt x="1748785" y="2003460"/>
                </a:cubicBezTo>
                <a:cubicBezTo>
                  <a:pt x="1776181" y="1985196"/>
                  <a:pt x="1789133" y="1979471"/>
                  <a:pt x="1810430" y="1952090"/>
                </a:cubicBezTo>
                <a:cubicBezTo>
                  <a:pt x="1825592" y="1932596"/>
                  <a:pt x="1851526" y="1890445"/>
                  <a:pt x="1851526" y="1890445"/>
                </a:cubicBezTo>
                <a:cubicBezTo>
                  <a:pt x="1871171" y="1831508"/>
                  <a:pt x="1848500" y="1884206"/>
                  <a:pt x="1882349" y="1839074"/>
                </a:cubicBezTo>
                <a:cubicBezTo>
                  <a:pt x="1916601" y="1793404"/>
                  <a:pt x="1927024" y="1776968"/>
                  <a:pt x="1943994" y="1726058"/>
                </a:cubicBezTo>
                <a:cubicBezTo>
                  <a:pt x="1948459" y="1712662"/>
                  <a:pt x="1950389" y="1698539"/>
                  <a:pt x="1954268" y="1684962"/>
                </a:cubicBezTo>
                <a:cubicBezTo>
                  <a:pt x="1973948" y="1616081"/>
                  <a:pt x="1960675" y="1694024"/>
                  <a:pt x="1985090" y="1571946"/>
                </a:cubicBezTo>
                <a:cubicBezTo>
                  <a:pt x="1988515" y="1554822"/>
                  <a:pt x="1992240" y="1537756"/>
                  <a:pt x="1995364" y="1520575"/>
                </a:cubicBezTo>
                <a:cubicBezTo>
                  <a:pt x="1999091" y="1500079"/>
                  <a:pt x="2001553" y="1479357"/>
                  <a:pt x="2005639" y="1458930"/>
                </a:cubicBezTo>
                <a:cubicBezTo>
                  <a:pt x="2020482" y="1384720"/>
                  <a:pt x="2012732" y="1451681"/>
                  <a:pt x="2026187" y="1366463"/>
                </a:cubicBezTo>
                <a:cubicBezTo>
                  <a:pt x="2033741" y="1318623"/>
                  <a:pt x="2040728" y="1270684"/>
                  <a:pt x="2046735" y="1222625"/>
                </a:cubicBezTo>
                <a:cubicBezTo>
                  <a:pt x="2050160" y="1195227"/>
                  <a:pt x="2052810" y="1167721"/>
                  <a:pt x="2057009" y="1140431"/>
                </a:cubicBezTo>
                <a:cubicBezTo>
                  <a:pt x="2059664" y="1123171"/>
                  <a:pt x="2064814" y="1106347"/>
                  <a:pt x="2067284" y="1089060"/>
                </a:cubicBezTo>
                <a:cubicBezTo>
                  <a:pt x="2078007" y="1014000"/>
                  <a:pt x="2079298" y="960387"/>
                  <a:pt x="2087832" y="883577"/>
                </a:cubicBezTo>
                <a:cubicBezTo>
                  <a:pt x="2090506" y="859509"/>
                  <a:pt x="2094681" y="835631"/>
                  <a:pt x="2098106" y="811658"/>
                </a:cubicBezTo>
                <a:cubicBezTo>
                  <a:pt x="2117848" y="515517"/>
                  <a:pt x="2115810" y="613007"/>
                  <a:pt x="2098106" y="143838"/>
                </a:cubicBezTo>
                <a:cubicBezTo>
                  <a:pt x="2097698" y="133016"/>
                  <a:pt x="2093091" y="122483"/>
                  <a:pt x="2087832" y="113016"/>
                </a:cubicBezTo>
                <a:cubicBezTo>
                  <a:pt x="2050363" y="45572"/>
                  <a:pt x="2065938" y="57773"/>
                  <a:pt x="2015913" y="41096"/>
                </a:cubicBezTo>
                <a:cubicBezTo>
                  <a:pt x="2009063" y="34247"/>
                  <a:pt x="2003670" y="25532"/>
                  <a:pt x="1995364" y="20548"/>
                </a:cubicBezTo>
                <a:cubicBezTo>
                  <a:pt x="1970356" y="5544"/>
                  <a:pt x="1893682" y="1417"/>
                  <a:pt x="1882349" y="0"/>
                </a:cubicBezTo>
                <a:cubicBezTo>
                  <a:pt x="1797677" y="4704"/>
                  <a:pt x="1717466" y="2393"/>
                  <a:pt x="1635769" y="20548"/>
                </a:cubicBezTo>
                <a:cubicBezTo>
                  <a:pt x="1625197" y="22897"/>
                  <a:pt x="1615220" y="27397"/>
                  <a:pt x="1604946" y="30822"/>
                </a:cubicBezTo>
                <a:cubicBezTo>
                  <a:pt x="1534291" y="77927"/>
                  <a:pt x="1566731" y="64110"/>
                  <a:pt x="1512479" y="82193"/>
                </a:cubicBezTo>
                <a:cubicBezTo>
                  <a:pt x="1505630" y="92467"/>
                  <a:pt x="1501224" y="104885"/>
                  <a:pt x="1491931" y="113016"/>
                </a:cubicBezTo>
                <a:cubicBezTo>
                  <a:pt x="1473345" y="129278"/>
                  <a:pt x="1430286" y="154112"/>
                  <a:pt x="1430286" y="154112"/>
                </a:cubicBezTo>
                <a:cubicBezTo>
                  <a:pt x="1423437" y="164386"/>
                  <a:pt x="1417452" y="175293"/>
                  <a:pt x="1409738" y="184935"/>
                </a:cubicBezTo>
                <a:cubicBezTo>
                  <a:pt x="1403687" y="192499"/>
                  <a:pt x="1394173" y="197177"/>
                  <a:pt x="1389189" y="205483"/>
                </a:cubicBezTo>
                <a:cubicBezTo>
                  <a:pt x="1383617" y="214769"/>
                  <a:pt x="1385210" y="227492"/>
                  <a:pt x="1378915" y="236305"/>
                </a:cubicBezTo>
                <a:cubicBezTo>
                  <a:pt x="1367654" y="252070"/>
                  <a:pt x="1348564" y="261282"/>
                  <a:pt x="1337818" y="277402"/>
                </a:cubicBezTo>
                <a:cubicBezTo>
                  <a:pt x="1286809" y="353918"/>
                  <a:pt x="1352361" y="259953"/>
                  <a:pt x="1286448" y="339047"/>
                </a:cubicBezTo>
                <a:cubicBezTo>
                  <a:pt x="1278543" y="348533"/>
                  <a:pt x="1273613" y="360227"/>
                  <a:pt x="1265899" y="369869"/>
                </a:cubicBezTo>
                <a:cubicBezTo>
                  <a:pt x="1259848" y="377433"/>
                  <a:pt x="1251163" y="382669"/>
                  <a:pt x="1245351" y="390418"/>
                </a:cubicBezTo>
                <a:cubicBezTo>
                  <a:pt x="1207167" y="441330"/>
                  <a:pt x="1215261" y="448027"/>
                  <a:pt x="1173432" y="482885"/>
                </a:cubicBezTo>
                <a:cubicBezTo>
                  <a:pt x="1163946" y="490790"/>
                  <a:pt x="1152883" y="496584"/>
                  <a:pt x="1142609" y="503434"/>
                </a:cubicBezTo>
                <a:cubicBezTo>
                  <a:pt x="1126313" y="552322"/>
                  <a:pt x="1143760" y="521006"/>
                  <a:pt x="1101513" y="554804"/>
                </a:cubicBezTo>
                <a:cubicBezTo>
                  <a:pt x="1093949" y="560855"/>
                  <a:pt x="1088714" y="569541"/>
                  <a:pt x="1080964" y="575353"/>
                </a:cubicBezTo>
                <a:cubicBezTo>
                  <a:pt x="1061208" y="590170"/>
                  <a:pt x="1039868" y="602750"/>
                  <a:pt x="1019320" y="616449"/>
                </a:cubicBezTo>
                <a:cubicBezTo>
                  <a:pt x="1009046" y="623299"/>
                  <a:pt x="1000212" y="633093"/>
                  <a:pt x="988497" y="636998"/>
                </a:cubicBezTo>
                <a:lnTo>
                  <a:pt x="957675" y="647272"/>
                </a:lnTo>
                <a:lnTo>
                  <a:pt x="618627" y="636998"/>
                </a:lnTo>
                <a:cubicBezTo>
                  <a:pt x="594441" y="635789"/>
                  <a:pt x="570304" y="632168"/>
                  <a:pt x="546708" y="626723"/>
                </a:cubicBezTo>
                <a:cubicBezTo>
                  <a:pt x="525603" y="621853"/>
                  <a:pt x="485063" y="606175"/>
                  <a:pt x="485063" y="606175"/>
                </a:cubicBezTo>
                <a:lnTo>
                  <a:pt x="423418" y="565078"/>
                </a:lnTo>
                <a:cubicBezTo>
                  <a:pt x="413144" y="558229"/>
                  <a:pt x="404310" y="548435"/>
                  <a:pt x="392596" y="544530"/>
                </a:cubicBezTo>
                <a:cubicBezTo>
                  <a:pt x="382322" y="541105"/>
                  <a:pt x="371727" y="538522"/>
                  <a:pt x="361773" y="534256"/>
                </a:cubicBezTo>
                <a:cubicBezTo>
                  <a:pt x="272902" y="496169"/>
                  <a:pt x="362140" y="527529"/>
                  <a:pt x="289854" y="503434"/>
                </a:cubicBezTo>
                <a:cubicBezTo>
                  <a:pt x="224784" y="506859"/>
                  <a:pt x="159537" y="507809"/>
                  <a:pt x="94645" y="513708"/>
                </a:cubicBezTo>
                <a:cubicBezTo>
                  <a:pt x="83860" y="514688"/>
                  <a:pt x="72834" y="517975"/>
                  <a:pt x="63823" y="523982"/>
                </a:cubicBezTo>
                <a:cubicBezTo>
                  <a:pt x="51733" y="532042"/>
                  <a:pt x="43274" y="544530"/>
                  <a:pt x="33000" y="554804"/>
                </a:cubicBezTo>
                <a:cubicBezTo>
                  <a:pt x="29575" y="565078"/>
                  <a:pt x="27569" y="575940"/>
                  <a:pt x="22726" y="585627"/>
                </a:cubicBezTo>
                <a:cubicBezTo>
                  <a:pt x="17204" y="596671"/>
                  <a:pt x="4387" y="604300"/>
                  <a:pt x="2178" y="616449"/>
                </a:cubicBezTo>
                <a:cubicBezTo>
                  <a:pt x="-2723" y="643405"/>
                  <a:pt x="2178" y="693506"/>
                  <a:pt x="2178" y="708917"/>
                </a:cubicBezTo>
                <a:close/>
              </a:path>
            </a:pathLst>
          </a:custGeom>
          <a:solidFill>
            <a:srgbClr val="D0CECE">
              <a:alpha val="24705"/>
            </a:srgbClr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3360338" y="4148126"/>
            <a:ext cx="339046" cy="31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2607365" y="4675612"/>
            <a:ext cx="339046" cy="31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4105680" y="4675612"/>
            <a:ext cx="339046" cy="31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2607365" y="5398889"/>
            <a:ext cx="339046" cy="31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8"/>
          <p:cNvSpPr/>
          <p:nvPr/>
        </p:nvSpPr>
        <p:spPr>
          <a:xfrm>
            <a:off x="4112329" y="5356991"/>
            <a:ext cx="339046" cy="31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8"/>
          <p:cNvSpPr/>
          <p:nvPr/>
        </p:nvSpPr>
        <p:spPr>
          <a:xfrm>
            <a:off x="3360338" y="5944391"/>
            <a:ext cx="339046" cy="31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1447633" y="5057209"/>
            <a:ext cx="339046" cy="318500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5434472" y="4994112"/>
            <a:ext cx="339046" cy="318500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28"/>
          <p:cNvCxnSpPr>
            <a:stCxn id="353" idx="5"/>
          </p:cNvCxnSpPr>
          <p:nvPr/>
        </p:nvCxnSpPr>
        <p:spPr>
          <a:xfrm>
            <a:off x="3649732" y="4419983"/>
            <a:ext cx="625500" cy="109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Google Shape;362;p28"/>
          <p:cNvCxnSpPr>
            <a:stCxn id="353" idx="3"/>
            <a:endCxn id="356" idx="7"/>
          </p:cNvCxnSpPr>
          <p:nvPr/>
        </p:nvCxnSpPr>
        <p:spPr>
          <a:xfrm flipH="1">
            <a:off x="2896690" y="4419983"/>
            <a:ext cx="513300" cy="102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3" name="Google Shape;363;p28"/>
          <p:cNvCxnSpPr>
            <a:stCxn id="356" idx="6"/>
            <a:endCxn id="357" idx="2"/>
          </p:cNvCxnSpPr>
          <p:nvPr/>
        </p:nvCxnSpPr>
        <p:spPr>
          <a:xfrm flipH="1" rot="10800000">
            <a:off x="2946411" y="5516139"/>
            <a:ext cx="1165800" cy="4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4" name="Google Shape;364;p28"/>
          <p:cNvCxnSpPr>
            <a:stCxn id="358" idx="1"/>
            <a:endCxn id="354" idx="6"/>
          </p:cNvCxnSpPr>
          <p:nvPr/>
        </p:nvCxnSpPr>
        <p:spPr>
          <a:xfrm rot="10800000">
            <a:off x="2946490" y="4834834"/>
            <a:ext cx="463500" cy="115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28"/>
          <p:cNvCxnSpPr>
            <a:stCxn id="354" idx="6"/>
            <a:endCxn id="355" idx="2"/>
          </p:cNvCxnSpPr>
          <p:nvPr/>
        </p:nvCxnSpPr>
        <p:spPr>
          <a:xfrm>
            <a:off x="2946411" y="4834862"/>
            <a:ext cx="115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28"/>
          <p:cNvCxnSpPr>
            <a:stCxn id="355" idx="2"/>
            <a:endCxn id="358" idx="7"/>
          </p:cNvCxnSpPr>
          <p:nvPr/>
        </p:nvCxnSpPr>
        <p:spPr>
          <a:xfrm flipH="1">
            <a:off x="3649680" y="4834862"/>
            <a:ext cx="456000" cy="115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28"/>
          <p:cNvCxnSpPr>
            <a:stCxn id="354" idx="7"/>
            <a:endCxn id="353" idx="2"/>
          </p:cNvCxnSpPr>
          <p:nvPr/>
        </p:nvCxnSpPr>
        <p:spPr>
          <a:xfrm flipH="1" rot="10800000">
            <a:off x="2896759" y="4307355"/>
            <a:ext cx="463500" cy="41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" name="Google Shape;368;p28"/>
          <p:cNvCxnSpPr>
            <a:stCxn id="354" idx="4"/>
            <a:endCxn id="357" idx="1"/>
          </p:cNvCxnSpPr>
          <p:nvPr/>
        </p:nvCxnSpPr>
        <p:spPr>
          <a:xfrm>
            <a:off x="2776888" y="4994112"/>
            <a:ext cx="1385100" cy="40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p28"/>
          <p:cNvCxnSpPr>
            <a:stCxn id="356" idx="0"/>
            <a:endCxn id="355" idx="5"/>
          </p:cNvCxnSpPr>
          <p:nvPr/>
        </p:nvCxnSpPr>
        <p:spPr>
          <a:xfrm flipH="1" rot="10800000">
            <a:off x="2776888" y="4947389"/>
            <a:ext cx="1618200" cy="45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0" name="Google Shape;370;p28"/>
          <p:cNvCxnSpPr>
            <a:stCxn id="355" idx="4"/>
            <a:endCxn id="357" idx="0"/>
          </p:cNvCxnSpPr>
          <p:nvPr/>
        </p:nvCxnSpPr>
        <p:spPr>
          <a:xfrm>
            <a:off x="4275203" y="4994112"/>
            <a:ext cx="6600" cy="36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28"/>
          <p:cNvCxnSpPr>
            <a:stCxn id="358" idx="2"/>
            <a:endCxn id="356" idx="5"/>
          </p:cNvCxnSpPr>
          <p:nvPr/>
        </p:nvCxnSpPr>
        <p:spPr>
          <a:xfrm rot="10800000">
            <a:off x="2896838" y="5670741"/>
            <a:ext cx="463500" cy="43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28"/>
          <p:cNvCxnSpPr>
            <a:stCxn id="353" idx="2"/>
            <a:endCxn id="359" idx="0"/>
          </p:cNvCxnSpPr>
          <p:nvPr/>
        </p:nvCxnSpPr>
        <p:spPr>
          <a:xfrm flipH="1">
            <a:off x="1617038" y="4307376"/>
            <a:ext cx="1743300" cy="7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28"/>
          <p:cNvCxnSpPr>
            <a:stCxn id="354" idx="3"/>
            <a:endCxn id="359" idx="6"/>
          </p:cNvCxnSpPr>
          <p:nvPr/>
        </p:nvCxnSpPr>
        <p:spPr>
          <a:xfrm flipH="1">
            <a:off x="1786717" y="4947469"/>
            <a:ext cx="870300" cy="26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28"/>
          <p:cNvCxnSpPr>
            <a:stCxn id="359" idx="6"/>
            <a:endCxn id="356" idx="2"/>
          </p:cNvCxnSpPr>
          <p:nvPr/>
        </p:nvCxnSpPr>
        <p:spPr>
          <a:xfrm>
            <a:off x="1786679" y="5216459"/>
            <a:ext cx="8208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5" name="Google Shape;375;p28"/>
          <p:cNvCxnSpPr>
            <a:stCxn id="359" idx="4"/>
            <a:endCxn id="358" idx="2"/>
          </p:cNvCxnSpPr>
          <p:nvPr/>
        </p:nvCxnSpPr>
        <p:spPr>
          <a:xfrm>
            <a:off x="1617156" y="5375709"/>
            <a:ext cx="1743300" cy="72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28"/>
          <p:cNvCxnSpPr>
            <a:stCxn id="353" idx="6"/>
            <a:endCxn id="360" idx="0"/>
          </p:cNvCxnSpPr>
          <p:nvPr/>
        </p:nvCxnSpPr>
        <p:spPr>
          <a:xfrm>
            <a:off x="3699384" y="4307376"/>
            <a:ext cx="1904700" cy="68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28"/>
          <p:cNvCxnSpPr>
            <a:stCxn id="355" idx="6"/>
            <a:endCxn id="360" idx="1"/>
          </p:cNvCxnSpPr>
          <p:nvPr/>
        </p:nvCxnSpPr>
        <p:spPr>
          <a:xfrm>
            <a:off x="4444726" y="4834862"/>
            <a:ext cx="1039500" cy="20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28"/>
          <p:cNvCxnSpPr>
            <a:stCxn id="357" idx="7"/>
            <a:endCxn id="360" idx="2"/>
          </p:cNvCxnSpPr>
          <p:nvPr/>
        </p:nvCxnSpPr>
        <p:spPr>
          <a:xfrm flipH="1" rot="10800000">
            <a:off x="4401723" y="5153434"/>
            <a:ext cx="1032600" cy="25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28"/>
          <p:cNvCxnSpPr>
            <a:stCxn id="358" idx="6"/>
            <a:endCxn id="360" idx="3"/>
          </p:cNvCxnSpPr>
          <p:nvPr/>
        </p:nvCxnSpPr>
        <p:spPr>
          <a:xfrm flipH="1" rot="10800000">
            <a:off x="3699384" y="5266041"/>
            <a:ext cx="1784700" cy="83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28"/>
          <p:cNvSpPr txBox="1"/>
          <p:nvPr/>
        </p:nvSpPr>
        <p:spPr>
          <a:xfrm>
            <a:off x="390418" y="1571946"/>
            <a:ext cx="62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G:=</a:t>
            </a:r>
            <a:endParaRPr/>
          </a:p>
        </p:txBody>
      </p:sp>
      <p:sp>
        <p:nvSpPr>
          <p:cNvPr id="381" name="Google Shape;381;p28"/>
          <p:cNvSpPr txBox="1"/>
          <p:nvPr/>
        </p:nvSpPr>
        <p:spPr>
          <a:xfrm>
            <a:off x="455710" y="4122710"/>
            <a:ext cx="62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G’:=</a:t>
            </a: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8763857" y="1941278"/>
            <a:ext cx="513708" cy="516276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8796017" y="2937125"/>
            <a:ext cx="502095" cy="516276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8369967" y="3465930"/>
            <a:ext cx="1333240" cy="181256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28"/>
          <p:cNvCxnSpPr>
            <a:stCxn id="382" idx="4"/>
            <a:endCxn id="383" idx="0"/>
          </p:cNvCxnSpPr>
          <p:nvPr/>
        </p:nvCxnSpPr>
        <p:spPr>
          <a:xfrm>
            <a:off x="9020711" y="2457554"/>
            <a:ext cx="26400" cy="47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6" name="Google Shape;386;p28"/>
          <p:cNvCxnSpPr>
            <a:stCxn id="382" idx="3"/>
          </p:cNvCxnSpPr>
          <p:nvPr/>
        </p:nvCxnSpPr>
        <p:spPr>
          <a:xfrm flipH="1">
            <a:off x="8054588" y="2381947"/>
            <a:ext cx="784500" cy="36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87" name="Google Shape;387;p28"/>
          <p:cNvCxnSpPr>
            <a:stCxn id="382" idx="4"/>
          </p:cNvCxnSpPr>
          <p:nvPr/>
        </p:nvCxnSpPr>
        <p:spPr>
          <a:xfrm flipH="1">
            <a:off x="8160011" y="2457554"/>
            <a:ext cx="860700" cy="59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88" name="Google Shape;388;p28"/>
          <p:cNvCxnSpPr>
            <a:stCxn id="382" idx="4"/>
          </p:cNvCxnSpPr>
          <p:nvPr/>
        </p:nvCxnSpPr>
        <p:spPr>
          <a:xfrm>
            <a:off x="9020711" y="2457554"/>
            <a:ext cx="860700" cy="66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89" name="Google Shape;389;p28"/>
          <p:cNvCxnSpPr>
            <a:stCxn id="382" idx="5"/>
          </p:cNvCxnSpPr>
          <p:nvPr/>
        </p:nvCxnSpPr>
        <p:spPr>
          <a:xfrm>
            <a:off x="9202334" y="2381947"/>
            <a:ext cx="936000" cy="47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28"/>
          <p:cNvSpPr txBox="1"/>
          <p:nvPr/>
        </p:nvSpPr>
        <p:spPr>
          <a:xfrm>
            <a:off x="8847129" y="2057459"/>
            <a:ext cx="251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391" name="Google Shape;391;p28"/>
          <p:cNvSpPr txBox="1"/>
          <p:nvPr/>
        </p:nvSpPr>
        <p:spPr>
          <a:xfrm>
            <a:off x="8849098" y="3010597"/>
            <a:ext cx="62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G’</a:t>
            </a:r>
            <a:endParaRPr/>
          </a:p>
        </p:txBody>
      </p:sp>
      <p:sp>
        <p:nvSpPr>
          <p:cNvPr id="392" name="Google Shape;39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2234474" y="4061072"/>
            <a:ext cx="2541122" cy="2401913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7874165" y="5568552"/>
            <a:ext cx="2579245" cy="38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[KKKP] Hierarchical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6402139" y="6053476"/>
            <a:ext cx="4376423" cy="64633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graph can be made smaller with graph contractions.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Central Ideas</a:t>
            </a:r>
            <a:endParaRPr/>
          </a:p>
        </p:txBody>
      </p:sp>
      <p:sp>
        <p:nvSpPr>
          <p:cNvPr id="401" name="Google Shape;40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Graph Contraction can be generalized for all levels.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Information about edges lost in contraction can be retrieved efficiently.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O(m) space and O(min(m,nc</a:t>
            </a:r>
            <a:r>
              <a:rPr baseline="-25000" lang="en-IN"/>
              <a:t>S</a:t>
            </a:r>
            <a:r>
              <a:rPr lang="en-IN"/>
              <a:t>)) query time.</a:t>
            </a:r>
            <a:endParaRPr/>
          </a:p>
        </p:txBody>
      </p:sp>
      <p:sp>
        <p:nvSpPr>
          <p:cNvPr id="402" name="Google Shape;40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Future Work</a:t>
            </a:r>
            <a:endParaRPr/>
          </a:p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Turning the ft-DS into a sensitivity oracle.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Handling edge insertions as well in same time bounds.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Efficient construction of Data Structure.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 trivial construction will require m maxflow/mincut computations.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O(mn) algorithm may be possible.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Fully-Dynamic exact all-pairs Mincut.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Thanks for listening</a:t>
            </a:r>
            <a:endParaRPr/>
          </a:p>
        </p:txBody>
      </p:sp>
      <p:sp>
        <p:nvSpPr>
          <p:cNvPr id="415" name="Google Shape;415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/>
              <a:t>Questions?</a:t>
            </a:r>
            <a:endParaRPr/>
          </a:p>
        </p:txBody>
      </p:sp>
      <p:sp>
        <p:nvSpPr>
          <p:cNvPr id="416" name="Google Shape;4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Fault-tolerant Model</a:t>
            </a:r>
            <a:endParaRPr/>
          </a:p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6172199" y="1825625"/>
            <a:ext cx="5817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Given k nodes or edge failures. Report a specified query </a:t>
            </a:r>
            <a:r>
              <a:rPr lang="en-IN" sz="1400"/>
              <a:t>(shortest path, connectivity etc.) </a:t>
            </a:r>
            <a:r>
              <a:rPr lang="en-IN"/>
              <a:t>in presence of failures.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Aim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Data structure should be very compact.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Query time should be small.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Often a space-time trade-off.</a:t>
            </a:r>
            <a:endParaRPr/>
          </a:p>
        </p:txBody>
      </p:sp>
      <p:pic>
        <p:nvPicPr>
          <p:cNvPr descr="Social Media Circles Network Illustration, Vector Icon. Royalty Free  Cliparts, Vectors, And Stock Illustration. Image 65944302.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02" y="1570708"/>
            <a:ext cx="4606255" cy="46062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746620" y="5144418"/>
            <a:ext cx="453006" cy="3187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 rot="10800000">
            <a:off x="746620" y="5144416"/>
            <a:ext cx="453006" cy="20972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393422" y="2218058"/>
            <a:ext cx="453006" cy="3187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 rot="10800000">
            <a:off x="5393422" y="2218056"/>
            <a:ext cx="444617" cy="20972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776756" y="3546664"/>
            <a:ext cx="302004" cy="32717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942514" y="4729163"/>
            <a:ext cx="302004" cy="32717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763087" y="4980830"/>
            <a:ext cx="302004" cy="32717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267935" y="2499207"/>
            <a:ext cx="695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746620" y="5468407"/>
            <a:ext cx="695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pic>
        <p:nvPicPr>
          <p:cNvPr descr="ᐈ Repairman stock vectors, Royalty Free repairman illustrations | download  on Depositphotos®"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0967" y="5786058"/>
            <a:ext cx="1249524" cy="10516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Some classic fault-tolerance results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38200" y="1825625"/>
            <a:ext cx="10515600" cy="364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Shortest Path with single vertex/edge failure </a:t>
            </a:r>
            <a:r>
              <a:rPr lang="en-IN" sz="1400"/>
              <a:t>(directed weighted graph)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Demetrescu et al. [SIAMJ 2008] O(n</a:t>
            </a:r>
            <a:r>
              <a:rPr baseline="30000" lang="en-IN" sz="1800"/>
              <a:t>2</a:t>
            </a:r>
            <a:r>
              <a:rPr lang="en-IN" sz="1800"/>
              <a:t>logn) space O(1) query time.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Bernstein and Karger [STOC 2009]  O(n</a:t>
            </a:r>
            <a:r>
              <a:rPr baseline="30000" lang="en-IN" sz="1800"/>
              <a:t>2</a:t>
            </a:r>
            <a:r>
              <a:rPr lang="en-IN" sz="1800"/>
              <a:t>logn) space O(1) query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Fault Tolerant Spanners for General Graphs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Chechik et al. [SIAMJ 2010]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Our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All-pairs Mincuts with single edge failure </a:t>
            </a:r>
            <a:r>
              <a:rPr lang="en-IN" sz="1400"/>
              <a:t>(undirected unweighted graph)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O(n</a:t>
            </a:r>
            <a:r>
              <a:rPr baseline="30000" lang="en-IN" sz="1800"/>
              <a:t>2</a:t>
            </a:r>
            <a:r>
              <a:rPr lang="en-IN" sz="1800"/>
              <a:t>) space and O(1) query time.</a:t>
            </a:r>
            <a:r>
              <a:rPr lang="en-IN" sz="1800">
                <a:solidFill>
                  <a:srgbClr val="FF0000"/>
                </a:solidFill>
              </a:rPr>
              <a:t>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O(m) space and O(min(m,nc</a:t>
            </a:r>
            <a:r>
              <a:rPr baseline="-25000" lang="en-IN" sz="1800"/>
              <a:t>s,t</a:t>
            </a:r>
            <a:r>
              <a:rPr lang="en-IN" sz="1800"/>
              <a:t>)) query time. </a:t>
            </a:r>
            <a:r>
              <a:rPr lang="en-IN" sz="1800">
                <a:solidFill>
                  <a:srgbClr val="FF0000"/>
                </a:solidFill>
              </a:rPr>
              <a:t>*</a:t>
            </a:r>
            <a:endParaRPr/>
          </a:p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838200" y="5969655"/>
            <a:ext cx="98546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*Surender Baswana, Abhyuday Pandey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Fault-Tolerant All-Pairs Mincuts. CoRR abs/2011.03291 (2020) submitted to STOC’21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Difficulty of the problem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838200" y="1825625"/>
            <a:ext cx="10283890" cy="4407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Consider an undirected unweighted graph G=(V,E)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Fact: </a:t>
            </a:r>
            <a:r>
              <a:rPr lang="en-IN"/>
              <a:t>Failure of an edge affects the value of Mincut/Maxflow iff the edge lies in some mincut.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How many Mincuts are possible between a designated source and sink vertex?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IN">
                <a:solidFill>
                  <a:srgbClr val="FF0000"/>
                </a:solidFill>
              </a:rPr>
              <a:t>Exponential [Picard and Quaryenne ‘80]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And we wish to deal with all possible pair of vertices.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Global Mincuts and (s,t)-Mincuts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393794" y="1979720"/>
            <a:ext cx="3986074" cy="1200705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 flipH="1">
            <a:off x="2592280" y="1690688"/>
            <a:ext cx="1544714" cy="19225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3" name="Google Shape;133;p17"/>
          <p:cNvSpPr/>
          <p:nvPr/>
        </p:nvSpPr>
        <p:spPr>
          <a:xfrm>
            <a:off x="5956917" y="1979720"/>
            <a:ext cx="3986074" cy="1200705"/>
          </a:xfrm>
          <a:prstGeom prst="chord">
            <a:avLst>
              <a:gd fmla="val 7655789" name="adj1"/>
              <a:gd fmla="val 18632888" name="adj2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6950845" y="1979719"/>
            <a:ext cx="3986074" cy="1200705"/>
          </a:xfrm>
          <a:prstGeom prst="chord">
            <a:avLst>
              <a:gd fmla="val 18686970" name="adj1"/>
              <a:gd fmla="val 7590551" name="adj2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>
            <a:off x="8336132" y="2148396"/>
            <a:ext cx="99429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8115670" y="2389573"/>
            <a:ext cx="102833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17"/>
          <p:cNvCxnSpPr>
            <a:stCxn id="133" idx="2"/>
            <a:endCxn id="134" idx="2"/>
          </p:cNvCxnSpPr>
          <p:nvPr/>
        </p:nvCxnSpPr>
        <p:spPr>
          <a:xfrm>
            <a:off x="7973480" y="2581807"/>
            <a:ext cx="1009800" cy="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7794594" y="2798097"/>
            <a:ext cx="1038687" cy="7186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7634796" y="3016123"/>
            <a:ext cx="1012794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7750577" y="1618809"/>
            <a:ext cx="1544714" cy="19225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1" name="Google Shape;141;p17"/>
          <p:cNvSpPr/>
          <p:nvPr/>
        </p:nvSpPr>
        <p:spPr>
          <a:xfrm>
            <a:off x="1088625" y="4116940"/>
            <a:ext cx="3986074" cy="1200705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7"/>
          <p:cNvCxnSpPr/>
          <p:nvPr/>
        </p:nvCxnSpPr>
        <p:spPr>
          <a:xfrm>
            <a:off x="1699595" y="3876384"/>
            <a:ext cx="3419121" cy="20338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3" name="Google Shape;143;p17"/>
          <p:cNvSpPr txBox="1"/>
          <p:nvPr/>
        </p:nvSpPr>
        <p:spPr>
          <a:xfrm>
            <a:off x="2881914" y="4116940"/>
            <a:ext cx="399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2908547" y="4948313"/>
            <a:ext cx="399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5948040" y="4333852"/>
            <a:ext cx="3986074" cy="1200705"/>
          </a:xfrm>
          <a:prstGeom prst="chord">
            <a:avLst>
              <a:gd fmla="val 1894932" name="adj1"/>
              <a:gd fmla="val 12601995" name="adj2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6950845" y="4265811"/>
            <a:ext cx="3986074" cy="1200705"/>
          </a:xfrm>
          <a:prstGeom prst="chord">
            <a:avLst>
              <a:gd fmla="val 12621142" name="adj1"/>
              <a:gd fmla="val 1872923" name="adj2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7"/>
          <p:cNvCxnSpPr/>
          <p:nvPr/>
        </p:nvCxnSpPr>
        <p:spPr>
          <a:xfrm>
            <a:off x="7166131" y="4486272"/>
            <a:ext cx="113892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7395138" y="4638672"/>
            <a:ext cx="113892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7685475" y="4799950"/>
            <a:ext cx="113892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7944592" y="4948313"/>
            <a:ext cx="113892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8254939" y="5131332"/>
            <a:ext cx="113892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8534067" y="5315998"/>
            <a:ext cx="113892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6950845" y="4087224"/>
            <a:ext cx="3419121" cy="20338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4" name="Google Shape;154;p17"/>
          <p:cNvSpPr txBox="1"/>
          <p:nvPr/>
        </p:nvSpPr>
        <p:spPr>
          <a:xfrm>
            <a:off x="8553265" y="4240116"/>
            <a:ext cx="399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7960163" y="5154784"/>
            <a:ext cx="399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</a:t>
            </a:r>
            <a:endParaRPr/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838200" y="1979719"/>
            <a:ext cx="404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728339" y="4171884"/>
            <a:ext cx="404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Dinitz, Karzanov and Lomonosov [1976]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38200" y="1825625"/>
            <a:ext cx="10087947" cy="507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All global Mincuts form a nice tree like structure called ‘cactus’.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23" y="2902630"/>
            <a:ext cx="5682732" cy="220734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6702490" y="5587002"/>
            <a:ext cx="36415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2D cactus (two cycles intersect at at most one vertex)</a:t>
            </a:r>
            <a:endParaRPr/>
          </a:p>
        </p:txBody>
      </p:sp>
      <p:pic>
        <p:nvPicPr>
          <p:cNvPr descr="Cartoon Desert Free Vector Art - (866 Free Downloads)"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8967" y="2405670"/>
            <a:ext cx="6200310" cy="2966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6451339" y="4127810"/>
            <a:ext cx="1054359" cy="1029838"/>
          </a:xfrm>
          <a:prstGeom prst="ellipse">
            <a:avLst/>
          </a:prstGeom>
          <a:gradFill>
            <a:gsLst>
              <a:gs pos="0">
                <a:srgbClr val="FFF2CC"/>
              </a:gs>
              <a:gs pos="35000">
                <a:srgbClr val="C4E0B2"/>
              </a:gs>
              <a:gs pos="100000">
                <a:srgbClr val="385623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7505698" y="4127810"/>
            <a:ext cx="1054359" cy="1029838"/>
          </a:xfrm>
          <a:prstGeom prst="ellipse">
            <a:avLst/>
          </a:prstGeom>
          <a:gradFill>
            <a:gsLst>
              <a:gs pos="0">
                <a:srgbClr val="FFF2CC"/>
              </a:gs>
              <a:gs pos="35000">
                <a:srgbClr val="C4E0B2"/>
              </a:gs>
              <a:gs pos="100000">
                <a:srgbClr val="385623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8560057" y="4127810"/>
            <a:ext cx="1054359" cy="1029838"/>
          </a:xfrm>
          <a:prstGeom prst="ellipse">
            <a:avLst/>
          </a:prstGeom>
          <a:gradFill>
            <a:gsLst>
              <a:gs pos="0">
                <a:srgbClr val="FFF2CC"/>
              </a:gs>
              <a:gs pos="35000">
                <a:srgbClr val="C4E0B2"/>
              </a:gs>
              <a:gs pos="100000">
                <a:srgbClr val="385623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9614416" y="4127810"/>
            <a:ext cx="1054359" cy="1029838"/>
          </a:xfrm>
          <a:prstGeom prst="ellipse">
            <a:avLst/>
          </a:prstGeom>
          <a:gradFill>
            <a:gsLst>
              <a:gs pos="0">
                <a:srgbClr val="FFF2CC"/>
              </a:gs>
              <a:gs pos="35000">
                <a:srgbClr val="C4E0B2"/>
              </a:gs>
              <a:gs pos="100000">
                <a:srgbClr val="385623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10141595" y="3675276"/>
            <a:ext cx="527180" cy="507028"/>
          </a:xfrm>
          <a:prstGeom prst="ellipse">
            <a:avLst/>
          </a:prstGeom>
          <a:gradFill>
            <a:gsLst>
              <a:gs pos="0">
                <a:srgbClr val="FFF2CC"/>
              </a:gs>
              <a:gs pos="35000">
                <a:srgbClr val="C4E0B2"/>
              </a:gs>
              <a:gs pos="100000">
                <a:srgbClr val="385623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 flipH="1">
            <a:off x="6628622" y="4967566"/>
            <a:ext cx="139959" cy="32657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8"/>
          <p:cNvCxnSpPr/>
          <p:nvPr/>
        </p:nvCxnSpPr>
        <p:spPr>
          <a:xfrm rot="10800000">
            <a:off x="6516651" y="4019313"/>
            <a:ext cx="250374" cy="302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7393732" y="4883590"/>
            <a:ext cx="111966" cy="17901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8"/>
          <p:cNvCxnSpPr/>
          <p:nvPr/>
        </p:nvCxnSpPr>
        <p:spPr>
          <a:xfrm flipH="1">
            <a:off x="8242815" y="3976785"/>
            <a:ext cx="159398" cy="302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8276251" y="5062607"/>
            <a:ext cx="111966" cy="17901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9218644" y="5041342"/>
            <a:ext cx="111966" cy="17901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10533093" y="4019313"/>
            <a:ext cx="111966" cy="17901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10273003" y="5041342"/>
            <a:ext cx="111966" cy="17901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18"/>
          <p:cNvCxnSpPr/>
          <p:nvPr/>
        </p:nvCxnSpPr>
        <p:spPr>
          <a:xfrm flipH="1">
            <a:off x="9376873" y="4019313"/>
            <a:ext cx="159398" cy="302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9831352" y="4006301"/>
            <a:ext cx="103415" cy="27253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18"/>
          <p:cNvCxnSpPr/>
          <p:nvPr/>
        </p:nvCxnSpPr>
        <p:spPr>
          <a:xfrm rot="10800000">
            <a:off x="10619009" y="4762848"/>
            <a:ext cx="199057" cy="12074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18"/>
          <p:cNvCxnSpPr/>
          <p:nvPr/>
        </p:nvCxnSpPr>
        <p:spPr>
          <a:xfrm flipH="1" rot="10800000">
            <a:off x="7294104" y="4080769"/>
            <a:ext cx="163351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7552385" y="4192257"/>
            <a:ext cx="216194" cy="19633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8532989" y="4182304"/>
            <a:ext cx="216194" cy="19633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8"/>
          <p:cNvCxnSpPr/>
          <p:nvPr/>
        </p:nvCxnSpPr>
        <p:spPr>
          <a:xfrm>
            <a:off x="10085612" y="3585767"/>
            <a:ext cx="111966" cy="17901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8"/>
          <p:cNvCxnSpPr>
            <a:endCxn id="172" idx="0"/>
          </p:cNvCxnSpPr>
          <p:nvPr/>
        </p:nvCxnSpPr>
        <p:spPr>
          <a:xfrm flipH="1">
            <a:off x="10405185" y="3494676"/>
            <a:ext cx="83400" cy="18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Picard and Quaryenne [1980]</a:t>
            </a:r>
            <a:br>
              <a:rPr lang="en-IN" sz="4000"/>
            </a:br>
            <a:r>
              <a:rPr lang="en-IN" sz="4000"/>
              <a:t>Dinitz and Vainshtein [1994]</a:t>
            </a:r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All (s,t)-Mincuts can be stored in a strip (dag-like structure).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108" y="2877480"/>
            <a:ext cx="7322453" cy="302068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7" name="Google Shape;197;p19"/>
          <p:cNvCxnSpPr/>
          <p:nvPr/>
        </p:nvCxnSpPr>
        <p:spPr>
          <a:xfrm>
            <a:off x="4093828" y="3523376"/>
            <a:ext cx="1269708" cy="159391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19"/>
          <p:cNvCxnSpPr/>
          <p:nvPr/>
        </p:nvCxnSpPr>
        <p:spPr>
          <a:xfrm flipH="1" rot="10800000">
            <a:off x="3066657" y="3775759"/>
            <a:ext cx="2270794" cy="43622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9"/>
          <p:cNvCxnSpPr/>
          <p:nvPr/>
        </p:nvCxnSpPr>
        <p:spPr>
          <a:xfrm flipH="1" rot="10800000">
            <a:off x="4095075" y="3859675"/>
            <a:ext cx="1240500" cy="29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19"/>
          <p:cNvCxnSpPr/>
          <p:nvPr/>
        </p:nvCxnSpPr>
        <p:spPr>
          <a:xfrm flipH="1" rot="10800000">
            <a:off x="5590301" y="3429000"/>
            <a:ext cx="1339005" cy="253767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19"/>
          <p:cNvCxnSpPr/>
          <p:nvPr/>
        </p:nvCxnSpPr>
        <p:spPr>
          <a:xfrm>
            <a:off x="5590301" y="3775759"/>
            <a:ext cx="1339005" cy="458528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19"/>
          <p:cNvCxnSpPr/>
          <p:nvPr/>
        </p:nvCxnSpPr>
        <p:spPr>
          <a:xfrm>
            <a:off x="5536685" y="3859649"/>
            <a:ext cx="432649" cy="632452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8989425" y="2678475"/>
            <a:ext cx="2486700" cy="90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Each vertex has a 2 partition of edges incident on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208" y="420430"/>
            <a:ext cx="7322453" cy="302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0"/>
          <p:cNvCxnSpPr/>
          <p:nvPr/>
        </p:nvCxnSpPr>
        <p:spPr>
          <a:xfrm>
            <a:off x="3935928" y="1066326"/>
            <a:ext cx="1269600" cy="159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213" name="Google Shape;213;p20"/>
          <p:cNvCxnSpPr/>
          <p:nvPr/>
        </p:nvCxnSpPr>
        <p:spPr>
          <a:xfrm flipH="1" rot="10800000">
            <a:off x="2908757" y="1318737"/>
            <a:ext cx="2270700" cy="436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214" name="Google Shape;214;p20"/>
          <p:cNvCxnSpPr/>
          <p:nvPr/>
        </p:nvCxnSpPr>
        <p:spPr>
          <a:xfrm flipH="1" rot="10800000">
            <a:off x="3907575" y="1402575"/>
            <a:ext cx="1270200" cy="314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215" name="Google Shape;215;p20"/>
          <p:cNvCxnSpPr/>
          <p:nvPr/>
        </p:nvCxnSpPr>
        <p:spPr>
          <a:xfrm flipH="1" rot="10800000">
            <a:off x="5432401" y="971917"/>
            <a:ext cx="1338900" cy="253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20"/>
          <p:cNvCxnSpPr/>
          <p:nvPr/>
        </p:nvCxnSpPr>
        <p:spPr>
          <a:xfrm>
            <a:off x="5432401" y="1318709"/>
            <a:ext cx="1338900" cy="4584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5378785" y="1402599"/>
            <a:ext cx="432600" cy="6324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20"/>
          <p:cNvCxnSpPr/>
          <p:nvPr/>
        </p:nvCxnSpPr>
        <p:spPr>
          <a:xfrm flipH="1" rot="10800000">
            <a:off x="2851750" y="1154625"/>
            <a:ext cx="838800" cy="513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219" name="Google Shape;219;p20"/>
          <p:cNvCxnSpPr/>
          <p:nvPr/>
        </p:nvCxnSpPr>
        <p:spPr>
          <a:xfrm flipH="1" rot="10800000">
            <a:off x="3068825" y="1815625"/>
            <a:ext cx="592200" cy="9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220" name="Google Shape;220;p20"/>
          <p:cNvCxnSpPr/>
          <p:nvPr/>
        </p:nvCxnSpPr>
        <p:spPr>
          <a:xfrm flipH="1">
            <a:off x="2733300" y="1085450"/>
            <a:ext cx="927600" cy="562500"/>
          </a:xfrm>
          <a:prstGeom prst="curvedConnector3">
            <a:avLst>
              <a:gd fmla="val 8616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0"/>
          <p:cNvSpPr/>
          <p:nvPr/>
        </p:nvSpPr>
        <p:spPr>
          <a:xfrm>
            <a:off x="2369975" y="630700"/>
            <a:ext cx="3481248" cy="1974388"/>
          </a:xfrm>
          <a:custGeom>
            <a:rect b="b" l="l" r="r" t="t"/>
            <a:pathLst>
              <a:path extrusionOk="0" h="76055" w="136466">
                <a:moveTo>
                  <a:pt x="6870" y="34373"/>
                </a:moveTo>
                <a:cubicBezTo>
                  <a:pt x="3647" y="38649"/>
                  <a:pt x="752" y="43122"/>
                  <a:pt x="160" y="47793"/>
                </a:cubicBezTo>
                <a:cubicBezTo>
                  <a:pt x="-432" y="52464"/>
                  <a:pt x="1147" y="57792"/>
                  <a:pt x="3318" y="62397"/>
                </a:cubicBezTo>
                <a:cubicBezTo>
                  <a:pt x="5489" y="67002"/>
                  <a:pt x="7331" y="73580"/>
                  <a:pt x="13186" y="75422"/>
                </a:cubicBezTo>
                <a:cubicBezTo>
                  <a:pt x="19041" y="77264"/>
                  <a:pt x="30224" y="74501"/>
                  <a:pt x="38447" y="73448"/>
                </a:cubicBezTo>
                <a:cubicBezTo>
                  <a:pt x="46670" y="72396"/>
                  <a:pt x="54235" y="70817"/>
                  <a:pt x="62524" y="69107"/>
                </a:cubicBezTo>
                <a:cubicBezTo>
                  <a:pt x="70813" y="67397"/>
                  <a:pt x="79431" y="66081"/>
                  <a:pt x="88180" y="63186"/>
                </a:cubicBezTo>
                <a:cubicBezTo>
                  <a:pt x="96929" y="60292"/>
                  <a:pt x="107652" y="55819"/>
                  <a:pt x="115020" y="51740"/>
                </a:cubicBezTo>
                <a:cubicBezTo>
                  <a:pt x="122388" y="47661"/>
                  <a:pt x="128835" y="42859"/>
                  <a:pt x="132387" y="38714"/>
                </a:cubicBezTo>
                <a:cubicBezTo>
                  <a:pt x="135939" y="34570"/>
                  <a:pt x="136071" y="30360"/>
                  <a:pt x="136334" y="26873"/>
                </a:cubicBezTo>
                <a:cubicBezTo>
                  <a:pt x="136597" y="23387"/>
                  <a:pt x="136202" y="20755"/>
                  <a:pt x="133965" y="17795"/>
                </a:cubicBezTo>
                <a:cubicBezTo>
                  <a:pt x="131728" y="14835"/>
                  <a:pt x="128177" y="11545"/>
                  <a:pt x="122914" y="9111"/>
                </a:cubicBezTo>
                <a:cubicBezTo>
                  <a:pt x="117651" y="6677"/>
                  <a:pt x="109560" y="4704"/>
                  <a:pt x="102389" y="3191"/>
                </a:cubicBezTo>
                <a:cubicBezTo>
                  <a:pt x="95219" y="1678"/>
                  <a:pt x="86272" y="99"/>
                  <a:pt x="79891" y="33"/>
                </a:cubicBezTo>
                <a:cubicBezTo>
                  <a:pt x="73510" y="-33"/>
                  <a:pt x="68840" y="1612"/>
                  <a:pt x="64103" y="2796"/>
                </a:cubicBezTo>
                <a:cubicBezTo>
                  <a:pt x="59367" y="3980"/>
                  <a:pt x="56340" y="5362"/>
                  <a:pt x="51472" y="7138"/>
                </a:cubicBezTo>
                <a:cubicBezTo>
                  <a:pt x="46604" y="8914"/>
                  <a:pt x="40223" y="10953"/>
                  <a:pt x="34894" y="13453"/>
                </a:cubicBezTo>
                <a:cubicBezTo>
                  <a:pt x="29566" y="15953"/>
                  <a:pt x="24172" y="18650"/>
                  <a:pt x="19501" y="22137"/>
                </a:cubicBezTo>
                <a:cubicBezTo>
                  <a:pt x="14830" y="25624"/>
                  <a:pt x="10094" y="30097"/>
                  <a:pt x="6870" y="34373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22" name="Google Shape;222;p20"/>
          <p:cNvSpPr/>
          <p:nvPr/>
        </p:nvSpPr>
        <p:spPr>
          <a:xfrm>
            <a:off x="463775" y="2930675"/>
            <a:ext cx="2445000" cy="99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"Expanding out" in one of the partition (side-s) yields </a:t>
            </a:r>
            <a:r>
              <a:rPr b="1" lang="en-IN"/>
              <a:t>reachability cone</a:t>
            </a:r>
            <a:r>
              <a:rPr lang="en-IN"/>
              <a:t> in side-s represented as R</a:t>
            </a:r>
            <a:r>
              <a:rPr baseline="-25000" lang="en-IN"/>
              <a:t>s</a:t>
            </a:r>
            <a:r>
              <a:rPr lang="en-IN"/>
              <a:t>(x)</a:t>
            </a:r>
            <a:endParaRPr/>
          </a:p>
        </p:txBody>
      </p:sp>
      <p:sp>
        <p:nvSpPr>
          <p:cNvPr id="223" name="Google Shape;223;p20"/>
          <p:cNvSpPr txBox="1"/>
          <p:nvPr>
            <p:ph idx="4294967295" type="body"/>
          </p:nvPr>
        </p:nvSpPr>
        <p:spPr>
          <a:xfrm>
            <a:off x="907825" y="4618050"/>
            <a:ext cx="104460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Each (s,t)-mincut can be represented by union of </a:t>
            </a:r>
            <a:r>
              <a:rPr lang="en-IN" sz="2400"/>
              <a:t>reachability cones</a:t>
            </a:r>
            <a:r>
              <a:rPr b="1" lang="en-IN" sz="2400"/>
              <a:t> </a:t>
            </a:r>
            <a:r>
              <a:rPr lang="en-IN" sz="2400"/>
              <a:t>on side-</a:t>
            </a:r>
            <a:r>
              <a:rPr lang="en-IN" sz="2400"/>
              <a:t>s</a:t>
            </a:r>
            <a:r>
              <a:rPr lang="en-IN" sz="2400"/>
              <a:t>.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Any union of </a:t>
            </a:r>
            <a:r>
              <a:rPr lang="en-IN" sz="2400"/>
              <a:t>reachability</a:t>
            </a:r>
            <a:r>
              <a:rPr lang="en-IN" sz="2400"/>
              <a:t> cones (on side-</a:t>
            </a:r>
            <a:r>
              <a:rPr lang="en-IN" sz="2400"/>
              <a:t>s</a:t>
            </a:r>
            <a:r>
              <a:rPr lang="en-IN" sz="2400"/>
              <a:t>) forms a (s,t)-mincut.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400"/>
              <a:t>Dinitz and Vainshtein [1994]</a:t>
            </a:r>
            <a:endParaRPr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 </a:t>
            </a:r>
            <a:endParaRPr/>
          </a:p>
        </p:txBody>
      </p: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