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965" r:id="rId2"/>
    <p:sldId id="966" r:id="rId3"/>
    <p:sldId id="967" r:id="rId4"/>
    <p:sldId id="968" r:id="rId5"/>
    <p:sldId id="969" r:id="rId6"/>
    <p:sldId id="970" r:id="rId7"/>
    <p:sldId id="971" r:id="rId8"/>
    <p:sldId id="972" r:id="rId9"/>
    <p:sldId id="973" r:id="rId10"/>
    <p:sldId id="9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720"/>
  </p:normalViewPr>
  <p:slideViewPr>
    <p:cSldViewPr snapToGrid="0">
      <p:cViewPr varScale="1">
        <p:scale>
          <a:sx n="105" d="100"/>
          <a:sy n="105" d="100"/>
        </p:scale>
        <p:origin x="7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C56F0-35D0-F21E-4E89-EF5F1A4755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9BB11F-E99D-99BD-9B3F-F5DD88A6C7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2CC848-C0EB-79D3-6DE4-22A25806F44C}"/>
              </a:ext>
            </a:extLst>
          </p:cNvPr>
          <p:cNvSpPr>
            <a:spLocks noGrp="1"/>
          </p:cNvSpPr>
          <p:nvPr>
            <p:ph type="dt" sz="half" idx="10"/>
          </p:nvPr>
        </p:nvSpPr>
        <p:spPr/>
        <p:txBody>
          <a:bodyPr/>
          <a:lstStyle/>
          <a:p>
            <a:fld id="{7B2438E8-4165-4BEC-99D3-50E350B69CCF}" type="datetimeFigureOut">
              <a:rPr lang="en-IN" smtClean="0"/>
              <a:t>21/05/25</a:t>
            </a:fld>
            <a:endParaRPr lang="en-IN"/>
          </a:p>
        </p:txBody>
      </p:sp>
      <p:sp>
        <p:nvSpPr>
          <p:cNvPr id="5" name="Footer Placeholder 4">
            <a:extLst>
              <a:ext uri="{FF2B5EF4-FFF2-40B4-BE49-F238E27FC236}">
                <a16:creationId xmlns:a16="http://schemas.microsoft.com/office/drawing/2014/main" id="{5B722FB6-C322-CFB3-2D7E-9B5FAA492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7D8A74-BAA9-FD47-0225-0AF10CC2EABC}"/>
              </a:ext>
            </a:extLst>
          </p:cNvPr>
          <p:cNvSpPr>
            <a:spLocks noGrp="1"/>
          </p:cNvSpPr>
          <p:nvPr>
            <p:ph type="sldNum" sz="quarter" idx="12"/>
          </p:nvPr>
        </p:nvSpPr>
        <p:spPr/>
        <p:txBody>
          <a:bodyPr/>
          <a:lstStyle/>
          <a:p>
            <a:fld id="{D5C4C40A-CD3E-46CF-86E1-3512E2ED0364}" type="slidenum">
              <a:rPr lang="en-IN" smtClean="0"/>
              <a:t>‹#›</a:t>
            </a:fld>
            <a:endParaRPr lang="en-IN"/>
          </a:p>
        </p:txBody>
      </p:sp>
    </p:spTree>
    <p:extLst>
      <p:ext uri="{BB962C8B-B14F-4D97-AF65-F5344CB8AC3E}">
        <p14:creationId xmlns:p14="http://schemas.microsoft.com/office/powerpoint/2010/main" val="2980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9D10-D716-34D3-863B-25A6EE6200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963500-B995-113A-5E29-F68AA75B1C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1E817D-2F11-F555-60B7-4AA9026B6CCF}"/>
              </a:ext>
            </a:extLst>
          </p:cNvPr>
          <p:cNvSpPr>
            <a:spLocks noGrp="1"/>
          </p:cNvSpPr>
          <p:nvPr>
            <p:ph type="dt" sz="half" idx="10"/>
          </p:nvPr>
        </p:nvSpPr>
        <p:spPr/>
        <p:txBody>
          <a:bodyPr/>
          <a:lstStyle/>
          <a:p>
            <a:fld id="{7B2438E8-4165-4BEC-99D3-50E350B69CCF}" type="datetimeFigureOut">
              <a:rPr lang="en-IN" smtClean="0"/>
              <a:t>21/05/25</a:t>
            </a:fld>
            <a:endParaRPr lang="en-IN"/>
          </a:p>
        </p:txBody>
      </p:sp>
      <p:sp>
        <p:nvSpPr>
          <p:cNvPr id="5" name="Footer Placeholder 4">
            <a:extLst>
              <a:ext uri="{FF2B5EF4-FFF2-40B4-BE49-F238E27FC236}">
                <a16:creationId xmlns:a16="http://schemas.microsoft.com/office/drawing/2014/main" id="{B9206727-9824-F7A5-09AB-3A9F4837FE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8C6398-8C17-4960-644A-1A5AF264B84F}"/>
              </a:ext>
            </a:extLst>
          </p:cNvPr>
          <p:cNvSpPr>
            <a:spLocks noGrp="1"/>
          </p:cNvSpPr>
          <p:nvPr>
            <p:ph type="sldNum" sz="quarter" idx="12"/>
          </p:nvPr>
        </p:nvSpPr>
        <p:spPr/>
        <p:txBody>
          <a:bodyPr/>
          <a:lstStyle/>
          <a:p>
            <a:fld id="{D5C4C40A-CD3E-46CF-86E1-3512E2ED0364}" type="slidenum">
              <a:rPr lang="en-IN" smtClean="0"/>
              <a:t>‹#›</a:t>
            </a:fld>
            <a:endParaRPr lang="en-IN"/>
          </a:p>
        </p:txBody>
      </p:sp>
    </p:spTree>
    <p:extLst>
      <p:ext uri="{BB962C8B-B14F-4D97-AF65-F5344CB8AC3E}">
        <p14:creationId xmlns:p14="http://schemas.microsoft.com/office/powerpoint/2010/main" val="63774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3D3E3E-8D78-B4BF-2750-08AD273DD4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035A26-F1A8-8F44-73CF-D49CC3678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5E1A9F-ED20-9BAB-3CD7-4CF606AFD89A}"/>
              </a:ext>
            </a:extLst>
          </p:cNvPr>
          <p:cNvSpPr>
            <a:spLocks noGrp="1"/>
          </p:cNvSpPr>
          <p:nvPr>
            <p:ph type="dt" sz="half" idx="10"/>
          </p:nvPr>
        </p:nvSpPr>
        <p:spPr/>
        <p:txBody>
          <a:bodyPr/>
          <a:lstStyle/>
          <a:p>
            <a:fld id="{7B2438E8-4165-4BEC-99D3-50E350B69CCF}" type="datetimeFigureOut">
              <a:rPr lang="en-IN" smtClean="0"/>
              <a:t>21/05/25</a:t>
            </a:fld>
            <a:endParaRPr lang="en-IN"/>
          </a:p>
        </p:txBody>
      </p:sp>
      <p:sp>
        <p:nvSpPr>
          <p:cNvPr id="5" name="Footer Placeholder 4">
            <a:extLst>
              <a:ext uri="{FF2B5EF4-FFF2-40B4-BE49-F238E27FC236}">
                <a16:creationId xmlns:a16="http://schemas.microsoft.com/office/drawing/2014/main" id="{C66CA81A-1543-FF34-A365-B68CC5FB5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D95447-ADCC-AD34-31D7-C6FD0239936A}"/>
              </a:ext>
            </a:extLst>
          </p:cNvPr>
          <p:cNvSpPr>
            <a:spLocks noGrp="1"/>
          </p:cNvSpPr>
          <p:nvPr>
            <p:ph type="sldNum" sz="quarter" idx="12"/>
          </p:nvPr>
        </p:nvSpPr>
        <p:spPr/>
        <p:txBody>
          <a:bodyPr/>
          <a:lstStyle/>
          <a:p>
            <a:fld id="{D5C4C40A-CD3E-46CF-86E1-3512E2ED0364}" type="slidenum">
              <a:rPr lang="en-IN" smtClean="0"/>
              <a:t>‹#›</a:t>
            </a:fld>
            <a:endParaRPr lang="en-IN"/>
          </a:p>
        </p:txBody>
      </p:sp>
    </p:spTree>
    <p:extLst>
      <p:ext uri="{BB962C8B-B14F-4D97-AF65-F5344CB8AC3E}">
        <p14:creationId xmlns:p14="http://schemas.microsoft.com/office/powerpoint/2010/main" val="418032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D36E-6F5F-4E75-37C0-BBDEE2873C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04D818-23F1-C6E4-6919-B770221E33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AA6783-74E8-BF8D-BA81-3BCF45E5F213}"/>
              </a:ext>
            </a:extLst>
          </p:cNvPr>
          <p:cNvSpPr>
            <a:spLocks noGrp="1"/>
          </p:cNvSpPr>
          <p:nvPr>
            <p:ph type="dt" sz="half" idx="10"/>
          </p:nvPr>
        </p:nvSpPr>
        <p:spPr/>
        <p:txBody>
          <a:bodyPr/>
          <a:lstStyle/>
          <a:p>
            <a:fld id="{7B2438E8-4165-4BEC-99D3-50E350B69CCF}" type="datetimeFigureOut">
              <a:rPr lang="en-IN" smtClean="0"/>
              <a:t>21/05/25</a:t>
            </a:fld>
            <a:endParaRPr lang="en-IN"/>
          </a:p>
        </p:txBody>
      </p:sp>
      <p:sp>
        <p:nvSpPr>
          <p:cNvPr id="5" name="Footer Placeholder 4">
            <a:extLst>
              <a:ext uri="{FF2B5EF4-FFF2-40B4-BE49-F238E27FC236}">
                <a16:creationId xmlns:a16="http://schemas.microsoft.com/office/drawing/2014/main" id="{A302675F-40AE-1535-CBB3-0910A88A1F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3EF20A-795D-58B6-F032-60094D242813}"/>
              </a:ext>
            </a:extLst>
          </p:cNvPr>
          <p:cNvSpPr>
            <a:spLocks noGrp="1"/>
          </p:cNvSpPr>
          <p:nvPr>
            <p:ph type="sldNum" sz="quarter" idx="12"/>
          </p:nvPr>
        </p:nvSpPr>
        <p:spPr/>
        <p:txBody>
          <a:bodyPr/>
          <a:lstStyle/>
          <a:p>
            <a:fld id="{D5C4C40A-CD3E-46CF-86E1-3512E2ED0364}" type="slidenum">
              <a:rPr lang="en-IN" smtClean="0"/>
              <a:t>‹#›</a:t>
            </a:fld>
            <a:endParaRPr lang="en-IN"/>
          </a:p>
        </p:txBody>
      </p:sp>
    </p:spTree>
    <p:extLst>
      <p:ext uri="{BB962C8B-B14F-4D97-AF65-F5344CB8AC3E}">
        <p14:creationId xmlns:p14="http://schemas.microsoft.com/office/powerpoint/2010/main" val="107385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D557-463D-DA05-6C03-31B08592D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21A394-91F5-6CB1-9D1C-210A40549B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AA9CDC-12B1-30AF-8A28-37FBBA2EAD45}"/>
              </a:ext>
            </a:extLst>
          </p:cNvPr>
          <p:cNvSpPr>
            <a:spLocks noGrp="1"/>
          </p:cNvSpPr>
          <p:nvPr>
            <p:ph type="dt" sz="half" idx="10"/>
          </p:nvPr>
        </p:nvSpPr>
        <p:spPr/>
        <p:txBody>
          <a:bodyPr/>
          <a:lstStyle/>
          <a:p>
            <a:fld id="{7B2438E8-4165-4BEC-99D3-50E350B69CCF}" type="datetimeFigureOut">
              <a:rPr lang="en-IN" smtClean="0"/>
              <a:t>21/05/25</a:t>
            </a:fld>
            <a:endParaRPr lang="en-IN"/>
          </a:p>
        </p:txBody>
      </p:sp>
      <p:sp>
        <p:nvSpPr>
          <p:cNvPr id="5" name="Footer Placeholder 4">
            <a:extLst>
              <a:ext uri="{FF2B5EF4-FFF2-40B4-BE49-F238E27FC236}">
                <a16:creationId xmlns:a16="http://schemas.microsoft.com/office/drawing/2014/main" id="{52D96133-C2C6-529C-F04A-6E8822CD36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27899-AB38-D56E-7E17-03B508738808}"/>
              </a:ext>
            </a:extLst>
          </p:cNvPr>
          <p:cNvSpPr>
            <a:spLocks noGrp="1"/>
          </p:cNvSpPr>
          <p:nvPr>
            <p:ph type="sldNum" sz="quarter" idx="12"/>
          </p:nvPr>
        </p:nvSpPr>
        <p:spPr/>
        <p:txBody>
          <a:bodyPr/>
          <a:lstStyle/>
          <a:p>
            <a:fld id="{D5C4C40A-CD3E-46CF-86E1-3512E2ED0364}" type="slidenum">
              <a:rPr lang="en-IN" smtClean="0"/>
              <a:t>‹#›</a:t>
            </a:fld>
            <a:endParaRPr lang="en-IN"/>
          </a:p>
        </p:txBody>
      </p:sp>
    </p:spTree>
    <p:extLst>
      <p:ext uri="{BB962C8B-B14F-4D97-AF65-F5344CB8AC3E}">
        <p14:creationId xmlns:p14="http://schemas.microsoft.com/office/powerpoint/2010/main" val="324521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3D270-7BE7-C4AA-2CC3-1A85477295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493377-638D-0C10-30E4-31E3E19296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8AC6CF-5AF9-FC46-C61B-C96D3762CB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A0E366-187B-D766-0FEA-30636103BD2D}"/>
              </a:ext>
            </a:extLst>
          </p:cNvPr>
          <p:cNvSpPr>
            <a:spLocks noGrp="1"/>
          </p:cNvSpPr>
          <p:nvPr>
            <p:ph type="dt" sz="half" idx="10"/>
          </p:nvPr>
        </p:nvSpPr>
        <p:spPr/>
        <p:txBody>
          <a:bodyPr/>
          <a:lstStyle/>
          <a:p>
            <a:fld id="{7B2438E8-4165-4BEC-99D3-50E350B69CCF}" type="datetimeFigureOut">
              <a:rPr lang="en-IN" smtClean="0"/>
              <a:t>21/05/25</a:t>
            </a:fld>
            <a:endParaRPr lang="en-IN"/>
          </a:p>
        </p:txBody>
      </p:sp>
      <p:sp>
        <p:nvSpPr>
          <p:cNvPr id="6" name="Footer Placeholder 5">
            <a:extLst>
              <a:ext uri="{FF2B5EF4-FFF2-40B4-BE49-F238E27FC236}">
                <a16:creationId xmlns:a16="http://schemas.microsoft.com/office/drawing/2014/main" id="{A784F37B-E208-F084-FE12-E9FFE2067F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360736-C03B-7A61-AA77-040FE82FBFCC}"/>
              </a:ext>
            </a:extLst>
          </p:cNvPr>
          <p:cNvSpPr>
            <a:spLocks noGrp="1"/>
          </p:cNvSpPr>
          <p:nvPr>
            <p:ph type="sldNum" sz="quarter" idx="12"/>
          </p:nvPr>
        </p:nvSpPr>
        <p:spPr/>
        <p:txBody>
          <a:bodyPr/>
          <a:lstStyle/>
          <a:p>
            <a:fld id="{D5C4C40A-CD3E-46CF-86E1-3512E2ED0364}" type="slidenum">
              <a:rPr lang="en-IN" smtClean="0"/>
              <a:t>‹#›</a:t>
            </a:fld>
            <a:endParaRPr lang="en-IN"/>
          </a:p>
        </p:txBody>
      </p:sp>
    </p:spTree>
    <p:extLst>
      <p:ext uri="{BB962C8B-B14F-4D97-AF65-F5344CB8AC3E}">
        <p14:creationId xmlns:p14="http://schemas.microsoft.com/office/powerpoint/2010/main" val="327420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3B4C-C2B8-393E-688D-E0D388313F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C1138C-CB1E-AF6A-E7A0-14503064BA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4592A-89AB-644B-09C6-93288FD6E7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FC0385-0A24-4F65-0B50-FA3E85187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2343A7-A161-900C-2689-65ADB9F621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72B5B0-D5AD-18F4-16E4-D752FFA51A60}"/>
              </a:ext>
            </a:extLst>
          </p:cNvPr>
          <p:cNvSpPr>
            <a:spLocks noGrp="1"/>
          </p:cNvSpPr>
          <p:nvPr>
            <p:ph type="dt" sz="half" idx="10"/>
          </p:nvPr>
        </p:nvSpPr>
        <p:spPr/>
        <p:txBody>
          <a:bodyPr/>
          <a:lstStyle/>
          <a:p>
            <a:fld id="{7B2438E8-4165-4BEC-99D3-50E350B69CCF}" type="datetimeFigureOut">
              <a:rPr lang="en-IN" smtClean="0"/>
              <a:t>21/05/25</a:t>
            </a:fld>
            <a:endParaRPr lang="en-IN"/>
          </a:p>
        </p:txBody>
      </p:sp>
      <p:sp>
        <p:nvSpPr>
          <p:cNvPr id="8" name="Footer Placeholder 7">
            <a:extLst>
              <a:ext uri="{FF2B5EF4-FFF2-40B4-BE49-F238E27FC236}">
                <a16:creationId xmlns:a16="http://schemas.microsoft.com/office/drawing/2014/main" id="{ACB0CFBF-CEBD-114D-EF51-F095072106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F692F4-5D2C-A355-926B-7E9AA22DC0F2}"/>
              </a:ext>
            </a:extLst>
          </p:cNvPr>
          <p:cNvSpPr>
            <a:spLocks noGrp="1"/>
          </p:cNvSpPr>
          <p:nvPr>
            <p:ph type="sldNum" sz="quarter" idx="12"/>
          </p:nvPr>
        </p:nvSpPr>
        <p:spPr/>
        <p:txBody>
          <a:bodyPr/>
          <a:lstStyle/>
          <a:p>
            <a:fld id="{D5C4C40A-CD3E-46CF-86E1-3512E2ED0364}" type="slidenum">
              <a:rPr lang="en-IN" smtClean="0"/>
              <a:t>‹#›</a:t>
            </a:fld>
            <a:endParaRPr lang="en-IN"/>
          </a:p>
        </p:txBody>
      </p:sp>
    </p:spTree>
    <p:extLst>
      <p:ext uri="{BB962C8B-B14F-4D97-AF65-F5344CB8AC3E}">
        <p14:creationId xmlns:p14="http://schemas.microsoft.com/office/powerpoint/2010/main" val="201326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BEC1-391B-3F60-302B-1B159BA9C3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BD4D9D-513B-0775-100F-B6161B0EE4CF}"/>
              </a:ext>
            </a:extLst>
          </p:cNvPr>
          <p:cNvSpPr>
            <a:spLocks noGrp="1"/>
          </p:cNvSpPr>
          <p:nvPr>
            <p:ph type="dt" sz="half" idx="10"/>
          </p:nvPr>
        </p:nvSpPr>
        <p:spPr/>
        <p:txBody>
          <a:bodyPr/>
          <a:lstStyle/>
          <a:p>
            <a:fld id="{7B2438E8-4165-4BEC-99D3-50E350B69CCF}" type="datetimeFigureOut">
              <a:rPr lang="en-IN" smtClean="0"/>
              <a:t>21/05/25</a:t>
            </a:fld>
            <a:endParaRPr lang="en-IN"/>
          </a:p>
        </p:txBody>
      </p:sp>
      <p:sp>
        <p:nvSpPr>
          <p:cNvPr id="4" name="Footer Placeholder 3">
            <a:extLst>
              <a:ext uri="{FF2B5EF4-FFF2-40B4-BE49-F238E27FC236}">
                <a16:creationId xmlns:a16="http://schemas.microsoft.com/office/drawing/2014/main" id="{F9C925F1-CC36-6A0D-487D-B163C78950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FB961B-B8A5-2B56-7414-91D20E3D7C78}"/>
              </a:ext>
            </a:extLst>
          </p:cNvPr>
          <p:cNvSpPr>
            <a:spLocks noGrp="1"/>
          </p:cNvSpPr>
          <p:nvPr>
            <p:ph type="sldNum" sz="quarter" idx="12"/>
          </p:nvPr>
        </p:nvSpPr>
        <p:spPr/>
        <p:txBody>
          <a:bodyPr/>
          <a:lstStyle/>
          <a:p>
            <a:fld id="{D5C4C40A-CD3E-46CF-86E1-3512E2ED0364}" type="slidenum">
              <a:rPr lang="en-IN" smtClean="0"/>
              <a:t>‹#›</a:t>
            </a:fld>
            <a:endParaRPr lang="en-IN"/>
          </a:p>
        </p:txBody>
      </p:sp>
    </p:spTree>
    <p:extLst>
      <p:ext uri="{BB962C8B-B14F-4D97-AF65-F5344CB8AC3E}">
        <p14:creationId xmlns:p14="http://schemas.microsoft.com/office/powerpoint/2010/main" val="1324426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1BEFA-3AE4-AEF3-457E-31B0E982E5A0}"/>
              </a:ext>
            </a:extLst>
          </p:cNvPr>
          <p:cNvSpPr>
            <a:spLocks noGrp="1"/>
          </p:cNvSpPr>
          <p:nvPr>
            <p:ph type="dt" sz="half" idx="10"/>
          </p:nvPr>
        </p:nvSpPr>
        <p:spPr/>
        <p:txBody>
          <a:bodyPr/>
          <a:lstStyle/>
          <a:p>
            <a:fld id="{7B2438E8-4165-4BEC-99D3-50E350B69CCF}" type="datetimeFigureOut">
              <a:rPr lang="en-IN" smtClean="0"/>
              <a:t>21/05/25</a:t>
            </a:fld>
            <a:endParaRPr lang="en-IN"/>
          </a:p>
        </p:txBody>
      </p:sp>
      <p:sp>
        <p:nvSpPr>
          <p:cNvPr id="3" name="Footer Placeholder 2">
            <a:extLst>
              <a:ext uri="{FF2B5EF4-FFF2-40B4-BE49-F238E27FC236}">
                <a16:creationId xmlns:a16="http://schemas.microsoft.com/office/drawing/2014/main" id="{2F58F635-CB57-D95D-A8C8-CC071307B5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D9D608-D8DA-D2EE-C813-C943E9F44249}"/>
              </a:ext>
            </a:extLst>
          </p:cNvPr>
          <p:cNvSpPr>
            <a:spLocks noGrp="1"/>
          </p:cNvSpPr>
          <p:nvPr>
            <p:ph type="sldNum" sz="quarter" idx="12"/>
          </p:nvPr>
        </p:nvSpPr>
        <p:spPr/>
        <p:txBody>
          <a:bodyPr/>
          <a:lstStyle/>
          <a:p>
            <a:fld id="{D5C4C40A-CD3E-46CF-86E1-3512E2ED0364}" type="slidenum">
              <a:rPr lang="en-IN" smtClean="0"/>
              <a:t>‹#›</a:t>
            </a:fld>
            <a:endParaRPr lang="en-IN"/>
          </a:p>
        </p:txBody>
      </p:sp>
    </p:spTree>
    <p:extLst>
      <p:ext uri="{BB962C8B-B14F-4D97-AF65-F5344CB8AC3E}">
        <p14:creationId xmlns:p14="http://schemas.microsoft.com/office/powerpoint/2010/main" val="358010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67588-E5CA-E125-5307-999734590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6087EA-2653-45CA-CC5B-82DEAE4CA5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ADBDFE-9679-3B82-65B9-D57219892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0FCDAA-E93B-E8B6-49A3-FF5D6EA955B3}"/>
              </a:ext>
            </a:extLst>
          </p:cNvPr>
          <p:cNvSpPr>
            <a:spLocks noGrp="1"/>
          </p:cNvSpPr>
          <p:nvPr>
            <p:ph type="dt" sz="half" idx="10"/>
          </p:nvPr>
        </p:nvSpPr>
        <p:spPr/>
        <p:txBody>
          <a:bodyPr/>
          <a:lstStyle/>
          <a:p>
            <a:fld id="{7B2438E8-4165-4BEC-99D3-50E350B69CCF}" type="datetimeFigureOut">
              <a:rPr lang="en-IN" smtClean="0"/>
              <a:t>21/05/25</a:t>
            </a:fld>
            <a:endParaRPr lang="en-IN"/>
          </a:p>
        </p:txBody>
      </p:sp>
      <p:sp>
        <p:nvSpPr>
          <p:cNvPr id="6" name="Footer Placeholder 5">
            <a:extLst>
              <a:ext uri="{FF2B5EF4-FFF2-40B4-BE49-F238E27FC236}">
                <a16:creationId xmlns:a16="http://schemas.microsoft.com/office/drawing/2014/main" id="{EC9424F5-CE30-03C8-3EBD-30AE634110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611546-11D7-3B7F-F78F-D6D68327FA3C}"/>
              </a:ext>
            </a:extLst>
          </p:cNvPr>
          <p:cNvSpPr>
            <a:spLocks noGrp="1"/>
          </p:cNvSpPr>
          <p:nvPr>
            <p:ph type="sldNum" sz="quarter" idx="12"/>
          </p:nvPr>
        </p:nvSpPr>
        <p:spPr/>
        <p:txBody>
          <a:bodyPr/>
          <a:lstStyle/>
          <a:p>
            <a:fld id="{D5C4C40A-CD3E-46CF-86E1-3512E2ED0364}" type="slidenum">
              <a:rPr lang="en-IN" smtClean="0"/>
              <a:t>‹#›</a:t>
            </a:fld>
            <a:endParaRPr lang="en-IN"/>
          </a:p>
        </p:txBody>
      </p:sp>
    </p:spTree>
    <p:extLst>
      <p:ext uri="{BB962C8B-B14F-4D97-AF65-F5344CB8AC3E}">
        <p14:creationId xmlns:p14="http://schemas.microsoft.com/office/powerpoint/2010/main" val="394972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0D62-57C1-2584-D830-DA15F7F91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E7E27C-3514-45F4-C408-6E2CB1E7F2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9DB189-7D6F-F2EE-5324-9399B564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9201D-A76C-6B97-2D8C-6759DE51B46D}"/>
              </a:ext>
            </a:extLst>
          </p:cNvPr>
          <p:cNvSpPr>
            <a:spLocks noGrp="1"/>
          </p:cNvSpPr>
          <p:nvPr>
            <p:ph type="dt" sz="half" idx="10"/>
          </p:nvPr>
        </p:nvSpPr>
        <p:spPr/>
        <p:txBody>
          <a:bodyPr/>
          <a:lstStyle/>
          <a:p>
            <a:fld id="{7B2438E8-4165-4BEC-99D3-50E350B69CCF}" type="datetimeFigureOut">
              <a:rPr lang="en-IN" smtClean="0"/>
              <a:t>21/05/25</a:t>
            </a:fld>
            <a:endParaRPr lang="en-IN"/>
          </a:p>
        </p:txBody>
      </p:sp>
      <p:sp>
        <p:nvSpPr>
          <p:cNvPr id="6" name="Footer Placeholder 5">
            <a:extLst>
              <a:ext uri="{FF2B5EF4-FFF2-40B4-BE49-F238E27FC236}">
                <a16:creationId xmlns:a16="http://schemas.microsoft.com/office/drawing/2014/main" id="{3ADA5A15-453E-F6D4-6B45-897091640A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79C4F-DF29-BAE3-B6DF-594CDFD93963}"/>
              </a:ext>
            </a:extLst>
          </p:cNvPr>
          <p:cNvSpPr>
            <a:spLocks noGrp="1"/>
          </p:cNvSpPr>
          <p:nvPr>
            <p:ph type="sldNum" sz="quarter" idx="12"/>
          </p:nvPr>
        </p:nvSpPr>
        <p:spPr/>
        <p:txBody>
          <a:bodyPr/>
          <a:lstStyle/>
          <a:p>
            <a:fld id="{D5C4C40A-CD3E-46CF-86E1-3512E2ED0364}" type="slidenum">
              <a:rPr lang="en-IN" smtClean="0"/>
              <a:t>‹#›</a:t>
            </a:fld>
            <a:endParaRPr lang="en-IN"/>
          </a:p>
        </p:txBody>
      </p:sp>
    </p:spTree>
    <p:extLst>
      <p:ext uri="{BB962C8B-B14F-4D97-AF65-F5344CB8AC3E}">
        <p14:creationId xmlns:p14="http://schemas.microsoft.com/office/powerpoint/2010/main" val="127970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FD265-1A86-7FFF-55D7-01CA8B670B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1B5403-E7D4-5E7D-9B20-A679908FEE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72DD74-3818-04C8-F443-74BBED11CB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2438E8-4165-4BEC-99D3-50E350B69CCF}" type="datetimeFigureOut">
              <a:rPr lang="en-IN" smtClean="0"/>
              <a:t>21/05/25</a:t>
            </a:fld>
            <a:endParaRPr lang="en-IN"/>
          </a:p>
        </p:txBody>
      </p:sp>
      <p:sp>
        <p:nvSpPr>
          <p:cNvPr id="5" name="Footer Placeholder 4">
            <a:extLst>
              <a:ext uri="{FF2B5EF4-FFF2-40B4-BE49-F238E27FC236}">
                <a16:creationId xmlns:a16="http://schemas.microsoft.com/office/drawing/2014/main" id="{3F69A552-57D9-36D6-DA71-BCE6152156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0A9B694-A7D8-05D0-7F31-1C60B8142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C4C40A-CD3E-46CF-86E1-3512E2ED0364}" type="slidenum">
              <a:rPr lang="en-IN" smtClean="0"/>
              <a:t>‹#›</a:t>
            </a:fld>
            <a:endParaRPr lang="en-IN"/>
          </a:p>
        </p:txBody>
      </p:sp>
    </p:spTree>
    <p:extLst>
      <p:ext uri="{BB962C8B-B14F-4D97-AF65-F5344CB8AC3E}">
        <p14:creationId xmlns:p14="http://schemas.microsoft.com/office/powerpoint/2010/main" val="1332682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7BCD-DE16-49A3-B1A7-AEBDA2E5992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8DECB28-C985-4B5A-9CDD-08CA290545D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BC0CFD00-3FA3-41EB-9053-EE933B60616C}"/>
              </a:ext>
            </a:extLst>
          </p:cNvPr>
          <p:cNvSpPr/>
          <p:nvPr/>
        </p:nvSpPr>
        <p:spPr>
          <a:xfrm>
            <a:off x="0" y="-35560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9" name="Slide Number Placeholder 1">
            <a:extLst>
              <a:ext uri="{FF2B5EF4-FFF2-40B4-BE49-F238E27FC236}">
                <a16:creationId xmlns:a16="http://schemas.microsoft.com/office/drawing/2014/main" id="{D6331B53-2438-4F04-85AA-8E0753CB5A59}"/>
              </a:ext>
            </a:extLst>
          </p:cNvPr>
          <p:cNvSpPr>
            <a:spLocks noGrp="1"/>
          </p:cNvSpPr>
          <p:nvPr>
            <p:ph type="sldNum" sz="quarter" idx="12"/>
          </p:nvPr>
        </p:nvSpPr>
        <p:spPr>
          <a:xfrm>
            <a:off x="8610600" y="6356350"/>
            <a:ext cx="2743200" cy="365125"/>
          </a:xfrm>
        </p:spPr>
        <p:txBody>
          <a:bodyPr/>
          <a:lstStyle/>
          <a:p>
            <a:fld id="{71766878-3199-4EAB-94E7-2D6D11070E14}" type="slidenum">
              <a:rPr lang="en-US" smtClean="0"/>
              <a:pPr/>
              <a:t>1</a:t>
            </a:fld>
            <a:endParaRPr lang="en-US" dirty="0"/>
          </a:p>
        </p:txBody>
      </p:sp>
      <p:sp>
        <p:nvSpPr>
          <p:cNvPr id="10" name="Rectangle 9">
            <a:extLst>
              <a:ext uri="{FF2B5EF4-FFF2-40B4-BE49-F238E27FC236}">
                <a16:creationId xmlns:a16="http://schemas.microsoft.com/office/drawing/2014/main" id="{4765D4A2-2674-4D26-B5DA-1CFF8AFC3301}"/>
              </a:ext>
            </a:extLst>
          </p:cNvPr>
          <p:cNvSpPr/>
          <p:nvPr/>
        </p:nvSpPr>
        <p:spPr>
          <a:xfrm>
            <a:off x="-1" y="245200"/>
            <a:ext cx="12191999" cy="1446550"/>
          </a:xfrm>
          <a:prstGeom prst="rect">
            <a:avLst/>
          </a:prstGeom>
          <a:noFill/>
        </p:spPr>
        <p:txBody>
          <a:bodyPr wrap="square" lIns="91440" tIns="45720" rIns="91440" bIns="45720" anchor="t">
            <a:spAutoFit/>
          </a:bodyPr>
          <a:lstStyle/>
          <a:p>
            <a:pPr algn="ctr">
              <a:spcAft>
                <a:spcPts val="600"/>
              </a:spcAft>
            </a:pPr>
            <a:r>
              <a:rPr lang="en-US" sz="4400" b="1" i="1" dirty="0">
                <a:solidFill>
                  <a:schemeClr val="bg1"/>
                </a:solidFill>
                <a:effectLst/>
                <a:latin typeface="ui-sans-serif"/>
              </a:rPr>
              <a:t>Smart Home Security System with Password Protection and Motion Detection</a:t>
            </a:r>
            <a:endParaRPr lang="en-US" sz="4400" i="1" dirty="0">
              <a:solidFill>
                <a:schemeClr val="bg1"/>
              </a:solidFill>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412334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A5B012-0451-EF50-144E-398FF39BFFF0}"/>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92AFD0B-97D2-5A21-EB95-9539F906A7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2B0F614-3C46-8821-23F3-3FFE3011C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D4952CF-76F4-48F7-22DF-66287E524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58C120-ED7C-891D-6294-531E97731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909EE9-DDAF-1F42-35BC-BC1DFA7B7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66FBD7-5F37-5636-1BBA-29C0AB73BAAA}"/>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RESULT</a:t>
            </a:r>
          </a:p>
        </p:txBody>
      </p:sp>
      <p:sp>
        <p:nvSpPr>
          <p:cNvPr id="5" name="Rectangle 2">
            <a:extLst>
              <a:ext uri="{FF2B5EF4-FFF2-40B4-BE49-F238E27FC236}">
                <a16:creationId xmlns:a16="http://schemas.microsoft.com/office/drawing/2014/main" id="{2B247533-B486-69AC-CC92-293A7A8075BD}"/>
              </a:ext>
            </a:extLst>
          </p:cNvPr>
          <p:cNvSpPr>
            <a:spLocks noGrp="1" noChangeArrowheads="1"/>
          </p:cNvSpPr>
          <p:nvPr>
            <p:ph idx="1"/>
          </p:nvPr>
        </p:nvSpPr>
        <p:spPr bwMode="auto">
          <a:xfrm>
            <a:off x="0" y="1601958"/>
            <a:ext cx="12192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i="0" u="none" strike="noStrike" cap="none" normalizeH="0" baseline="0" dirty="0">
                <a:ln>
                  <a:noFill/>
                </a:ln>
                <a:solidFill>
                  <a:schemeClr val="tx1"/>
                </a:solidFill>
                <a:effectLst/>
                <a:latin typeface="Arial" panose="020B0604020202020204" pitchFamily="34" charset="0"/>
              </a:rPr>
              <a:t>State-Based Functionality: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The system transitions seamlessly between different operational states, such as waiting for a password, granting access, and resetting after motion detection or access.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i="0" u="none" strike="noStrike" cap="none" normalizeH="0" baseline="0" dirty="0">
                <a:ln>
                  <a:noFill/>
                </a:ln>
                <a:solidFill>
                  <a:schemeClr val="tx1"/>
                </a:solidFill>
                <a:effectLst/>
                <a:latin typeface="Arial" panose="020B0604020202020204" pitchFamily="34" charset="0"/>
              </a:rPr>
              <a:t>Reliability and Scalability: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The system consistently performs as expected during testing and is modular, allowing for future enhancements like dynamic password management, remote monitoring, and integration with IoT devices.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Overall, the project delivers a practical and functional home security solution that effectively combines hardware and software to ensure safety and ease of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419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78CD9E-973F-4ED2-CCB0-0FEF6FE45DA1}"/>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ABSTRACT</a:t>
            </a:r>
          </a:p>
        </p:txBody>
      </p:sp>
      <p:sp>
        <p:nvSpPr>
          <p:cNvPr id="3" name="Content Placeholder 2">
            <a:extLst>
              <a:ext uri="{FF2B5EF4-FFF2-40B4-BE49-F238E27FC236}">
                <a16:creationId xmlns:a16="http://schemas.microsoft.com/office/drawing/2014/main" id="{822C0A30-1A76-9D92-81B4-43B5E38814E4}"/>
              </a:ext>
            </a:extLst>
          </p:cNvPr>
          <p:cNvSpPr>
            <a:spLocks noGrp="1"/>
          </p:cNvSpPr>
          <p:nvPr>
            <p:ph idx="1"/>
          </p:nvPr>
        </p:nvSpPr>
        <p:spPr>
          <a:xfrm>
            <a:off x="0" y="2075436"/>
            <a:ext cx="12192000" cy="3683358"/>
          </a:xfrm>
        </p:spPr>
        <p:txBody>
          <a:bodyPr anchor="ctr">
            <a:normAutofit/>
          </a:bodyPr>
          <a:lstStyle/>
          <a:p>
            <a:r>
              <a:rPr lang="en-IN" dirty="0">
                <a:effectLst/>
                <a:latin typeface="Times New Roman" panose="02020603050405020304" pitchFamily="18" charset="0"/>
                <a:ea typeface="Times New Roman" panose="02020603050405020304" pitchFamily="18" charset="0"/>
              </a:rPr>
              <a:t>The Smart Home Security System with Password Protection and Motion Detection is an Arduino-based solution designed to enhance home safety by integrating a keypad, PIR motion sensor, servo motor, buzzer, LED, and LCD. Users can securely access their home by entering a predefined 4-digit password on the keypad, which, if correct, opens the door via a servo motor and provides real-time feedback on the LCD. Unauthorized attempts trigger a buzzer alarm, while the PIR sensor monitors motion, alerting users to suspicious activity. This cost-effective system offers reliable entry and exit management, making it a practical solution for modern home security needs.</a:t>
            </a:r>
            <a:endParaRPr lang="en-IN" dirty="0"/>
          </a:p>
        </p:txBody>
      </p:sp>
    </p:spTree>
    <p:extLst>
      <p:ext uri="{BB962C8B-B14F-4D97-AF65-F5344CB8AC3E}">
        <p14:creationId xmlns:p14="http://schemas.microsoft.com/office/powerpoint/2010/main" val="2972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C30089-798B-D3C1-B605-D4FBFABE639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E8A1C0-0F1D-CB37-6097-6B92284B6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1A8569-3D30-EB8A-B121-743BD2D62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04AC6C0-675A-B87A-D6E8-64995DEBA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1516926-3A56-4F9C-9E5A-CBEB27BEB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805448E-4A27-0304-5C6E-509145213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118DD-51DE-ECE6-1B92-2E034BD54C85}"/>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INTRODUCTION</a:t>
            </a:r>
          </a:p>
        </p:txBody>
      </p:sp>
      <p:sp>
        <p:nvSpPr>
          <p:cNvPr id="3" name="Content Placeholder 2">
            <a:extLst>
              <a:ext uri="{FF2B5EF4-FFF2-40B4-BE49-F238E27FC236}">
                <a16:creationId xmlns:a16="http://schemas.microsoft.com/office/drawing/2014/main" id="{E72F4824-C3B7-5C48-006A-45993D820BEC}"/>
              </a:ext>
            </a:extLst>
          </p:cNvPr>
          <p:cNvSpPr>
            <a:spLocks noGrp="1"/>
          </p:cNvSpPr>
          <p:nvPr>
            <p:ph idx="1"/>
          </p:nvPr>
        </p:nvSpPr>
        <p:spPr>
          <a:xfrm>
            <a:off x="0" y="2018792"/>
            <a:ext cx="12192000" cy="4422468"/>
          </a:xfrm>
        </p:spPr>
        <p:txBody>
          <a:bodyPr anchor="ctr">
            <a:noAutofit/>
          </a:bodyPr>
          <a:lstStyle/>
          <a:p>
            <a:pPr marR="48895" indent="-6350" algn="just">
              <a:lnSpc>
                <a:spcPct val="99000"/>
              </a:lnSpc>
              <a:spcAft>
                <a:spcPts val="225"/>
              </a:spcAft>
            </a:pPr>
            <a:r>
              <a:rPr lang="en-IN" sz="2000" kern="100" dirty="0">
                <a:solidFill>
                  <a:srgbClr val="000000"/>
                </a:solidFill>
                <a:effectLst/>
                <a:latin typeface="Times New Roman" panose="02020603050405020304" pitchFamily="18" charset="0"/>
                <a:ea typeface="Times New Roman" panose="02020603050405020304" pitchFamily="18" charset="0"/>
              </a:rPr>
              <a:t>Home security has become an essential aspect of modern living, driven by the increasing need to protect property and ensure the safety of individuals. The Smart Home Security System with Password Protection and Motion Detection is an innovative project that addresses these concerns by providing an efficient and user-friendly solution for managing access and detecting potential threats.</a:t>
            </a:r>
          </a:p>
          <a:p>
            <a:pPr marR="48895" indent="-6350" algn="just">
              <a:lnSpc>
                <a:spcPct val="99000"/>
              </a:lnSpc>
              <a:spcAft>
                <a:spcPts val="225"/>
              </a:spcAft>
            </a:pPr>
            <a:r>
              <a:rPr lang="en-IN" sz="2000" kern="100" dirty="0">
                <a:solidFill>
                  <a:srgbClr val="000000"/>
                </a:solidFill>
                <a:effectLst/>
                <a:latin typeface="Times New Roman" panose="02020603050405020304" pitchFamily="18" charset="0"/>
                <a:ea typeface="Times New Roman" panose="02020603050405020304" pitchFamily="18" charset="0"/>
              </a:rPr>
              <a:t>This system leverages an Arduino microcontroller to integrate multiple components, including a keypad for password entry, a PIR motion sensor for detecting unauthorized movement, a servo motor for automated door control, a buzzer for audible alerts, an LED for visual feedback, and an LCD to display system status in real-time.</a:t>
            </a:r>
          </a:p>
          <a:p>
            <a:pPr marR="48895" indent="-6350" algn="just">
              <a:lnSpc>
                <a:spcPct val="99000"/>
              </a:lnSpc>
              <a:spcAft>
                <a:spcPts val="225"/>
              </a:spcAft>
            </a:pPr>
            <a:r>
              <a:rPr lang="en-IN" sz="2000" kern="100" dirty="0">
                <a:solidFill>
                  <a:srgbClr val="000000"/>
                </a:solidFill>
                <a:effectLst/>
                <a:latin typeface="Times New Roman" panose="02020603050405020304" pitchFamily="18" charset="0"/>
                <a:ea typeface="Times New Roman" panose="02020603050405020304" pitchFamily="18" charset="0"/>
              </a:rPr>
              <a:t>By requiring a 4-digit password for entry, the system ensures secure access while denying unauthorized attempts and activating alerts. The PIR sensor enhances security by detecting motion and triggering alarms in case of suspicious activity. Designed for reliability and ease of use, this project demonstrates the potential of microcontroller-based systems to provide affordable and effective home security solutions, with opportunities for future expansion into advanced features like dynamic password management and remote monitoring.</a:t>
            </a:r>
          </a:p>
        </p:txBody>
      </p:sp>
    </p:spTree>
    <p:extLst>
      <p:ext uri="{BB962C8B-B14F-4D97-AF65-F5344CB8AC3E}">
        <p14:creationId xmlns:p14="http://schemas.microsoft.com/office/powerpoint/2010/main" val="1954443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3DDFD8-4557-27CC-F7CA-A104FBA6D3EF}"/>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DAE138D-952C-95D5-CE05-7A6E83A5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56B9D7-5E5A-90C2-460A-F8025B814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378D25-F47E-3A0A-117C-E2663A9A6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89BD32-1FA8-F4FB-BECF-433CCF4D7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A3D5A6-5580-A418-07EE-E69D5AFCC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84C54-084B-D822-B6CF-BD102CDA220C}"/>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METHODOLOGY</a:t>
            </a:r>
          </a:p>
        </p:txBody>
      </p:sp>
      <p:sp>
        <p:nvSpPr>
          <p:cNvPr id="3" name="Content Placeholder 2">
            <a:extLst>
              <a:ext uri="{FF2B5EF4-FFF2-40B4-BE49-F238E27FC236}">
                <a16:creationId xmlns:a16="http://schemas.microsoft.com/office/drawing/2014/main" id="{17B854F4-E8D2-2FE4-9A3F-F00F0EAB303E}"/>
              </a:ext>
            </a:extLst>
          </p:cNvPr>
          <p:cNvSpPr>
            <a:spLocks noGrp="1"/>
          </p:cNvSpPr>
          <p:nvPr>
            <p:ph idx="1"/>
          </p:nvPr>
        </p:nvSpPr>
        <p:spPr>
          <a:xfrm>
            <a:off x="0" y="2018792"/>
            <a:ext cx="12192000" cy="4422468"/>
          </a:xfrm>
        </p:spPr>
        <p:txBody>
          <a:bodyPr anchor="ctr">
            <a:noAutofit/>
          </a:bodyPr>
          <a:lstStyle/>
          <a:p>
            <a:pPr marL="128270" marR="59690" indent="123190" algn="just">
              <a:lnSpc>
                <a:spcPct val="107000"/>
              </a:lnSpc>
              <a:spcAft>
                <a:spcPts val="20"/>
              </a:spcAft>
            </a:pPr>
            <a:r>
              <a:rPr lang="en-IN" sz="2000" kern="100" dirty="0">
                <a:solidFill>
                  <a:srgbClr val="000000"/>
                </a:solidFill>
                <a:effectLst/>
                <a:latin typeface="Times New Roman" panose="02020603050405020304" pitchFamily="18" charset="0"/>
                <a:ea typeface="Times New Roman" panose="02020603050405020304" pitchFamily="18" charset="0"/>
              </a:rPr>
              <a:t>Smart Home Security System with Password Protection and Motion Detection employs a systematic approach to integrate and coordinate various components for secure and efficient operation. The methodology is outlined as follows:</a:t>
            </a:r>
          </a:p>
          <a:p>
            <a:pPr marL="342900" marR="59690" lvl="0" indent="-342900" algn="just">
              <a:lnSpc>
                <a:spcPct val="107000"/>
              </a:lnSpc>
              <a:spcAft>
                <a:spcPts val="20"/>
              </a:spcAft>
              <a:tabLst>
                <a:tab pos="457200" algn="l"/>
              </a:tabLst>
            </a:pPr>
            <a:r>
              <a:rPr lang="en-IN" sz="2000" kern="100" dirty="0">
                <a:solidFill>
                  <a:srgbClr val="000000"/>
                </a:solidFill>
                <a:effectLst/>
                <a:latin typeface="Times New Roman" panose="02020603050405020304" pitchFamily="18" charset="0"/>
                <a:ea typeface="Times New Roman" panose="02020603050405020304" pitchFamily="18" charset="0"/>
              </a:rPr>
              <a:t>Component Integration:</a:t>
            </a:r>
          </a:p>
          <a:p>
            <a:pPr marL="742950" marR="59690" lvl="1" indent="-285750" algn="just">
              <a:lnSpc>
                <a:spcPct val="107000"/>
              </a:lnSpc>
              <a:spcAft>
                <a:spcPts val="20"/>
              </a:spcAft>
              <a:buFont typeface="+mj-lt"/>
              <a:buAutoNum type="alphaUcPeriod"/>
              <a:tabLst>
                <a:tab pos="914400" algn="l"/>
              </a:tabLst>
            </a:pPr>
            <a:r>
              <a:rPr lang="en-IN" sz="2000" kern="100" dirty="0">
                <a:solidFill>
                  <a:srgbClr val="000000"/>
                </a:solidFill>
                <a:effectLst/>
                <a:latin typeface="Times New Roman" panose="02020603050405020304" pitchFamily="18" charset="0"/>
                <a:ea typeface="Times New Roman" panose="02020603050405020304" pitchFamily="18" charset="0"/>
              </a:rPr>
              <a:t>Keypad: A 4x4 matrix keypad is used for password input, allowing users to securely authenticate access by entering a predefined 4-digit code.</a:t>
            </a:r>
          </a:p>
          <a:p>
            <a:pPr marL="742950" marR="59690" lvl="1" indent="-285750" algn="just">
              <a:lnSpc>
                <a:spcPct val="107000"/>
              </a:lnSpc>
              <a:spcAft>
                <a:spcPts val="20"/>
              </a:spcAft>
              <a:buFont typeface="+mj-lt"/>
              <a:buAutoNum type="alphaUcPeriod"/>
              <a:tabLst>
                <a:tab pos="914400" algn="l"/>
              </a:tabLst>
            </a:pPr>
            <a:r>
              <a:rPr lang="en-IN" sz="2000" kern="100" dirty="0">
                <a:solidFill>
                  <a:srgbClr val="000000"/>
                </a:solidFill>
                <a:effectLst/>
                <a:latin typeface="Times New Roman" panose="02020603050405020304" pitchFamily="18" charset="0"/>
                <a:ea typeface="Times New Roman" panose="02020603050405020304" pitchFamily="18" charset="0"/>
              </a:rPr>
              <a:t>PIR Motion Sensor: Monitors the environment for motion. When unauthorized activity is detected, it triggers alerts to notify the user.</a:t>
            </a:r>
          </a:p>
          <a:p>
            <a:pPr marL="742950" marR="59690" lvl="1" indent="-285750" algn="just">
              <a:lnSpc>
                <a:spcPct val="107000"/>
              </a:lnSpc>
              <a:spcAft>
                <a:spcPts val="20"/>
              </a:spcAft>
              <a:buFont typeface="+mj-lt"/>
              <a:buAutoNum type="alphaUcPeriod"/>
              <a:tabLst>
                <a:tab pos="914400" algn="l"/>
              </a:tabLst>
            </a:pPr>
            <a:r>
              <a:rPr lang="en-IN" sz="2000" kern="100" dirty="0">
                <a:solidFill>
                  <a:srgbClr val="000000"/>
                </a:solidFill>
                <a:effectLst/>
                <a:latin typeface="Times New Roman" panose="02020603050405020304" pitchFamily="18" charset="0"/>
                <a:ea typeface="Times New Roman" panose="02020603050405020304" pitchFamily="18" charset="0"/>
              </a:rPr>
              <a:t>Servo Motor: Controls the door mechanism, opening or closing it based on successful password authentication.</a:t>
            </a:r>
          </a:p>
          <a:p>
            <a:pPr marL="742950" marR="59690" lvl="1" indent="-285750" algn="just">
              <a:lnSpc>
                <a:spcPct val="107000"/>
              </a:lnSpc>
              <a:spcAft>
                <a:spcPts val="20"/>
              </a:spcAft>
              <a:buFont typeface="+mj-lt"/>
              <a:buAutoNum type="alphaUcPeriod"/>
              <a:tabLst>
                <a:tab pos="914400" algn="l"/>
              </a:tabLst>
            </a:pPr>
            <a:r>
              <a:rPr lang="en-IN" sz="2000" kern="100" dirty="0">
                <a:solidFill>
                  <a:srgbClr val="000000"/>
                </a:solidFill>
                <a:effectLst/>
                <a:latin typeface="Times New Roman" panose="02020603050405020304" pitchFamily="18" charset="0"/>
                <a:ea typeface="Times New Roman" panose="02020603050405020304" pitchFamily="18" charset="0"/>
              </a:rPr>
              <a:t>Buzzer and LED: Provide auditory and visual feedback for security alerts or status indications.</a:t>
            </a:r>
          </a:p>
          <a:p>
            <a:pPr marL="742950" marR="59690" lvl="1" indent="-285750" algn="just">
              <a:lnSpc>
                <a:spcPct val="107000"/>
              </a:lnSpc>
              <a:spcAft>
                <a:spcPts val="20"/>
              </a:spcAft>
              <a:buFont typeface="+mj-lt"/>
              <a:buAutoNum type="alphaUcPeriod"/>
              <a:tabLst>
                <a:tab pos="914400" algn="l"/>
              </a:tabLst>
            </a:pPr>
            <a:r>
              <a:rPr lang="en-IN" sz="2000" kern="100" dirty="0">
                <a:solidFill>
                  <a:srgbClr val="000000"/>
                </a:solidFill>
                <a:effectLst/>
                <a:latin typeface="Times New Roman" panose="02020603050405020304" pitchFamily="18" charset="0"/>
                <a:ea typeface="Times New Roman" panose="02020603050405020304" pitchFamily="18" charset="0"/>
              </a:rPr>
              <a:t>LCD (16x2 with I2C): Displays real-time system messages, including prompts, access status, and alerts.</a:t>
            </a:r>
          </a:p>
        </p:txBody>
      </p:sp>
    </p:spTree>
    <p:extLst>
      <p:ext uri="{BB962C8B-B14F-4D97-AF65-F5344CB8AC3E}">
        <p14:creationId xmlns:p14="http://schemas.microsoft.com/office/powerpoint/2010/main" val="2402016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4112E9-62E4-68D4-1F63-E526C79C8A66}"/>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CC4FC7F-C487-2512-1998-5EB034419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48EAEAC-7CF5-9D6B-0F90-87DA60257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F8DE9C-FF0A-E14D-DEEE-2D3C4CCB78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C4F1CFE-20AD-7E1F-3EAA-99A23FF7B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E7B4D5C-2B5A-412A-E61A-0D3ADFB4A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208E40-62E4-1987-376F-6884F8BFC1B7}"/>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METHODOLOGY</a:t>
            </a:r>
          </a:p>
        </p:txBody>
      </p:sp>
      <p:sp>
        <p:nvSpPr>
          <p:cNvPr id="3" name="Content Placeholder 2">
            <a:extLst>
              <a:ext uri="{FF2B5EF4-FFF2-40B4-BE49-F238E27FC236}">
                <a16:creationId xmlns:a16="http://schemas.microsoft.com/office/drawing/2014/main" id="{BA86002A-02DC-1E11-221D-DF5537FCB223}"/>
              </a:ext>
            </a:extLst>
          </p:cNvPr>
          <p:cNvSpPr>
            <a:spLocks noGrp="1"/>
          </p:cNvSpPr>
          <p:nvPr>
            <p:ph idx="1"/>
          </p:nvPr>
        </p:nvSpPr>
        <p:spPr>
          <a:xfrm>
            <a:off x="0" y="2018792"/>
            <a:ext cx="12192000" cy="4422468"/>
          </a:xfrm>
        </p:spPr>
        <p:txBody>
          <a:bodyPr anchor="ctr">
            <a:noAutofit/>
          </a:bodyPr>
          <a:lstStyle/>
          <a:p>
            <a:pPr marL="342900" marR="59690" lvl="0" indent="-342900" algn="just">
              <a:lnSpc>
                <a:spcPct val="107000"/>
              </a:lnSpc>
              <a:spcAft>
                <a:spcPts val="20"/>
              </a:spcAft>
              <a:tabLst>
                <a:tab pos="457200" algn="l"/>
              </a:tabLst>
            </a:pPr>
            <a:r>
              <a:rPr lang="en-IN" sz="2000" kern="100" dirty="0">
                <a:solidFill>
                  <a:srgbClr val="000000"/>
                </a:solidFill>
                <a:effectLst/>
                <a:latin typeface="Times New Roman" panose="02020603050405020304" pitchFamily="18" charset="0"/>
                <a:ea typeface="Times New Roman" panose="02020603050405020304" pitchFamily="18" charset="0"/>
              </a:rPr>
              <a:t>System Initialization:</a:t>
            </a:r>
          </a:p>
          <a:p>
            <a:pPr marL="742950" marR="59690" lvl="1" indent="-285750" algn="just">
              <a:lnSpc>
                <a:spcPct val="107000"/>
              </a:lnSpc>
              <a:spcAft>
                <a:spcPts val="20"/>
              </a:spcAft>
              <a:buFont typeface="+mj-lt"/>
              <a:buAutoNum type="alphaUcPeriod"/>
              <a:tabLst>
                <a:tab pos="914400" algn="l"/>
              </a:tabLst>
            </a:pPr>
            <a:r>
              <a:rPr lang="en-IN" sz="2000" kern="100" dirty="0">
                <a:solidFill>
                  <a:srgbClr val="000000"/>
                </a:solidFill>
                <a:effectLst/>
                <a:latin typeface="Times New Roman" panose="02020603050405020304" pitchFamily="18" charset="0"/>
                <a:ea typeface="Times New Roman" panose="02020603050405020304" pitchFamily="18" charset="0"/>
              </a:rPr>
              <a:t>During setup, the Arduino initializes all connected components, including configuring the pins, calibrating the PIR sensor, and setting the servo motor to the closed-door position.</a:t>
            </a:r>
          </a:p>
          <a:p>
            <a:pPr marL="742950" marR="59690" lvl="1" indent="-285750" algn="just">
              <a:lnSpc>
                <a:spcPct val="107000"/>
              </a:lnSpc>
              <a:spcAft>
                <a:spcPts val="20"/>
              </a:spcAft>
              <a:buFont typeface="+mj-lt"/>
              <a:buAutoNum type="alphaUcPeriod"/>
              <a:tabLst>
                <a:tab pos="914400" algn="l"/>
              </a:tabLst>
            </a:pPr>
            <a:r>
              <a:rPr lang="en-IN" sz="2000" kern="100" dirty="0">
                <a:solidFill>
                  <a:srgbClr val="000000"/>
                </a:solidFill>
                <a:effectLst/>
                <a:latin typeface="Times New Roman" panose="02020603050405020304" pitchFamily="18" charset="0"/>
                <a:ea typeface="Times New Roman" panose="02020603050405020304" pitchFamily="18" charset="0"/>
              </a:rPr>
              <a:t>The LCD displays a "System Ready" message to indicate that the system is operational.</a:t>
            </a:r>
          </a:p>
          <a:p>
            <a:pPr marL="342900" marR="59690" lvl="0" indent="-342900" algn="just">
              <a:lnSpc>
                <a:spcPct val="107000"/>
              </a:lnSpc>
              <a:spcAft>
                <a:spcPts val="20"/>
              </a:spcAft>
              <a:tabLst>
                <a:tab pos="457200" algn="l"/>
              </a:tabLst>
            </a:pPr>
            <a:r>
              <a:rPr lang="en-IN" sz="2000" kern="100" dirty="0">
                <a:solidFill>
                  <a:srgbClr val="000000"/>
                </a:solidFill>
                <a:effectLst/>
                <a:latin typeface="Times New Roman" panose="02020603050405020304" pitchFamily="18" charset="0"/>
                <a:ea typeface="Times New Roman" panose="02020603050405020304" pitchFamily="18" charset="0"/>
              </a:rPr>
              <a:t>Password Authentication:</a:t>
            </a:r>
          </a:p>
          <a:p>
            <a:pPr marL="742950" marR="59690" lvl="1" indent="-285750" algn="just">
              <a:lnSpc>
                <a:spcPct val="107000"/>
              </a:lnSpc>
              <a:spcAft>
                <a:spcPts val="20"/>
              </a:spcAft>
              <a:buFont typeface="+mj-lt"/>
              <a:buAutoNum type="alphaUcPeriod"/>
              <a:tabLst>
                <a:tab pos="914400" algn="l"/>
              </a:tabLst>
            </a:pPr>
            <a:r>
              <a:rPr lang="en-IN" sz="2000" kern="100" dirty="0">
                <a:solidFill>
                  <a:srgbClr val="000000"/>
                </a:solidFill>
                <a:effectLst/>
                <a:latin typeface="Times New Roman" panose="02020603050405020304" pitchFamily="18" charset="0"/>
                <a:ea typeface="Times New Roman" panose="02020603050405020304" pitchFamily="18" charset="0"/>
              </a:rPr>
              <a:t>The system waits for password input via the keypad. The entered digits are masked on the LCD for security and stored temporarily.</a:t>
            </a:r>
          </a:p>
          <a:p>
            <a:pPr marL="742950" marR="59690" lvl="1" indent="-285750" algn="just">
              <a:lnSpc>
                <a:spcPct val="107000"/>
              </a:lnSpc>
              <a:spcAft>
                <a:spcPts val="20"/>
              </a:spcAft>
              <a:buFont typeface="+mj-lt"/>
              <a:buAutoNum type="alphaUcPeriod"/>
              <a:tabLst>
                <a:tab pos="914400" algn="l"/>
              </a:tabLst>
            </a:pPr>
            <a:r>
              <a:rPr lang="en-IN" sz="2000" kern="100" dirty="0">
                <a:solidFill>
                  <a:srgbClr val="000000"/>
                </a:solidFill>
                <a:effectLst/>
                <a:latin typeface="Times New Roman" panose="02020603050405020304" pitchFamily="18" charset="0"/>
                <a:ea typeface="Times New Roman" panose="02020603050405020304" pitchFamily="18" charset="0"/>
              </a:rPr>
              <a:t>Once four digits are entered, the system compares the input to the predefined password. </a:t>
            </a:r>
          </a:p>
          <a:p>
            <a:pPr marL="1143000" marR="59690" lvl="2" indent="-228600" algn="just">
              <a:lnSpc>
                <a:spcPct val="107000"/>
              </a:lnSpc>
              <a:spcAft>
                <a:spcPts val="20"/>
              </a:spcAft>
              <a:buFont typeface="+mj-lt"/>
              <a:buAutoNum type="alphaLcPeriod"/>
              <a:tabLst>
                <a:tab pos="1371600" algn="l"/>
              </a:tabLst>
            </a:pPr>
            <a:r>
              <a:rPr lang="en-IN" kern="100" dirty="0">
                <a:solidFill>
                  <a:srgbClr val="000000"/>
                </a:solidFill>
                <a:effectLst/>
                <a:latin typeface="Times New Roman" panose="02020603050405020304" pitchFamily="18" charset="0"/>
                <a:ea typeface="Times New Roman" panose="02020603050405020304" pitchFamily="18" charset="0"/>
              </a:rPr>
              <a:t>If correct, the servo motor opens the door for a specified duration, and an "Access Granted" message is displayed.</a:t>
            </a:r>
          </a:p>
          <a:p>
            <a:pPr marL="1143000" marR="59690" lvl="2" indent="-228600" algn="just">
              <a:lnSpc>
                <a:spcPct val="107000"/>
              </a:lnSpc>
              <a:spcAft>
                <a:spcPts val="20"/>
              </a:spcAft>
              <a:buFont typeface="+mj-lt"/>
              <a:buAutoNum type="alphaLcPeriod"/>
              <a:tabLst>
                <a:tab pos="1371600" algn="l"/>
              </a:tabLst>
            </a:pPr>
            <a:r>
              <a:rPr lang="en-IN" kern="100" dirty="0">
                <a:solidFill>
                  <a:srgbClr val="000000"/>
                </a:solidFill>
                <a:effectLst/>
                <a:latin typeface="Times New Roman" panose="02020603050405020304" pitchFamily="18" charset="0"/>
                <a:ea typeface="Times New Roman" panose="02020603050405020304" pitchFamily="18" charset="0"/>
              </a:rPr>
              <a:t>If incorrect, the system denies access, displays an "Access Denied" message, and resets the input.</a:t>
            </a:r>
          </a:p>
        </p:txBody>
      </p:sp>
    </p:spTree>
    <p:extLst>
      <p:ext uri="{BB962C8B-B14F-4D97-AF65-F5344CB8AC3E}">
        <p14:creationId xmlns:p14="http://schemas.microsoft.com/office/powerpoint/2010/main" val="210212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73C5E2-F17F-5B50-5824-B25ACD1885A1}"/>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A135046-5E04-0E31-D483-033E45EF2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5DF527F-546E-522B-60F4-0BB4CD168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FB74AA9-F54B-478F-E9D5-E942CE969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8417975-824E-E819-3A36-83E055D7B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FF5BCFD-1536-C8E2-7AAF-0005E76A5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AF68E-6AFB-6AA1-A583-21D33D35E7D8}"/>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METHODOLOGY</a:t>
            </a:r>
          </a:p>
        </p:txBody>
      </p:sp>
      <p:sp>
        <p:nvSpPr>
          <p:cNvPr id="3" name="Content Placeholder 2">
            <a:extLst>
              <a:ext uri="{FF2B5EF4-FFF2-40B4-BE49-F238E27FC236}">
                <a16:creationId xmlns:a16="http://schemas.microsoft.com/office/drawing/2014/main" id="{13D1689D-DD68-6BCD-50CA-98C261E96ED5}"/>
              </a:ext>
            </a:extLst>
          </p:cNvPr>
          <p:cNvSpPr>
            <a:spLocks noGrp="1"/>
          </p:cNvSpPr>
          <p:nvPr>
            <p:ph idx="1"/>
          </p:nvPr>
        </p:nvSpPr>
        <p:spPr>
          <a:xfrm>
            <a:off x="0" y="2018792"/>
            <a:ext cx="12192000" cy="4422468"/>
          </a:xfrm>
        </p:spPr>
        <p:txBody>
          <a:bodyPr anchor="ctr">
            <a:noAutofit/>
          </a:bodyPr>
          <a:lstStyle/>
          <a:p>
            <a:pPr marL="342900" marR="59690" lvl="0" indent="-342900" algn="just">
              <a:lnSpc>
                <a:spcPct val="107000"/>
              </a:lnSpc>
              <a:spcAft>
                <a:spcPts val="20"/>
              </a:spcAft>
              <a:tabLst>
                <a:tab pos="457200" algn="l"/>
              </a:tabLst>
            </a:pPr>
            <a:r>
              <a:rPr lang="en-IN" sz="2400" kern="100" dirty="0">
                <a:solidFill>
                  <a:srgbClr val="000000"/>
                </a:solidFill>
                <a:effectLst/>
                <a:latin typeface="Times New Roman" panose="02020603050405020304" pitchFamily="18" charset="0"/>
                <a:ea typeface="Times New Roman" panose="02020603050405020304" pitchFamily="18" charset="0"/>
              </a:rPr>
              <a:t>Motion Detection:</a:t>
            </a:r>
          </a:p>
          <a:p>
            <a:pPr marL="742950" marR="59690" lvl="1" indent="-285750" algn="just">
              <a:lnSpc>
                <a:spcPct val="107000"/>
              </a:lnSpc>
              <a:spcAft>
                <a:spcPts val="20"/>
              </a:spcAft>
              <a:buFont typeface="+mj-lt"/>
              <a:buAutoNum type="alphaUcPeriod"/>
              <a:tabLst>
                <a:tab pos="914400" algn="l"/>
              </a:tabLst>
            </a:pPr>
            <a:r>
              <a:rPr lang="en-IN" kern="100" dirty="0">
                <a:solidFill>
                  <a:srgbClr val="000000"/>
                </a:solidFill>
                <a:effectLst/>
                <a:latin typeface="Times New Roman" panose="02020603050405020304" pitchFamily="18" charset="0"/>
                <a:ea typeface="Times New Roman" panose="02020603050405020304" pitchFamily="18" charset="0"/>
              </a:rPr>
              <a:t>The PIR sensor continuously monitors the surroundings. If motion is detected, the system checks whether access has been granted. </a:t>
            </a:r>
          </a:p>
          <a:p>
            <a:pPr marL="1143000" marR="59690" lvl="2" indent="-228600" algn="just">
              <a:lnSpc>
                <a:spcPct val="107000"/>
              </a:lnSpc>
              <a:spcAft>
                <a:spcPts val="20"/>
              </a:spcAft>
              <a:buFont typeface="+mj-lt"/>
              <a:buAutoNum type="alphaLcPeriod"/>
              <a:tabLst>
                <a:tab pos="1371600" algn="l"/>
              </a:tabLst>
            </a:pPr>
            <a:r>
              <a:rPr lang="en-IN" sz="2400" kern="100" dirty="0">
                <a:solidFill>
                  <a:srgbClr val="000000"/>
                </a:solidFill>
                <a:effectLst/>
                <a:latin typeface="Times New Roman" panose="02020603050405020304" pitchFamily="18" charset="0"/>
                <a:ea typeface="Times New Roman" panose="02020603050405020304" pitchFamily="18" charset="0"/>
              </a:rPr>
              <a:t>If unauthorized motion is detected, the buzzer is activated, and the LED turns on to alert the user.</a:t>
            </a:r>
          </a:p>
          <a:p>
            <a:pPr marL="1143000" marR="59690" lvl="2" indent="-228600" algn="just">
              <a:lnSpc>
                <a:spcPct val="107000"/>
              </a:lnSpc>
              <a:spcAft>
                <a:spcPts val="20"/>
              </a:spcAft>
              <a:buFont typeface="+mj-lt"/>
              <a:buAutoNum type="alphaLcPeriod"/>
              <a:tabLst>
                <a:tab pos="1371600" algn="l"/>
              </a:tabLst>
            </a:pPr>
            <a:r>
              <a:rPr lang="en-IN" sz="2400" kern="100" dirty="0">
                <a:solidFill>
                  <a:srgbClr val="000000"/>
                </a:solidFill>
                <a:effectLst/>
                <a:latin typeface="Times New Roman" panose="02020603050405020304" pitchFamily="18" charset="0"/>
                <a:ea typeface="Times New Roman" panose="02020603050405020304" pitchFamily="18" charset="0"/>
              </a:rPr>
              <a:t>If motion corresponds to authorized access, the system logs entry or exit and manages the door status accordingly.</a:t>
            </a:r>
          </a:p>
          <a:p>
            <a:pPr marL="342900" marR="59690" lvl="0" indent="-342900" algn="just">
              <a:lnSpc>
                <a:spcPct val="107000"/>
              </a:lnSpc>
              <a:spcAft>
                <a:spcPts val="20"/>
              </a:spcAft>
              <a:tabLst>
                <a:tab pos="457200" algn="l"/>
              </a:tabLst>
            </a:pPr>
            <a:r>
              <a:rPr lang="en-IN" sz="2400" kern="100" dirty="0">
                <a:solidFill>
                  <a:srgbClr val="000000"/>
                </a:solidFill>
                <a:effectLst/>
                <a:latin typeface="Times New Roman" panose="02020603050405020304" pitchFamily="18" charset="0"/>
                <a:ea typeface="Times New Roman" panose="02020603050405020304" pitchFamily="18" charset="0"/>
              </a:rPr>
              <a:t>State Management:</a:t>
            </a:r>
          </a:p>
          <a:p>
            <a:pPr marL="742950" marR="59690" lvl="1" indent="-285750" algn="just">
              <a:lnSpc>
                <a:spcPct val="107000"/>
              </a:lnSpc>
              <a:spcAft>
                <a:spcPts val="20"/>
              </a:spcAft>
              <a:buFont typeface="+mj-lt"/>
              <a:buAutoNum type="alphaUcPeriod"/>
              <a:tabLst>
                <a:tab pos="914400" algn="l"/>
              </a:tabLst>
            </a:pPr>
            <a:r>
              <a:rPr lang="en-IN" kern="100" dirty="0">
                <a:solidFill>
                  <a:srgbClr val="000000"/>
                </a:solidFill>
                <a:effectLst/>
                <a:latin typeface="Times New Roman" panose="02020603050405020304" pitchFamily="18" charset="0"/>
                <a:ea typeface="Times New Roman" panose="02020603050405020304" pitchFamily="18" charset="0"/>
              </a:rPr>
              <a:t>The system transitions between different states, such as waiting for a password, granting access, handling motion detection, and resetting to the initial state.</a:t>
            </a:r>
          </a:p>
          <a:p>
            <a:pPr marL="742950" marR="59690" lvl="1" indent="-285750" algn="just">
              <a:lnSpc>
                <a:spcPct val="107000"/>
              </a:lnSpc>
              <a:spcAft>
                <a:spcPts val="20"/>
              </a:spcAft>
              <a:buFont typeface="+mj-lt"/>
              <a:buAutoNum type="alphaUcPeriod"/>
              <a:tabLst>
                <a:tab pos="914400" algn="l"/>
              </a:tabLst>
            </a:pPr>
            <a:r>
              <a:rPr lang="en-IN" kern="100" dirty="0">
                <a:solidFill>
                  <a:srgbClr val="000000"/>
                </a:solidFill>
                <a:effectLst/>
                <a:latin typeface="Times New Roman" panose="02020603050405020304" pitchFamily="18" charset="0"/>
                <a:ea typeface="Times New Roman" panose="02020603050405020304" pitchFamily="18" charset="0"/>
              </a:rPr>
              <a:t>Unauthorized motion or failed password attempts reset the system, ensuring robust security.</a:t>
            </a:r>
          </a:p>
        </p:txBody>
      </p:sp>
    </p:spTree>
    <p:extLst>
      <p:ext uri="{BB962C8B-B14F-4D97-AF65-F5344CB8AC3E}">
        <p14:creationId xmlns:p14="http://schemas.microsoft.com/office/powerpoint/2010/main" val="178943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F04A9A-E3B7-C974-26F6-1BE30057B857}"/>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A8D1695-21C9-397C-4109-52E7CD1F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67FC0E7-9A0A-00C2-8B8D-C279C3EE4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680500-57BF-4A32-C11A-16F57676B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C5FA58F-12EE-AF3A-C9DC-7E29214EE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AF6032A-FCBD-E045-1E94-5C11BCB07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AEF601-F7D3-B6FB-E9F6-6FCC75A9B874}"/>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METHODOLOGY</a:t>
            </a:r>
          </a:p>
        </p:txBody>
      </p:sp>
      <p:sp>
        <p:nvSpPr>
          <p:cNvPr id="3" name="Content Placeholder 2">
            <a:extLst>
              <a:ext uri="{FF2B5EF4-FFF2-40B4-BE49-F238E27FC236}">
                <a16:creationId xmlns:a16="http://schemas.microsoft.com/office/drawing/2014/main" id="{17E519F2-D09A-A9C4-227F-DF08069E5274}"/>
              </a:ext>
            </a:extLst>
          </p:cNvPr>
          <p:cNvSpPr>
            <a:spLocks noGrp="1"/>
          </p:cNvSpPr>
          <p:nvPr>
            <p:ph idx="1"/>
          </p:nvPr>
        </p:nvSpPr>
        <p:spPr>
          <a:xfrm>
            <a:off x="-4" y="1597432"/>
            <a:ext cx="12192000" cy="3487667"/>
          </a:xfrm>
        </p:spPr>
        <p:txBody>
          <a:bodyPr anchor="ctr">
            <a:noAutofit/>
          </a:bodyPr>
          <a:lstStyle/>
          <a:p>
            <a:pPr marL="342900" marR="59690" lvl="0" indent="-342900" algn="just">
              <a:lnSpc>
                <a:spcPct val="107000"/>
              </a:lnSpc>
              <a:spcAft>
                <a:spcPts val="20"/>
              </a:spcAft>
              <a:tabLst>
                <a:tab pos="457200" algn="l"/>
              </a:tabLst>
            </a:pPr>
            <a:r>
              <a:rPr lang="en-IN" sz="2400" b="1" kern="100" dirty="0">
                <a:solidFill>
                  <a:srgbClr val="000000"/>
                </a:solidFill>
                <a:effectLst/>
                <a:latin typeface="Times New Roman" panose="02020603050405020304" pitchFamily="18" charset="0"/>
                <a:ea typeface="Times New Roman" panose="02020603050405020304" pitchFamily="18" charset="0"/>
              </a:rPr>
              <a:t>Automation and Feedback</a:t>
            </a:r>
            <a:r>
              <a:rPr lang="en-IN" sz="2400" kern="100" dirty="0">
                <a:solidFill>
                  <a:srgbClr val="000000"/>
                </a:solidFill>
                <a:effectLst/>
                <a:latin typeface="Times New Roman" panose="02020603050405020304" pitchFamily="18" charset="0"/>
                <a:ea typeface="Times New Roman" panose="02020603050405020304" pitchFamily="18" charset="0"/>
              </a:rPr>
              <a:t>:</a:t>
            </a:r>
          </a:p>
          <a:p>
            <a:pPr marL="742950" marR="59690" lvl="1" indent="-285750" algn="just">
              <a:lnSpc>
                <a:spcPct val="107000"/>
              </a:lnSpc>
              <a:spcAft>
                <a:spcPts val="20"/>
              </a:spcAft>
              <a:buFont typeface="+mj-lt"/>
              <a:buAutoNum type="alphaUcPeriod"/>
              <a:tabLst>
                <a:tab pos="914400" algn="l"/>
              </a:tabLst>
            </a:pPr>
            <a:r>
              <a:rPr lang="en-IN" kern="100" dirty="0">
                <a:solidFill>
                  <a:srgbClr val="000000"/>
                </a:solidFill>
                <a:effectLst/>
                <a:latin typeface="Times New Roman" panose="02020603050405020304" pitchFamily="18" charset="0"/>
                <a:ea typeface="Times New Roman" panose="02020603050405020304" pitchFamily="18" charset="0"/>
              </a:rPr>
              <a:t>The servo motor automatically closes the door after a set duration to maintain security.</a:t>
            </a:r>
          </a:p>
          <a:p>
            <a:pPr marL="742950" marR="59690" lvl="1" indent="-285750" algn="just">
              <a:lnSpc>
                <a:spcPct val="107000"/>
              </a:lnSpc>
              <a:spcAft>
                <a:spcPts val="20"/>
              </a:spcAft>
              <a:buFont typeface="+mj-lt"/>
              <a:buAutoNum type="alphaUcPeriod"/>
              <a:tabLst>
                <a:tab pos="914400" algn="l"/>
              </a:tabLst>
            </a:pPr>
            <a:r>
              <a:rPr lang="en-IN" kern="100" dirty="0">
                <a:solidFill>
                  <a:srgbClr val="000000"/>
                </a:solidFill>
                <a:effectLst/>
                <a:latin typeface="Times New Roman" panose="02020603050405020304" pitchFamily="18" charset="0"/>
                <a:ea typeface="Times New Roman" panose="02020603050405020304" pitchFamily="18" charset="0"/>
              </a:rPr>
              <a:t>The LCD provides continuous feedback on the system's status, enhancing user interaction and clarity.</a:t>
            </a:r>
          </a:p>
          <a:p>
            <a:pPr marL="128270" marR="59690" indent="123190" algn="just">
              <a:lnSpc>
                <a:spcPct val="107000"/>
              </a:lnSpc>
              <a:spcAft>
                <a:spcPts val="20"/>
              </a:spcAft>
            </a:pPr>
            <a:r>
              <a:rPr lang="en-IN" sz="2400" kern="100" dirty="0">
                <a:solidFill>
                  <a:srgbClr val="000000"/>
                </a:solidFill>
                <a:effectLst/>
                <a:latin typeface="Times New Roman" panose="02020603050405020304" pitchFamily="18" charset="0"/>
                <a:ea typeface="Times New Roman" panose="02020603050405020304" pitchFamily="18" charset="0"/>
              </a:rPr>
              <a:t>This structured methodology ensures the system's reliability and effectiveness, providing a robust solution for home security while allowing for future scalability and enhancements.</a:t>
            </a:r>
          </a:p>
        </p:txBody>
      </p:sp>
    </p:spTree>
    <p:extLst>
      <p:ext uri="{BB962C8B-B14F-4D97-AF65-F5344CB8AC3E}">
        <p14:creationId xmlns:p14="http://schemas.microsoft.com/office/powerpoint/2010/main" val="110397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DB4D47-49F5-BA14-F0F0-9DDE726813A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D70BE5-94F8-03CA-F1EA-03E81B86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DB96838-5129-D5E6-90A7-04AC56EA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BEDC761-6600-45D3-6CD8-818ECF1CDC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BA9907-09C5-06CE-3B69-59A0BE7B0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C7A8A9A-2562-19BC-64A0-6F553A75C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1F26A-FC6D-071D-C24A-9234EB415C07}"/>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RESULT</a:t>
            </a:r>
          </a:p>
        </p:txBody>
      </p:sp>
      <p:sp>
        <p:nvSpPr>
          <p:cNvPr id="5" name="Rectangle 2">
            <a:extLst>
              <a:ext uri="{FF2B5EF4-FFF2-40B4-BE49-F238E27FC236}">
                <a16:creationId xmlns:a16="http://schemas.microsoft.com/office/drawing/2014/main" id="{2906BADD-420D-7460-B2DC-4208FE9C34C1}"/>
              </a:ext>
            </a:extLst>
          </p:cNvPr>
          <p:cNvSpPr>
            <a:spLocks noGrp="1" noChangeArrowheads="1"/>
          </p:cNvSpPr>
          <p:nvPr>
            <p:ph idx="1"/>
          </p:nvPr>
        </p:nvSpPr>
        <p:spPr bwMode="auto">
          <a:xfrm>
            <a:off x="-3" y="1772377"/>
            <a:ext cx="121919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 Smart Home Security System with Password Protection and Motion Detection successfully demonstrates a reliable and cost-effective solution for enhancing home security. The system achieves the following outcomes: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rPr>
              <a:t>Secure Access Management: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Users can securely enter a 4-digit password via the keypad.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On correct password input, the system grants access by opening the door and providing visual confirmation on the LCD.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Unauthorized attempts are denied, with a buzzer alert and an "Access Denied" message displayed.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i="0" u="none" strike="noStrike" cap="none" normalizeH="0" baseline="0" dirty="0">
                <a:ln>
                  <a:noFill/>
                </a:ln>
                <a:solidFill>
                  <a:schemeClr val="tx1"/>
                </a:solidFill>
                <a:effectLst/>
                <a:latin typeface="Arial" panose="020B0604020202020204" pitchFamily="34" charset="0"/>
              </a:rPr>
              <a:t>Real-Time Motion Detection: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The PIR motion sensor effectively detects unauthorized movement.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When motion is detected without proper password input, the system activates a buzzer and LED to alert the user, ensuring immediate attention to potential intrusions. </a:t>
            </a:r>
          </a:p>
        </p:txBody>
      </p:sp>
    </p:spTree>
    <p:extLst>
      <p:ext uri="{BB962C8B-B14F-4D97-AF65-F5344CB8AC3E}">
        <p14:creationId xmlns:p14="http://schemas.microsoft.com/office/powerpoint/2010/main" val="306872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875782-397F-1373-45E3-0DDC5BB73EE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6B4E954-9F76-336C-3F99-A4C63556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6EE673B-FDC7-5126-89B7-FBF5F70DD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CBC2B85-83E7-F842-441C-3216B24B1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CC673BE-0B6C-A617-1063-5877369A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7AD8C4-73EA-E713-9DBA-5396732E8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1D1BF-9749-FAA1-2A14-F538A7FB7019}"/>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RESULT</a:t>
            </a:r>
          </a:p>
        </p:txBody>
      </p:sp>
      <p:sp>
        <p:nvSpPr>
          <p:cNvPr id="5" name="Rectangle 2">
            <a:extLst>
              <a:ext uri="{FF2B5EF4-FFF2-40B4-BE49-F238E27FC236}">
                <a16:creationId xmlns:a16="http://schemas.microsoft.com/office/drawing/2014/main" id="{5C328F04-57F3-0A40-317D-18B78EF5E114}"/>
              </a:ext>
            </a:extLst>
          </p:cNvPr>
          <p:cNvSpPr>
            <a:spLocks noGrp="1" noChangeArrowheads="1"/>
          </p:cNvSpPr>
          <p:nvPr>
            <p:ph idx="1"/>
          </p:nvPr>
        </p:nvSpPr>
        <p:spPr bwMode="auto">
          <a:xfrm>
            <a:off x="0" y="2002067"/>
            <a:ext cx="12192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i="0" u="none" strike="noStrike" cap="none" normalizeH="0" baseline="0" dirty="0">
                <a:ln>
                  <a:noFill/>
                </a:ln>
                <a:solidFill>
                  <a:schemeClr val="tx1"/>
                </a:solidFill>
                <a:effectLst/>
                <a:latin typeface="Arial" panose="020B0604020202020204" pitchFamily="34" charset="0"/>
              </a:rPr>
              <a:t>Automated Door Control: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The servo motor reliably manages door operations, opening and closing automatically after a set duration to maintain security.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i="0" u="none" strike="noStrike" cap="none" normalizeH="0" baseline="0" dirty="0">
                <a:ln>
                  <a:noFill/>
                </a:ln>
                <a:solidFill>
                  <a:schemeClr val="tx1"/>
                </a:solidFill>
                <a:effectLst/>
                <a:latin typeface="Arial" panose="020B0604020202020204" pitchFamily="34" charset="0"/>
              </a:rPr>
              <a:t>User-Friendly Interface: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The LCD provides clear and real-time feedback, such as password prompts, access status, and motion detection alerts, enhancing user interaction and ease of use.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5152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6858</TotalTime>
  <Words>1051</Words>
  <Application>Microsoft Macintosh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Georgia</vt:lpstr>
      <vt:lpstr>Times New Roman</vt:lpstr>
      <vt:lpstr>ui-sans-serif</vt:lpstr>
      <vt:lpstr>Office Theme</vt:lpstr>
      <vt:lpstr>PowerPoint Presentation</vt:lpstr>
      <vt:lpstr>ABSTRACT</vt:lpstr>
      <vt:lpstr>INTRODUCTION</vt:lpstr>
      <vt:lpstr>METHODOLOGY</vt:lpstr>
      <vt:lpstr>METHODOLOGY</vt:lpstr>
      <vt:lpstr>METHODOLOGY</vt:lpstr>
      <vt:lpstr>METHODOLOGY</vt:lpstr>
      <vt:lpstr>RESULT</vt:lpstr>
      <vt:lpstr>RESULT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amith reddy</dc:creator>
  <cp:lastModifiedBy>Abhyud Krishna-[BL.EN.U4AIE23103]</cp:lastModifiedBy>
  <cp:revision>2</cp:revision>
  <dcterms:created xsi:type="dcterms:W3CDTF">2024-11-28T12:44:33Z</dcterms:created>
  <dcterms:modified xsi:type="dcterms:W3CDTF">2025-05-21T11:04:07Z</dcterms:modified>
</cp:coreProperties>
</file>