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CB6ECB-B437-4739-9605-ABCD288D5464}">
          <p14:sldIdLst>
            <p14:sldId id="256"/>
            <p14:sldId id="261"/>
            <p14:sldId id="259"/>
            <p14:sldId id="257"/>
            <p14:sldId id="258"/>
            <p14:sldId id="263"/>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avind S - [CB.EN.U4CSE20208]" initials="AS[" lastIdx="1" clrIdx="0">
    <p:extLst>
      <p:ext uri="{19B8F6BF-5375-455C-9EA6-DF929625EA0E}">
        <p15:presenceInfo xmlns:p15="http://schemas.microsoft.com/office/powerpoint/2012/main" userId="Aravind S - [CB.EN.U4CSE2020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varScale="1">
        <p:scale>
          <a:sx n="93" d="100"/>
          <a:sy n="93" d="100"/>
        </p:scale>
        <p:origin x="7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EE3-CD0A-51BB-9FD1-D045A0097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BACF83-9915-2426-A7A4-8D2370664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A413B2-95A1-B10C-2B50-8105C8F682AC}"/>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F93047EE-9F46-E038-0BEC-EDC91E687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982A3-9B5B-3966-9906-D689B73B5B45}"/>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7514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E97E-60BB-F07A-93FF-E6D56D2FD3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6F6B68-6647-5003-884E-AF805678C4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D1A641-8442-ECE1-99F9-9035DF57B3FB}"/>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0556445A-C687-440A-722C-685D789CD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1C91A-038F-7254-452A-6E5304D95AA2}"/>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54954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37199-9176-E870-B2C3-1FD7840DB1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F9A65-4D47-4D04-F76B-950C76F118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829F7-E6A3-3AD4-2492-AB8BD90B9076}"/>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B0560F20-0000-671B-10AB-6668F5E9E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6E821-ED75-C666-22E6-DFDB31441538}"/>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06136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E5DE-5136-3FF9-3BD0-AD031A440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18A720-73C2-02CA-A0D9-2BAAA66D6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EDCB9-D2E4-D112-7C6A-9152512B6AC9}"/>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658218F2-0FE6-93D3-9DD0-AC3FD2CE8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C06D1-375E-E017-6131-4257A60F63EB}"/>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405579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98A9-5B41-EA50-1B5B-2AB6101AE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57BBC5-49E2-BD2D-7A42-E4A2CFA6F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78179-F3C2-7E67-A42C-15045C7CF0CC}"/>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AB126C86-E2D2-3B3C-3919-13C48BB10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6079C-61B6-AF14-86C4-2E1B3D92233E}"/>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7275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2213-9C65-C3EE-269A-AA8C74613B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B4B49-3677-6284-71B9-016E4934F2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F526F2-98AC-04BB-E7A8-B22EDC4628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6C8655-1F5A-6FB6-F3C2-5E94DCCCD33C}"/>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6" name="Footer Placeholder 5">
            <a:extLst>
              <a:ext uri="{FF2B5EF4-FFF2-40B4-BE49-F238E27FC236}">
                <a16:creationId xmlns:a16="http://schemas.microsoft.com/office/drawing/2014/main" id="{72E5D1D1-9E49-97F3-2D6E-C8E40C005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DFB09D-C1C1-B0D0-8852-0AC56C7C03F6}"/>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81528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F6D3-2DA9-0534-F0AC-C665153B10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4C2ED-E565-EB32-09E6-408920B0C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1353D9-25E5-DA72-7898-96AC30C74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D1FE0F-F6AB-8D5D-5B22-0CFD62FF3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BB898-3314-AF3A-0341-E08AB3DA1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34D394-D7FA-E596-3298-72162358A588}"/>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8" name="Footer Placeholder 7">
            <a:extLst>
              <a:ext uri="{FF2B5EF4-FFF2-40B4-BE49-F238E27FC236}">
                <a16:creationId xmlns:a16="http://schemas.microsoft.com/office/drawing/2014/main" id="{638EECB2-9224-4940-C4EC-6928FD7CA5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D5AE09-B319-37E2-B77F-A7E9E8357CA2}"/>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84977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FDF3-0A3C-4BD9-48A0-645F8865D3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CA6A6-4576-8759-66B3-6C1A71FD09B0}"/>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4" name="Footer Placeholder 3">
            <a:extLst>
              <a:ext uri="{FF2B5EF4-FFF2-40B4-BE49-F238E27FC236}">
                <a16:creationId xmlns:a16="http://schemas.microsoft.com/office/drawing/2014/main" id="{A0AB8041-D377-9F6C-D002-57E34D2ABF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5838FA-290C-DBDC-C45D-BFF0853C4865}"/>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371797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01ADA-44C3-28C3-5429-6D54B6528183}"/>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3" name="Footer Placeholder 2">
            <a:extLst>
              <a:ext uri="{FF2B5EF4-FFF2-40B4-BE49-F238E27FC236}">
                <a16:creationId xmlns:a16="http://schemas.microsoft.com/office/drawing/2014/main" id="{1F84D402-1AA9-5883-B5B5-E48AF478B3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10D9C5-2718-B0F8-BB52-EEBB5DFC5A6D}"/>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12169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BE3E-3688-5C39-C94F-B938E6B38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EBB43A-7C0C-2B26-891D-D9DC94B18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2DAC9A-7550-CCE9-1CB1-48D0DB1B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0C79D-4D6C-4136-8536-3E46A8BC6280}"/>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6" name="Footer Placeholder 5">
            <a:extLst>
              <a:ext uri="{FF2B5EF4-FFF2-40B4-BE49-F238E27FC236}">
                <a16:creationId xmlns:a16="http://schemas.microsoft.com/office/drawing/2014/main" id="{2E51D8AD-1433-AA72-4FA2-A72733CBB7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6153B9-2ABC-3789-5966-1098C090DCC3}"/>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6336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1473-CB4B-E482-582F-38DE59671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754D11-EA21-F6D2-F956-61D666274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4AA82-9DD9-FE8A-AABA-B0AF92D7C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C4AC9-1B4A-4796-7887-5E6A32C28E3A}"/>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6" name="Footer Placeholder 5">
            <a:extLst>
              <a:ext uri="{FF2B5EF4-FFF2-40B4-BE49-F238E27FC236}">
                <a16:creationId xmlns:a16="http://schemas.microsoft.com/office/drawing/2014/main" id="{E9A3801F-014B-5C54-0030-37A273C577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C1783-D6A4-5AB7-DF31-EE3F65252027}"/>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320267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263AB-9CA5-A085-62DA-43DF10976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C43E4-A59C-B801-A1C2-5D727938D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A88EF-BDC8-2C65-50D2-53F5D243F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CA2A2889-4504-A483-AA0A-EA0F7B677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DB32DC-E71C-903B-2FB9-1A4890D5C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40DA-EFE0-4ED0-8387-EB40C992C266}" type="slidenum">
              <a:rPr lang="en-IN" smtClean="0"/>
              <a:t>‹#›</a:t>
            </a:fld>
            <a:endParaRPr lang="en-IN"/>
          </a:p>
        </p:txBody>
      </p:sp>
    </p:spTree>
    <p:extLst>
      <p:ext uri="{BB962C8B-B14F-4D97-AF65-F5344CB8AC3E}">
        <p14:creationId xmlns:p14="http://schemas.microsoft.com/office/powerpoint/2010/main" val="207471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D147-6EC8-65FE-3ADD-A7976597573D}"/>
              </a:ext>
            </a:extLst>
          </p:cNvPr>
          <p:cNvSpPr>
            <a:spLocks noGrp="1"/>
          </p:cNvSpPr>
          <p:nvPr>
            <p:ph type="ctrTitle"/>
          </p:nvPr>
        </p:nvSpPr>
        <p:spPr>
          <a:xfrm>
            <a:off x="1524000" y="1087448"/>
            <a:ext cx="9144000" cy="1067388"/>
          </a:xfrm>
        </p:spPr>
        <p:txBody>
          <a:bodyPr/>
          <a:lstStyle/>
          <a:p>
            <a:r>
              <a:rPr lang="en-IN" dirty="0"/>
              <a:t>Foundation of Data Science</a:t>
            </a:r>
          </a:p>
        </p:txBody>
      </p:sp>
      <p:sp>
        <p:nvSpPr>
          <p:cNvPr id="3" name="Subtitle 2">
            <a:extLst>
              <a:ext uri="{FF2B5EF4-FFF2-40B4-BE49-F238E27FC236}">
                <a16:creationId xmlns:a16="http://schemas.microsoft.com/office/drawing/2014/main" id="{AD7EFF7D-2211-E3B6-93FC-DFBDA1F09713}"/>
              </a:ext>
            </a:extLst>
          </p:cNvPr>
          <p:cNvSpPr>
            <a:spLocks noGrp="1"/>
          </p:cNvSpPr>
          <p:nvPr>
            <p:ph type="subTitle" idx="1"/>
          </p:nvPr>
        </p:nvSpPr>
        <p:spPr>
          <a:xfrm>
            <a:off x="1524000" y="3740236"/>
            <a:ext cx="9144000" cy="1655762"/>
          </a:xfrm>
        </p:spPr>
        <p:txBody>
          <a:bodyPr/>
          <a:lstStyle/>
          <a:p>
            <a:pPr algn="r"/>
            <a:r>
              <a:rPr lang="en-IN" dirty="0" err="1"/>
              <a:t>Abirami</a:t>
            </a:r>
            <a:r>
              <a:rPr lang="en-IN" dirty="0"/>
              <a:t> S</a:t>
            </a:r>
          </a:p>
          <a:p>
            <a:pPr algn="r"/>
            <a:r>
              <a:rPr lang="en-IN" dirty="0"/>
              <a:t>[CB.EN.U4CSE20202]</a:t>
            </a:r>
          </a:p>
        </p:txBody>
      </p:sp>
      <p:pic>
        <p:nvPicPr>
          <p:cNvPr id="6" name="Picture 5">
            <a:extLst>
              <a:ext uri="{FF2B5EF4-FFF2-40B4-BE49-F238E27FC236}">
                <a16:creationId xmlns:a16="http://schemas.microsoft.com/office/drawing/2014/main" id="{F448B2C2-E040-C0E0-ADBF-412EF53D2C9C}"/>
              </a:ext>
            </a:extLst>
          </p:cNvPr>
          <p:cNvPicPr>
            <a:picLocks noChangeAspect="1"/>
          </p:cNvPicPr>
          <p:nvPr/>
        </p:nvPicPr>
        <p:blipFill>
          <a:blip r:embed="rId2"/>
          <a:stretch>
            <a:fillRect/>
          </a:stretch>
        </p:blipFill>
        <p:spPr>
          <a:xfrm>
            <a:off x="1811269" y="2591464"/>
            <a:ext cx="3691605" cy="3697373"/>
          </a:xfrm>
          <a:prstGeom prst="rect">
            <a:avLst/>
          </a:prstGeom>
        </p:spPr>
      </p:pic>
    </p:spTree>
    <p:extLst>
      <p:ext uri="{BB962C8B-B14F-4D97-AF65-F5344CB8AC3E}">
        <p14:creationId xmlns:p14="http://schemas.microsoft.com/office/powerpoint/2010/main" val="176180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A214-1C21-2812-E917-6C6FF4C63D25}"/>
              </a:ext>
            </a:extLst>
          </p:cNvPr>
          <p:cNvSpPr>
            <a:spLocks noGrp="1"/>
          </p:cNvSpPr>
          <p:nvPr>
            <p:ph type="title"/>
          </p:nvPr>
        </p:nvSpPr>
        <p:spPr>
          <a:xfrm>
            <a:off x="1144029" y="2029168"/>
            <a:ext cx="9903941" cy="1307157"/>
          </a:xfrm>
        </p:spPr>
        <p:txBody>
          <a:bodyPr/>
          <a:lstStyle/>
          <a:p>
            <a:r>
              <a:rPr lang="en-IN" dirty="0"/>
              <a:t>Introduction to Data Science – 19CSE304</a:t>
            </a:r>
          </a:p>
        </p:txBody>
      </p:sp>
    </p:spTree>
    <p:extLst>
      <p:ext uri="{BB962C8B-B14F-4D97-AF65-F5344CB8AC3E}">
        <p14:creationId xmlns:p14="http://schemas.microsoft.com/office/powerpoint/2010/main" val="195401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A8B2-A222-04BC-5F01-8E0F5191AA33}"/>
              </a:ext>
            </a:extLst>
          </p:cNvPr>
          <p:cNvSpPr>
            <a:spLocks noGrp="1"/>
          </p:cNvSpPr>
          <p:nvPr>
            <p:ph type="title"/>
          </p:nvPr>
        </p:nvSpPr>
        <p:spPr/>
        <p:txBody>
          <a:bodyPr/>
          <a:lstStyle/>
          <a:p>
            <a:r>
              <a:rPr lang="en-IN" dirty="0"/>
              <a:t>Background – Google Maps</a:t>
            </a:r>
          </a:p>
        </p:txBody>
      </p:sp>
      <p:sp>
        <p:nvSpPr>
          <p:cNvPr id="3" name="Content Placeholder 2">
            <a:extLst>
              <a:ext uri="{FF2B5EF4-FFF2-40B4-BE49-F238E27FC236}">
                <a16:creationId xmlns:a16="http://schemas.microsoft.com/office/drawing/2014/main" id="{82682BFD-85BF-5AE2-EE39-2C2A595DA425}"/>
              </a:ext>
            </a:extLst>
          </p:cNvPr>
          <p:cNvSpPr>
            <a:spLocks noGrp="1"/>
          </p:cNvSpPr>
          <p:nvPr>
            <p:ph idx="1"/>
          </p:nvPr>
        </p:nvSpPr>
        <p:spPr/>
        <p:txBody>
          <a:bodyPr>
            <a:normAutofit/>
          </a:bodyPr>
          <a:lstStyle/>
          <a:p>
            <a:r>
              <a:rPr lang="en-IN" dirty="0"/>
              <a:t>As we all know, Google Maps is used casually and unknowingly, if we get lost, if we need to buy milk, if we need to get hard cash, we are all bound to use google maps.</a:t>
            </a:r>
          </a:p>
          <a:p>
            <a:r>
              <a:rPr lang="en-IN" dirty="0"/>
              <a:t>And we all know that that google maps wouldn’t be possible without data science, all the places and directions and data about traffic all of this is generated for every second which can later then be used to generate analysis. Like whether this road will be busy at this particular point of time, with information like that, we can move around with ease and avoid busy traffic roads much in advance.</a:t>
            </a:r>
          </a:p>
          <a:p>
            <a:r>
              <a:rPr lang="en-IN" dirty="0"/>
              <a:t>All this is only possible because of data science.</a:t>
            </a:r>
          </a:p>
        </p:txBody>
      </p:sp>
    </p:spTree>
    <p:extLst>
      <p:ext uri="{BB962C8B-B14F-4D97-AF65-F5344CB8AC3E}">
        <p14:creationId xmlns:p14="http://schemas.microsoft.com/office/powerpoint/2010/main" val="140344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BB51-E135-0F2A-67B3-43B88990B982}"/>
              </a:ext>
            </a:extLst>
          </p:cNvPr>
          <p:cNvSpPr>
            <a:spLocks noGrp="1"/>
          </p:cNvSpPr>
          <p:nvPr>
            <p:ph type="title"/>
          </p:nvPr>
        </p:nvSpPr>
        <p:spPr/>
        <p:txBody>
          <a:bodyPr/>
          <a:lstStyle/>
          <a:p>
            <a:r>
              <a:rPr lang="en-IN" dirty="0"/>
              <a:t>Analytical Questions</a:t>
            </a:r>
          </a:p>
        </p:txBody>
      </p:sp>
      <p:sp>
        <p:nvSpPr>
          <p:cNvPr id="3" name="Content Placeholder 2">
            <a:extLst>
              <a:ext uri="{FF2B5EF4-FFF2-40B4-BE49-F238E27FC236}">
                <a16:creationId xmlns:a16="http://schemas.microsoft.com/office/drawing/2014/main" id="{73E3A87E-11DD-9C3B-3672-A2E868A0C91E}"/>
              </a:ext>
            </a:extLst>
          </p:cNvPr>
          <p:cNvSpPr>
            <a:spLocks noGrp="1"/>
          </p:cNvSpPr>
          <p:nvPr>
            <p:ph idx="1"/>
          </p:nvPr>
        </p:nvSpPr>
        <p:spPr/>
        <p:txBody>
          <a:bodyPr>
            <a:normAutofit/>
          </a:bodyPr>
          <a:lstStyle/>
          <a:p>
            <a:r>
              <a:rPr lang="en-IN" dirty="0"/>
              <a:t>Where is the nearest ATM that is open right now?</a:t>
            </a:r>
          </a:p>
          <a:p>
            <a:r>
              <a:rPr lang="en-IN" dirty="0"/>
              <a:t>Is Lifestyle open right now?</a:t>
            </a:r>
          </a:p>
          <a:p>
            <a:r>
              <a:rPr lang="en-IN" dirty="0"/>
              <a:t>What time will the bowling alley open up and whether it has a good rating or not?</a:t>
            </a:r>
          </a:p>
          <a:p>
            <a:r>
              <a:rPr lang="en-IN" dirty="0"/>
              <a:t>Is the current commute filled with traffic?</a:t>
            </a:r>
          </a:p>
          <a:p>
            <a:r>
              <a:rPr lang="en-IN" dirty="0">
                <a:solidFill>
                  <a:srgbClr val="FF0000"/>
                </a:solidFill>
              </a:rPr>
              <a:t>Where is the nearest super market which has milk available?</a:t>
            </a:r>
          </a:p>
          <a:p>
            <a:pPr lvl="1"/>
            <a:r>
              <a:rPr lang="en-IN" dirty="0"/>
              <a:t>This question lets us commute to the nearest super market and get ourselves some much needed milk and other basic necessities.</a:t>
            </a:r>
          </a:p>
          <a:p>
            <a:endParaRPr lang="en-IN" dirty="0"/>
          </a:p>
        </p:txBody>
      </p:sp>
    </p:spTree>
    <p:extLst>
      <p:ext uri="{BB962C8B-B14F-4D97-AF65-F5344CB8AC3E}">
        <p14:creationId xmlns:p14="http://schemas.microsoft.com/office/powerpoint/2010/main" val="26152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0837-87F6-3E83-4DC9-ABE777803BF7}"/>
              </a:ext>
            </a:extLst>
          </p:cNvPr>
          <p:cNvSpPr>
            <a:spLocks noGrp="1"/>
          </p:cNvSpPr>
          <p:nvPr>
            <p:ph type="title"/>
          </p:nvPr>
        </p:nvSpPr>
        <p:spPr/>
        <p:txBody>
          <a:bodyPr/>
          <a:lstStyle/>
          <a:p>
            <a:r>
              <a:rPr lang="en-IN" dirty="0"/>
              <a:t>Predictive Questions</a:t>
            </a:r>
          </a:p>
        </p:txBody>
      </p:sp>
      <p:sp>
        <p:nvSpPr>
          <p:cNvPr id="3" name="Content Placeholder 2">
            <a:extLst>
              <a:ext uri="{FF2B5EF4-FFF2-40B4-BE49-F238E27FC236}">
                <a16:creationId xmlns:a16="http://schemas.microsoft.com/office/drawing/2014/main" id="{E4E6C84B-5659-C7AC-FF2A-012AF3B14307}"/>
              </a:ext>
            </a:extLst>
          </p:cNvPr>
          <p:cNvSpPr>
            <a:spLocks noGrp="1"/>
          </p:cNvSpPr>
          <p:nvPr>
            <p:ph idx="1"/>
          </p:nvPr>
        </p:nvSpPr>
        <p:spPr/>
        <p:txBody>
          <a:bodyPr/>
          <a:lstStyle/>
          <a:p>
            <a:r>
              <a:rPr lang="en-IN" dirty="0"/>
              <a:t>Will the traffic remain the same in MG Road </a:t>
            </a:r>
            <a:r>
              <a:rPr lang="en-IN" dirty="0" err="1"/>
              <a:t>tommorrow</a:t>
            </a:r>
            <a:r>
              <a:rPr lang="en-IN" dirty="0"/>
              <a:t>?</a:t>
            </a:r>
          </a:p>
          <a:p>
            <a:r>
              <a:rPr lang="en-IN" dirty="0"/>
              <a:t>Will I be able to travel from A to B with a stop at C at a given time?</a:t>
            </a:r>
          </a:p>
          <a:p>
            <a:r>
              <a:rPr lang="en-IN" dirty="0">
                <a:solidFill>
                  <a:srgbClr val="FF0000"/>
                </a:solidFill>
              </a:rPr>
              <a:t>Will I be able to reach Kochi in exactly 3 hours.</a:t>
            </a:r>
          </a:p>
          <a:p>
            <a:pPr lvl="1"/>
            <a:r>
              <a:rPr lang="en-IN" dirty="0"/>
              <a:t>This is a very important question since this lets me know whether I could reach on time or not or avoid the entire trip if it takes really long.</a:t>
            </a:r>
          </a:p>
          <a:p>
            <a:r>
              <a:rPr lang="en-IN" dirty="0"/>
              <a:t>Which is the best mode of transport for early morning commute?</a:t>
            </a:r>
          </a:p>
          <a:p>
            <a:r>
              <a:rPr lang="en-IN" dirty="0"/>
              <a:t>Can I go from A to B via bus commute on 2</a:t>
            </a:r>
            <a:r>
              <a:rPr lang="en-IN" baseline="30000" dirty="0"/>
              <a:t>nd</a:t>
            </a:r>
            <a:r>
              <a:rPr lang="en-IN" dirty="0"/>
              <a:t> October?</a:t>
            </a:r>
          </a:p>
          <a:p>
            <a:endParaRPr lang="en-IN" dirty="0"/>
          </a:p>
        </p:txBody>
      </p:sp>
    </p:spTree>
    <p:extLst>
      <p:ext uri="{BB962C8B-B14F-4D97-AF65-F5344CB8AC3E}">
        <p14:creationId xmlns:p14="http://schemas.microsoft.com/office/powerpoint/2010/main" val="101860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9406-F45A-CDB4-4F5E-4023819F7A99}"/>
              </a:ext>
            </a:extLst>
          </p:cNvPr>
          <p:cNvSpPr>
            <a:spLocks noGrp="1"/>
          </p:cNvSpPr>
          <p:nvPr>
            <p:ph type="title"/>
          </p:nvPr>
        </p:nvSpPr>
        <p:spPr/>
        <p:txBody>
          <a:bodyPr/>
          <a:lstStyle/>
          <a:p>
            <a:r>
              <a:rPr lang="en-IN" dirty="0"/>
              <a:t>Scales of Measurement</a:t>
            </a:r>
          </a:p>
        </p:txBody>
      </p:sp>
      <p:sp>
        <p:nvSpPr>
          <p:cNvPr id="3" name="Content Placeholder 2">
            <a:extLst>
              <a:ext uri="{FF2B5EF4-FFF2-40B4-BE49-F238E27FC236}">
                <a16:creationId xmlns:a16="http://schemas.microsoft.com/office/drawing/2014/main" id="{503DB09F-0564-D986-4E88-A36D995F578F}"/>
              </a:ext>
            </a:extLst>
          </p:cNvPr>
          <p:cNvSpPr>
            <a:spLocks noGrp="1"/>
          </p:cNvSpPr>
          <p:nvPr>
            <p:ph idx="1"/>
          </p:nvPr>
        </p:nvSpPr>
        <p:spPr/>
        <p:txBody>
          <a:bodyPr/>
          <a:lstStyle/>
          <a:p>
            <a:pPr marL="0" indent="0">
              <a:buNone/>
            </a:pPr>
            <a:r>
              <a:rPr lang="en-IN" dirty="0"/>
              <a:t>Classification of NOIR</a:t>
            </a:r>
          </a:p>
          <a:p>
            <a:r>
              <a:rPr lang="en-IN" dirty="0"/>
              <a:t>Nominal – Category to which the property belongs to – ATM, grocery, club, Dinning etc.</a:t>
            </a:r>
          </a:p>
          <a:p>
            <a:r>
              <a:rPr lang="en-IN" dirty="0"/>
              <a:t>Ordinal – Best restaurants nearby sorted based on user rating</a:t>
            </a:r>
          </a:p>
          <a:p>
            <a:r>
              <a:rPr lang="en-IN" dirty="0"/>
              <a:t>Interval – Distance</a:t>
            </a:r>
          </a:p>
          <a:p>
            <a:r>
              <a:rPr lang="en-IN" dirty="0"/>
              <a:t>Ratio –  Change in distance due to traffic</a:t>
            </a:r>
          </a:p>
          <a:p>
            <a:r>
              <a:rPr lang="en-IN" dirty="0"/>
              <a:t>Binary – reachability</a:t>
            </a:r>
          </a:p>
          <a:p>
            <a:endParaRPr lang="en-IN" dirty="0"/>
          </a:p>
        </p:txBody>
      </p:sp>
    </p:spTree>
    <p:extLst>
      <p:ext uri="{BB962C8B-B14F-4D97-AF65-F5344CB8AC3E}">
        <p14:creationId xmlns:p14="http://schemas.microsoft.com/office/powerpoint/2010/main" val="409228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A0E8-2B11-DB90-EF90-3B0D236D956D}"/>
              </a:ext>
            </a:extLst>
          </p:cNvPr>
          <p:cNvSpPr>
            <a:spLocks noGrp="1"/>
          </p:cNvSpPr>
          <p:nvPr>
            <p:ph type="title"/>
          </p:nvPr>
        </p:nvSpPr>
        <p:spPr/>
        <p:txBody>
          <a:bodyPr/>
          <a:lstStyle/>
          <a:p>
            <a:r>
              <a:rPr lang="en-IN" dirty="0"/>
              <a:t>Scales of Measurement</a:t>
            </a:r>
          </a:p>
        </p:txBody>
      </p:sp>
      <p:sp>
        <p:nvSpPr>
          <p:cNvPr id="3" name="Content Placeholder 2">
            <a:extLst>
              <a:ext uri="{FF2B5EF4-FFF2-40B4-BE49-F238E27FC236}">
                <a16:creationId xmlns:a16="http://schemas.microsoft.com/office/drawing/2014/main" id="{620717A3-F831-FEEC-B4EC-E4FE60C4A757}"/>
              </a:ext>
            </a:extLst>
          </p:cNvPr>
          <p:cNvSpPr>
            <a:spLocks noGrp="1"/>
          </p:cNvSpPr>
          <p:nvPr>
            <p:ph idx="1"/>
          </p:nvPr>
        </p:nvSpPr>
        <p:spPr/>
        <p:txBody>
          <a:bodyPr/>
          <a:lstStyle/>
          <a:p>
            <a:r>
              <a:rPr lang="en-IN" dirty="0"/>
              <a:t>Univariate – Change in whether affecting traffic (rainy)</a:t>
            </a:r>
          </a:p>
          <a:p>
            <a:r>
              <a:rPr lang="en-IN" dirty="0"/>
              <a:t>Bivariate – change in </a:t>
            </a:r>
            <a:r>
              <a:rPr lang="en-IN" dirty="0">
                <a:solidFill>
                  <a:srgbClr val="FF0000"/>
                </a:solidFill>
              </a:rPr>
              <a:t>distance</a:t>
            </a:r>
            <a:r>
              <a:rPr lang="en-IN" dirty="0"/>
              <a:t> (due to change in route) because of change in </a:t>
            </a:r>
            <a:r>
              <a:rPr lang="en-IN" dirty="0">
                <a:solidFill>
                  <a:srgbClr val="FF0000"/>
                </a:solidFill>
              </a:rPr>
              <a:t>traffic</a:t>
            </a:r>
          </a:p>
          <a:p>
            <a:endParaRPr lang="en-IN" dirty="0"/>
          </a:p>
        </p:txBody>
      </p:sp>
    </p:spTree>
    <p:extLst>
      <p:ext uri="{BB962C8B-B14F-4D97-AF65-F5344CB8AC3E}">
        <p14:creationId xmlns:p14="http://schemas.microsoft.com/office/powerpoint/2010/main" val="123414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C636-F9EA-D2C4-F3F3-F58625ECFC28}"/>
              </a:ext>
            </a:extLst>
          </p:cNvPr>
          <p:cNvSpPr>
            <a:spLocks noGrp="1"/>
          </p:cNvSpPr>
          <p:nvPr>
            <p:ph type="title"/>
          </p:nvPr>
        </p:nvSpPr>
        <p:spPr>
          <a:xfrm>
            <a:off x="838200" y="227340"/>
            <a:ext cx="6376792" cy="724638"/>
          </a:xfrm>
        </p:spPr>
        <p:txBody>
          <a:bodyPr/>
          <a:lstStyle/>
          <a:p>
            <a:r>
              <a:rPr lang="en-IN" dirty="0"/>
              <a:t>Visualizations</a:t>
            </a:r>
          </a:p>
        </p:txBody>
      </p:sp>
      <p:sp>
        <p:nvSpPr>
          <p:cNvPr id="3" name="Content Placeholder 2">
            <a:extLst>
              <a:ext uri="{FF2B5EF4-FFF2-40B4-BE49-F238E27FC236}">
                <a16:creationId xmlns:a16="http://schemas.microsoft.com/office/drawing/2014/main" id="{DB02BBA1-DDD3-59E7-3D4A-765B98AE260E}"/>
              </a:ext>
            </a:extLst>
          </p:cNvPr>
          <p:cNvSpPr>
            <a:spLocks noGrp="1"/>
          </p:cNvSpPr>
          <p:nvPr>
            <p:ph idx="1"/>
          </p:nvPr>
        </p:nvSpPr>
        <p:spPr>
          <a:xfrm>
            <a:off x="838200" y="4419817"/>
            <a:ext cx="8982205" cy="1696059"/>
          </a:xfrm>
        </p:spPr>
        <p:txBody>
          <a:bodyPr/>
          <a:lstStyle/>
          <a:p>
            <a:r>
              <a:rPr lang="en-IN" dirty="0"/>
              <a:t>Discrete – Distance to a given place with no traffic</a:t>
            </a:r>
          </a:p>
          <a:p>
            <a:r>
              <a:rPr lang="en-IN" dirty="0"/>
              <a:t>Continuous – Change in time due to traffic</a:t>
            </a:r>
          </a:p>
        </p:txBody>
      </p:sp>
      <p:sp>
        <p:nvSpPr>
          <p:cNvPr id="4" name="Title 1">
            <a:extLst>
              <a:ext uri="{FF2B5EF4-FFF2-40B4-BE49-F238E27FC236}">
                <a16:creationId xmlns:a16="http://schemas.microsoft.com/office/drawing/2014/main" id="{91B49026-F05F-9A09-E77E-05AB24EE46A9}"/>
              </a:ext>
            </a:extLst>
          </p:cNvPr>
          <p:cNvSpPr txBox="1">
            <a:spLocks/>
          </p:cNvSpPr>
          <p:nvPr/>
        </p:nvSpPr>
        <p:spPr>
          <a:xfrm>
            <a:off x="838200" y="3695179"/>
            <a:ext cx="6376792" cy="724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Discrete or Continuous</a:t>
            </a:r>
          </a:p>
        </p:txBody>
      </p:sp>
      <p:sp>
        <p:nvSpPr>
          <p:cNvPr id="5" name="Content Placeholder 2">
            <a:extLst>
              <a:ext uri="{FF2B5EF4-FFF2-40B4-BE49-F238E27FC236}">
                <a16:creationId xmlns:a16="http://schemas.microsoft.com/office/drawing/2014/main" id="{2692A86B-C50B-73E7-D7BE-1F1D27C1328F}"/>
              </a:ext>
            </a:extLst>
          </p:cNvPr>
          <p:cNvSpPr txBox="1">
            <a:spLocks/>
          </p:cNvSpPr>
          <p:nvPr/>
        </p:nvSpPr>
        <p:spPr>
          <a:xfrm>
            <a:off x="838200" y="951978"/>
            <a:ext cx="9533351" cy="2508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Line plot – Time take to reach various destinations</a:t>
            </a:r>
          </a:p>
          <a:p>
            <a:r>
              <a:rPr lang="en-IN" dirty="0"/>
              <a:t>Bar plot – sorting places on user ratings</a:t>
            </a:r>
          </a:p>
          <a:p>
            <a:r>
              <a:rPr lang="en-IN" dirty="0"/>
              <a:t>Heat map – looking at traffic over a given area</a:t>
            </a:r>
          </a:p>
          <a:p>
            <a:endParaRPr lang="en-IN" dirty="0"/>
          </a:p>
          <a:p>
            <a:endParaRPr lang="en-IN" dirty="0"/>
          </a:p>
        </p:txBody>
      </p:sp>
    </p:spTree>
    <p:extLst>
      <p:ext uri="{BB962C8B-B14F-4D97-AF65-F5344CB8AC3E}">
        <p14:creationId xmlns:p14="http://schemas.microsoft.com/office/powerpoint/2010/main" val="214798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458</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Foundation of Data Science</vt:lpstr>
      <vt:lpstr>Introduction to Data Science – 19CSE304</vt:lpstr>
      <vt:lpstr>Background – Google Maps</vt:lpstr>
      <vt:lpstr>Analytical Questions</vt:lpstr>
      <vt:lpstr>Predictive Questions</vt:lpstr>
      <vt:lpstr>Scales of Measurement</vt:lpstr>
      <vt:lpstr>Scales of Measurement</vt:lpstr>
      <vt:lpstr>Visualizations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 S - [CB.EN.U4CSE20208]</dc:creator>
  <cp:lastModifiedBy>Aravind S - [CB.EN.U4CSE20208]</cp:lastModifiedBy>
  <cp:revision>10</cp:revision>
  <dcterms:created xsi:type="dcterms:W3CDTF">2022-09-20T09:09:47Z</dcterms:created>
  <dcterms:modified xsi:type="dcterms:W3CDTF">2022-10-11T16:02:07Z</dcterms:modified>
</cp:coreProperties>
</file>