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01935-633A-42FD-A5A8-9D2FB80CECC9}" v="15" dt="2024-04-03T09:55:48.2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shek V" userId="940f1b0b42b37c6b" providerId="LiveId" clId="{0BD01935-633A-42FD-A5A8-9D2FB80CECC9}"/>
    <pc:docChg chg="undo redo custSel modSld">
      <pc:chgData name="Abishek V" userId="940f1b0b42b37c6b" providerId="LiveId" clId="{0BD01935-633A-42FD-A5A8-9D2FB80CECC9}" dt="2024-04-03T10:15:36.654" v="640" actId="20577"/>
      <pc:docMkLst>
        <pc:docMk/>
      </pc:docMkLst>
      <pc:sldChg chg="modSp mod">
        <pc:chgData name="Abishek V" userId="940f1b0b42b37c6b" providerId="LiveId" clId="{0BD01935-633A-42FD-A5A8-9D2FB80CECC9}" dt="2024-04-03T09:08:28.809" v="22" actId="20577"/>
        <pc:sldMkLst>
          <pc:docMk/>
          <pc:sldMk cId="0" sldId="256"/>
        </pc:sldMkLst>
        <pc:spChg chg="mod">
          <ac:chgData name="Abishek V" userId="940f1b0b42b37c6b" providerId="LiveId" clId="{0BD01935-633A-42FD-A5A8-9D2FB80CECC9}" dt="2024-04-03T09:08:28.809" v="22" actId="20577"/>
          <ac:spMkLst>
            <pc:docMk/>
            <pc:sldMk cId="0" sldId="256"/>
            <ac:spMk id="7" creationId="{00000000-0000-0000-0000-000000000000}"/>
          </ac:spMkLst>
        </pc:spChg>
      </pc:sldChg>
      <pc:sldChg chg="modSp mod">
        <pc:chgData name="Abishek V" userId="940f1b0b42b37c6b" providerId="LiveId" clId="{0BD01935-633A-42FD-A5A8-9D2FB80CECC9}" dt="2024-04-03T10:06:03.707" v="636" actId="20577"/>
        <pc:sldMkLst>
          <pc:docMk/>
          <pc:sldMk cId="0" sldId="257"/>
        </pc:sldMkLst>
        <pc:spChg chg="mod">
          <ac:chgData name="Abishek V" userId="940f1b0b42b37c6b" providerId="LiveId" clId="{0BD01935-633A-42FD-A5A8-9D2FB80CECC9}" dt="2024-04-03T09:18:56.026" v="57" actId="20577"/>
          <ac:spMkLst>
            <pc:docMk/>
            <pc:sldMk cId="0" sldId="257"/>
            <ac:spMk id="2" creationId="{00000000-0000-0000-0000-000000000000}"/>
          </ac:spMkLst>
        </pc:spChg>
        <pc:spChg chg="mod">
          <ac:chgData name="Abishek V" userId="940f1b0b42b37c6b" providerId="LiveId" clId="{0BD01935-633A-42FD-A5A8-9D2FB80CECC9}" dt="2024-04-03T10:06:03.707" v="636" actId="20577"/>
          <ac:spMkLst>
            <pc:docMk/>
            <pc:sldMk cId="0" sldId="257"/>
            <ac:spMk id="17" creationId="{00000000-0000-0000-0000-000000000000}"/>
          </ac:spMkLst>
        </pc:spChg>
      </pc:sldChg>
      <pc:sldChg chg="modSp mod">
        <pc:chgData name="Abishek V" userId="940f1b0b42b37c6b" providerId="LiveId" clId="{0BD01935-633A-42FD-A5A8-9D2FB80CECC9}" dt="2024-04-03T09:35:40.314" v="371" actId="1076"/>
        <pc:sldMkLst>
          <pc:docMk/>
          <pc:sldMk cId="0" sldId="258"/>
        </pc:sldMkLst>
        <pc:spChg chg="mod">
          <ac:chgData name="Abishek V" userId="940f1b0b42b37c6b" providerId="LiveId" clId="{0BD01935-633A-42FD-A5A8-9D2FB80CECC9}" dt="2024-04-03T09:35:40.314" v="371" actId="1076"/>
          <ac:spMkLst>
            <pc:docMk/>
            <pc:sldMk cId="0" sldId="258"/>
            <ac:spMk id="2" creationId="{00000000-0000-0000-0000-000000000000}"/>
          </ac:spMkLst>
        </pc:spChg>
      </pc:sldChg>
      <pc:sldChg chg="addSp delSp modSp mod">
        <pc:chgData name="Abishek V" userId="940f1b0b42b37c6b" providerId="LiveId" clId="{0BD01935-633A-42FD-A5A8-9D2FB80CECC9}" dt="2024-04-03T09:30:10.912" v="191" actId="20577"/>
        <pc:sldMkLst>
          <pc:docMk/>
          <pc:sldMk cId="0" sldId="259"/>
        </pc:sldMkLst>
        <pc:spChg chg="add del">
          <ac:chgData name="Abishek V" userId="940f1b0b42b37c6b" providerId="LiveId" clId="{0BD01935-633A-42FD-A5A8-9D2FB80CECC9}" dt="2024-04-03T09:27:55.288" v="162" actId="22"/>
          <ac:spMkLst>
            <pc:docMk/>
            <pc:sldMk cId="0" sldId="259"/>
            <ac:spMk id="12" creationId="{D4061E1E-2FEC-01D8-6F7C-C235EFF3EC17}"/>
          </ac:spMkLst>
        </pc:spChg>
        <pc:spChg chg="add mod">
          <ac:chgData name="Abishek V" userId="940f1b0b42b37c6b" providerId="LiveId" clId="{0BD01935-633A-42FD-A5A8-9D2FB80CECC9}" dt="2024-04-03T09:30:10.912" v="191" actId="20577"/>
          <ac:spMkLst>
            <pc:docMk/>
            <pc:sldMk cId="0" sldId="259"/>
            <ac:spMk id="14" creationId="{212FB2A6-BDA5-4A21-5CE8-3D144A46B11F}"/>
          </ac:spMkLst>
        </pc:spChg>
      </pc:sldChg>
      <pc:sldChg chg="addSp delSp modSp mod">
        <pc:chgData name="Abishek V" userId="940f1b0b42b37c6b" providerId="LiveId" clId="{0BD01935-633A-42FD-A5A8-9D2FB80CECC9}" dt="2024-04-03T10:06:05.795" v="638" actId="14100"/>
        <pc:sldMkLst>
          <pc:docMk/>
          <pc:sldMk cId="0" sldId="260"/>
        </pc:sldMkLst>
        <pc:spChg chg="add del">
          <ac:chgData name="Abishek V" userId="940f1b0b42b37c6b" providerId="LiveId" clId="{0BD01935-633A-42FD-A5A8-9D2FB80CECC9}" dt="2024-04-03T09:56:59.227" v="607" actId="22"/>
          <ac:spMkLst>
            <pc:docMk/>
            <pc:sldMk cId="0" sldId="260"/>
            <ac:spMk id="12" creationId="{F8538E32-2529-85CE-2551-696C66F80BDB}"/>
          </ac:spMkLst>
        </pc:spChg>
        <pc:spChg chg="add mod">
          <ac:chgData name="Abishek V" userId="940f1b0b42b37c6b" providerId="LiveId" clId="{0BD01935-633A-42FD-A5A8-9D2FB80CECC9}" dt="2024-04-03T10:06:05.795" v="638" actId="14100"/>
          <ac:spMkLst>
            <pc:docMk/>
            <pc:sldMk cId="0" sldId="260"/>
            <ac:spMk id="14" creationId="{1A271D43-2236-A4B7-4047-912D2049A69C}"/>
          </ac:spMkLst>
        </pc:spChg>
      </pc:sldChg>
      <pc:sldChg chg="addSp delSp modSp mod">
        <pc:chgData name="Abishek V" userId="940f1b0b42b37c6b" providerId="LiveId" clId="{0BD01935-633A-42FD-A5A8-9D2FB80CECC9}" dt="2024-04-03T09:41:51.267" v="403" actId="1076"/>
        <pc:sldMkLst>
          <pc:docMk/>
          <pc:sldMk cId="0" sldId="261"/>
        </pc:sldMkLst>
        <pc:spChg chg="add del">
          <ac:chgData name="Abishek V" userId="940f1b0b42b37c6b" providerId="LiveId" clId="{0BD01935-633A-42FD-A5A8-9D2FB80CECC9}" dt="2024-04-03T09:40:32.803" v="375" actId="22"/>
          <ac:spMkLst>
            <pc:docMk/>
            <pc:sldMk cId="0" sldId="261"/>
            <ac:spMk id="10" creationId="{13B739BE-08E7-EC5E-9246-AB114001F692}"/>
          </ac:spMkLst>
        </pc:spChg>
        <pc:spChg chg="add mod">
          <ac:chgData name="Abishek V" userId="940f1b0b42b37c6b" providerId="LiveId" clId="{0BD01935-633A-42FD-A5A8-9D2FB80CECC9}" dt="2024-04-03T09:41:51.267" v="403" actId="1076"/>
          <ac:spMkLst>
            <pc:docMk/>
            <pc:sldMk cId="0" sldId="261"/>
            <ac:spMk id="12" creationId="{00101064-223B-6A9A-FCF8-F77C9805026E}"/>
          </ac:spMkLst>
        </pc:spChg>
      </pc:sldChg>
      <pc:sldChg chg="addSp delSp modSp mod">
        <pc:chgData name="Abishek V" userId="940f1b0b42b37c6b" providerId="LiveId" clId="{0BD01935-633A-42FD-A5A8-9D2FB80CECC9}" dt="2024-04-03T09:44:24.504" v="446" actId="313"/>
        <pc:sldMkLst>
          <pc:docMk/>
          <pc:sldMk cId="0" sldId="262"/>
        </pc:sldMkLst>
        <pc:spChg chg="add del">
          <ac:chgData name="Abishek V" userId="940f1b0b42b37c6b" providerId="LiveId" clId="{0BD01935-633A-42FD-A5A8-9D2FB80CECC9}" dt="2024-04-03T09:42:28.550" v="407" actId="22"/>
          <ac:spMkLst>
            <pc:docMk/>
            <pc:sldMk cId="0" sldId="262"/>
            <ac:spMk id="11" creationId="{486C1B2A-410D-8E69-5324-01A14BB89E7E}"/>
          </ac:spMkLst>
        </pc:spChg>
        <pc:spChg chg="add mod">
          <ac:chgData name="Abishek V" userId="940f1b0b42b37c6b" providerId="LiveId" clId="{0BD01935-633A-42FD-A5A8-9D2FB80CECC9}" dt="2024-04-03T09:44:24.504" v="446" actId="313"/>
          <ac:spMkLst>
            <pc:docMk/>
            <pc:sldMk cId="0" sldId="262"/>
            <ac:spMk id="13" creationId="{154874D2-A0CA-9E7F-A33A-664A064D1AC0}"/>
          </ac:spMkLst>
        </pc:spChg>
      </pc:sldChg>
      <pc:sldChg chg="addSp delSp modSp mod">
        <pc:chgData name="Abishek V" userId="940f1b0b42b37c6b" providerId="LiveId" clId="{0BD01935-633A-42FD-A5A8-9D2FB80CECC9}" dt="2024-04-03T09:46:07.307" v="476" actId="14100"/>
        <pc:sldMkLst>
          <pc:docMk/>
          <pc:sldMk cId="0" sldId="263"/>
        </pc:sldMkLst>
        <pc:spChg chg="add del">
          <ac:chgData name="Abishek V" userId="940f1b0b42b37c6b" providerId="LiveId" clId="{0BD01935-633A-42FD-A5A8-9D2FB80CECC9}" dt="2024-04-03T09:45:11.922" v="450" actId="22"/>
          <ac:spMkLst>
            <pc:docMk/>
            <pc:sldMk cId="0" sldId="263"/>
            <ac:spMk id="10" creationId="{2BBCC4DC-019C-D9E3-DF32-9317D3D326F8}"/>
          </ac:spMkLst>
        </pc:spChg>
        <pc:spChg chg="add mod">
          <ac:chgData name="Abishek V" userId="940f1b0b42b37c6b" providerId="LiveId" clId="{0BD01935-633A-42FD-A5A8-9D2FB80CECC9}" dt="2024-04-03T09:46:07.307" v="476" actId="14100"/>
          <ac:spMkLst>
            <pc:docMk/>
            <pc:sldMk cId="0" sldId="263"/>
            <ac:spMk id="12" creationId="{B4F1446D-FC36-AB0F-38B9-DC4BD5FA777C}"/>
          </ac:spMkLst>
        </pc:spChg>
      </pc:sldChg>
      <pc:sldChg chg="addSp delSp modSp mod">
        <pc:chgData name="Abishek V" userId="940f1b0b42b37c6b" providerId="LiveId" clId="{0BD01935-633A-42FD-A5A8-9D2FB80CECC9}" dt="2024-04-03T09:53:20.968" v="588" actId="1076"/>
        <pc:sldMkLst>
          <pc:docMk/>
          <pc:sldMk cId="0" sldId="264"/>
        </pc:sldMkLst>
        <pc:spChg chg="mod">
          <ac:chgData name="Abishek V" userId="940f1b0b42b37c6b" providerId="LiveId" clId="{0BD01935-633A-42FD-A5A8-9D2FB80CECC9}" dt="2024-04-03T09:53:20.968" v="588" actId="1076"/>
          <ac:spMkLst>
            <pc:docMk/>
            <pc:sldMk cId="0" sldId="264"/>
            <ac:spMk id="7" creationId="{00000000-0000-0000-0000-000000000000}"/>
          </ac:spMkLst>
        </pc:spChg>
        <pc:spChg chg="add del mod">
          <ac:chgData name="Abishek V" userId="940f1b0b42b37c6b" providerId="LiveId" clId="{0BD01935-633A-42FD-A5A8-9D2FB80CECC9}" dt="2024-04-03T09:48:27.567" v="487"/>
          <ac:spMkLst>
            <pc:docMk/>
            <pc:sldMk cId="0" sldId="264"/>
            <ac:spMk id="11" creationId="{073ED4D9-0A05-43FB-4F5A-E31DE7F8E1E1}"/>
          </ac:spMkLst>
        </pc:spChg>
      </pc:sldChg>
      <pc:sldChg chg="addSp modSp mod">
        <pc:chgData name="Abishek V" userId="940f1b0b42b37c6b" providerId="LiveId" clId="{0BD01935-633A-42FD-A5A8-9D2FB80CECC9}" dt="2024-04-03T10:15:36.654" v="640" actId="20577"/>
        <pc:sldMkLst>
          <pc:docMk/>
          <pc:sldMk cId="0" sldId="265"/>
        </pc:sldMkLst>
        <pc:spChg chg="mod">
          <ac:chgData name="Abishek V" userId="940f1b0b42b37c6b" providerId="LiveId" clId="{0BD01935-633A-42FD-A5A8-9D2FB80CECC9}" dt="2024-04-03T10:15:36.654" v="640" actId="20577"/>
          <ac:spMkLst>
            <pc:docMk/>
            <pc:sldMk cId="0" sldId="265"/>
            <ac:spMk id="2" creationId="{00000000-0000-0000-0000-000000000000}"/>
          </ac:spMkLst>
        </pc:spChg>
        <pc:picChg chg="add mod">
          <ac:chgData name="Abishek V" userId="940f1b0b42b37c6b" providerId="LiveId" clId="{0BD01935-633A-42FD-A5A8-9D2FB80CECC9}" dt="2024-04-03T09:55:48.198" v="603" actId="1076"/>
          <ac:picMkLst>
            <pc:docMk/>
            <pc:sldMk cId="0" sldId="265"/>
            <ac:picMk id="1026" creationId="{4AF95FE5-B644-2DD3-0963-105272F355BE}"/>
          </ac:picMkLst>
        </pc:picChg>
        <pc:picChg chg="add mod">
          <ac:chgData name="Abishek V" userId="940f1b0b42b37c6b" providerId="LiveId" clId="{0BD01935-633A-42FD-A5A8-9D2FB80CECC9}" dt="2024-04-03T09:55:44.528" v="602" actId="14100"/>
          <ac:picMkLst>
            <pc:docMk/>
            <pc:sldMk cId="0" sldId="265"/>
            <ac:picMk id="1028" creationId="{D8FE79CF-5253-C8D3-D5F0-EDE3F00686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Abishek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a:t>
            </a:r>
            <a:r>
              <a:rPr lang="en-IN" sz="1100" b="1" dirty="0">
                <a:solidFill>
                  <a:srgbClr val="2D83C3"/>
                </a:solidFill>
                <a:latin typeface="Trebuchet MS"/>
                <a:cs typeface="Trebuchet MS"/>
              </a:rPr>
              <a:t>n</a:t>
            </a:r>
            <a:r>
              <a:rPr sz="1100" b="1" dirty="0" err="1">
                <a:solidFill>
                  <a:srgbClr val="2D83C3"/>
                </a:solidFill>
                <a:latin typeface="Trebuchet MS"/>
                <a:cs typeface="Trebuchet MS"/>
              </a:rPr>
              <a:t>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26" name="Picture 2">
            <a:extLst>
              <a:ext uri="{FF2B5EF4-FFF2-40B4-BE49-F238E27FC236}">
                <a16:creationId xmlns:a16="http://schemas.microsoft.com/office/drawing/2014/main" id="{4AF95FE5-B644-2DD3-0963-105272F35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507" y="288085"/>
            <a:ext cx="5486018" cy="63571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FE79CF-5253-C8D3-D5F0-EDE3F00686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967" y="1252304"/>
            <a:ext cx="4314825" cy="4470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2623" y="1888425"/>
            <a:ext cx="8664457" cy="41885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b="0" i="0" dirty="0">
                <a:solidFill>
                  <a:schemeClr val="tx1"/>
                </a:solidFill>
                <a:effectLst/>
                <a:latin typeface="Söhne"/>
              </a:rPr>
              <a:t>This project aims to develop a system for real-time detection and recognition of numerical signs in American Sign Language (ASL) using advanced machine learning techniques, specifically Convolutional Neural Networks (CNNs). ASL is a crucial mode of communication for individuals with hearing impairments, and recognizing numbers in ASL can greatly enhance accessibility in various contexts.</a:t>
            </a:r>
          </a:p>
          <a:p>
            <a:pPr algn="just"/>
            <a:endParaRPr lang="en-US" b="0" i="0" dirty="0">
              <a:solidFill>
                <a:schemeClr val="tx1"/>
              </a:solidFill>
              <a:effectLst/>
              <a:latin typeface="Söhne"/>
            </a:endParaRPr>
          </a:p>
          <a:p>
            <a:pPr algn="just"/>
            <a:r>
              <a:rPr lang="en-US" b="0" i="0" dirty="0">
                <a:solidFill>
                  <a:schemeClr val="tx1"/>
                </a:solidFill>
                <a:effectLst/>
                <a:latin typeface="Söhne"/>
              </a:rPr>
              <a:t>The CNN model has been trained on a dataset consisting of thousands of images of hand signs for numbers 0 to 9 in ASL. Through this extensive training, the model has learned to distinguish subtle variations in hand shape, position, and movement that correspond to each numerical sign.</a:t>
            </a:r>
            <a:endParaRPr dirty="0">
              <a:solidFill>
                <a:schemeClr val="tx1"/>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Digit Recognition in ASL with CNNs</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2165" y="1351144"/>
            <a:ext cx="8058151" cy="490205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AutoNum type="arabicPeriod"/>
            </a:pPr>
            <a:r>
              <a:rPr lang="en-IN" sz="3200" dirty="0"/>
              <a:t>Problem Statement</a:t>
            </a:r>
          </a:p>
          <a:p>
            <a:pPr marL="342900" indent="-342900">
              <a:buAutoNum type="arabicPeriod"/>
            </a:pPr>
            <a:r>
              <a:rPr lang="en-IN" sz="3200" dirty="0"/>
              <a:t>Project Overview </a:t>
            </a:r>
          </a:p>
          <a:p>
            <a:pPr marL="342900" indent="-342900">
              <a:buAutoNum type="arabicPeriod"/>
            </a:pPr>
            <a:r>
              <a:rPr lang="en-IN" sz="3200" dirty="0"/>
              <a:t>Who are the end user?</a:t>
            </a:r>
          </a:p>
          <a:p>
            <a:pPr marL="342900" indent="-342900">
              <a:buAutoNum type="arabicPeriod"/>
            </a:pPr>
            <a:r>
              <a:rPr lang="en-IN" sz="3200" dirty="0"/>
              <a:t>Your  solution and its value proposition</a:t>
            </a:r>
          </a:p>
          <a:p>
            <a:pPr marL="342900" indent="-342900">
              <a:buAutoNum type="arabicPeriod"/>
            </a:pPr>
            <a:r>
              <a:rPr lang="en-IN" sz="3200" dirty="0"/>
              <a:t>Wow Factor</a:t>
            </a:r>
          </a:p>
          <a:p>
            <a:pPr marL="342900" indent="-342900">
              <a:buAutoNum type="arabicPeriod"/>
            </a:pPr>
            <a:r>
              <a:rPr lang="en-IN" sz="3200" dirty="0"/>
              <a:t>Modelling</a:t>
            </a:r>
          </a:p>
          <a:p>
            <a:pPr marL="342900" indent="-342900">
              <a:buAutoNum type="arabicPeriod"/>
            </a:pPr>
            <a:r>
              <a:rPr lang="en-IN" sz="3200" dirty="0"/>
              <a:t>Result</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p>
          <a:p>
            <a:pPr marL="342900" indent="-342900">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4" name="TextBox 13">
            <a:extLst>
              <a:ext uri="{FF2B5EF4-FFF2-40B4-BE49-F238E27FC236}">
                <a16:creationId xmlns:a16="http://schemas.microsoft.com/office/drawing/2014/main" id="{212FB2A6-BDA5-4A21-5CE8-3D144A46B11F}"/>
              </a:ext>
            </a:extLst>
          </p:cNvPr>
          <p:cNvSpPr txBox="1"/>
          <p:nvPr/>
        </p:nvSpPr>
        <p:spPr>
          <a:xfrm>
            <a:off x="775408" y="2090172"/>
            <a:ext cx="8087358" cy="2677656"/>
          </a:xfrm>
          <a:prstGeom prst="rect">
            <a:avLst/>
          </a:prstGeom>
          <a:noFill/>
        </p:spPr>
        <p:txBody>
          <a:bodyPr wrap="square">
            <a:spAutoFit/>
          </a:bodyPr>
          <a:lstStyle/>
          <a:p>
            <a:pPr algn="just"/>
            <a:r>
              <a:rPr lang="en-US" sz="2400" dirty="0"/>
              <a:t>The primary challenge addressed by this project is the real-time recognition of ASL number signs (0-9) from live video streams. Existing ASL recognition systems often lack the accuracy and speed required for practical use. By leveraging deep learning techniques, this project seeks to create a robust and efficient model capable of accurately detecting ASL numbers in real time.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1A271D43-2236-A4B7-4047-912D2049A69C}"/>
              </a:ext>
            </a:extLst>
          </p:cNvPr>
          <p:cNvSpPr txBox="1"/>
          <p:nvPr/>
        </p:nvSpPr>
        <p:spPr>
          <a:xfrm>
            <a:off x="914401" y="1695449"/>
            <a:ext cx="8229600" cy="3970318"/>
          </a:xfrm>
          <a:prstGeom prst="rect">
            <a:avLst/>
          </a:prstGeom>
          <a:noFill/>
        </p:spPr>
        <p:txBody>
          <a:bodyPr wrap="square">
            <a:spAutoFit/>
          </a:bodyPr>
          <a:lstStyle/>
          <a:p>
            <a:pPr algn="just"/>
            <a:r>
              <a:rPr lang="en-US" dirty="0"/>
              <a:t>The ASL Number Detection project aims to bridge communication barriers for individuals who rely on American Sign Language (ASL) by providing a real-time solution for recognizing ASL number signs. Using a combination of Convolutional Neural Networks (CNNs), including </a:t>
            </a:r>
            <a:r>
              <a:rPr lang="en-US" dirty="0" err="1"/>
              <a:t>ResNet</a:t>
            </a:r>
            <a:r>
              <a:rPr lang="en-US" dirty="0"/>
              <a:t> and leveraging the power of OpenCV for image preprocessing, the system accurately detects and interprets ASL number signs from live video feeds or static images. This project offers a user-friendly interface accessible on mobile devices, making it convenient for users to communicate numerical information effortlessly. The solution not only enhances accessibility for the ASL community but also serves as a valuable educational tool for learning ASL number signs. Through the integration of cutting-edge machine learning models, this project demonstrates the potential of technology to empower individuals with diverse communication needs, enabling seamless interaction and understanding across languages and abilities.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00101064-223B-6A9A-FCF8-F77C9805026E}"/>
              </a:ext>
            </a:extLst>
          </p:cNvPr>
          <p:cNvSpPr txBox="1"/>
          <p:nvPr/>
        </p:nvSpPr>
        <p:spPr>
          <a:xfrm>
            <a:off x="739775" y="1502576"/>
            <a:ext cx="8848725" cy="4247317"/>
          </a:xfrm>
          <a:prstGeom prst="rect">
            <a:avLst/>
          </a:prstGeom>
          <a:noFill/>
        </p:spPr>
        <p:txBody>
          <a:bodyPr wrap="square">
            <a:spAutoFit/>
          </a:bodyPr>
          <a:lstStyle/>
          <a:p>
            <a:pPr algn="just"/>
            <a:r>
              <a:rPr lang="en-US" b="1" dirty="0"/>
              <a:t>1. Deaf or Hard of Hearing Individuals: </a:t>
            </a:r>
            <a:r>
              <a:rPr lang="en-US" dirty="0"/>
              <a:t>The system aims to enhance accessibility for those who rely on ASL for communication by providing a tool to easily translate ASL number signs into text or auditory feedback.</a:t>
            </a:r>
          </a:p>
          <a:p>
            <a:pPr algn="just"/>
            <a:endParaRPr lang="en-US" dirty="0"/>
          </a:p>
          <a:p>
            <a:pPr algn="just"/>
            <a:r>
              <a:rPr lang="en-US" b="1" dirty="0"/>
              <a:t>2. Educators and ASL Learners: </a:t>
            </a:r>
            <a:r>
              <a:rPr lang="en-US" dirty="0"/>
              <a:t>Teachers and students learning ASL can benefit from a tool that helps in understanding and practicing ASL number signs.</a:t>
            </a:r>
          </a:p>
          <a:p>
            <a:pPr algn="just"/>
            <a:endParaRPr lang="en-US" dirty="0"/>
          </a:p>
          <a:p>
            <a:pPr algn="just"/>
            <a:r>
              <a:rPr lang="en-US" b="1" dirty="0"/>
              <a:t>3. Accessibility Tech Researchers and Developers: </a:t>
            </a:r>
            <a:r>
              <a:rPr lang="en-US" dirty="0"/>
              <a:t>Professionals in the field of accessibility technology can use the project's findings and methodologies to advance the development of similar systems for broader ASL translation and accessibility tools.</a:t>
            </a:r>
          </a:p>
          <a:p>
            <a:pPr algn="just"/>
            <a:endParaRPr lang="en-US" dirty="0"/>
          </a:p>
          <a:p>
            <a:pPr algn="just"/>
            <a:r>
              <a:rPr lang="en-US" b="1" dirty="0"/>
              <a:t>4. Organizations and Institutions: </a:t>
            </a:r>
            <a:r>
              <a:rPr lang="en-US" dirty="0"/>
              <a:t>Entities focused on inclusivity and accessibility, such as schools, community centers, and advocacy groups for the deaf and hard of hearing, may also find this tool valuable for their programs and services.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3" name="TextBox 12">
            <a:extLst>
              <a:ext uri="{FF2B5EF4-FFF2-40B4-BE49-F238E27FC236}">
                <a16:creationId xmlns:a16="http://schemas.microsoft.com/office/drawing/2014/main" id="{154874D2-A0CA-9E7F-A33A-664A064D1AC0}"/>
              </a:ext>
            </a:extLst>
          </p:cNvPr>
          <p:cNvSpPr txBox="1"/>
          <p:nvPr/>
        </p:nvSpPr>
        <p:spPr>
          <a:xfrm>
            <a:off x="3058416" y="2305710"/>
            <a:ext cx="8469421"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The system can accurately detect and recognize ASL number signs in real-time, providing instant feedback to users. Users interact with the system through a simple and intuitive interface, making it accessible to a wide range of individuals, including those with limited technical expertise. The system can be deployed on various platforms such as desktop applications, mobile devices, or web applications, ensuring flexibility and accessibility.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Deaf or hard of hearing individuals can easily communicate numeric information through ASL, improving their accessibility to everyday conversations and interactions. Educators and ASL learners can use the system as a valuable tool for learning and practicing ASL number signs, enhancing educational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B4F1446D-FC36-AB0F-38B9-DC4BD5FA777C}"/>
              </a:ext>
            </a:extLst>
          </p:cNvPr>
          <p:cNvSpPr txBox="1"/>
          <p:nvPr/>
        </p:nvSpPr>
        <p:spPr>
          <a:xfrm>
            <a:off x="2375768" y="1718474"/>
            <a:ext cx="8901450" cy="3693319"/>
          </a:xfrm>
          <a:prstGeom prst="rect">
            <a:avLst/>
          </a:prstGeom>
          <a:noFill/>
        </p:spPr>
        <p:txBody>
          <a:bodyPr wrap="square">
            <a:spAutoFit/>
          </a:bodyPr>
          <a:lstStyle/>
          <a:p>
            <a:pPr algn="just"/>
            <a:r>
              <a:rPr lang="en-US" b="1" dirty="0"/>
              <a:t>1. Real-Time Accuracy: </a:t>
            </a:r>
            <a:r>
              <a:rPr lang="en-US" dirty="0"/>
              <a:t>Our system offers instant and accurate recognition of ASL number signs, providing users with immediate feedback without delays or errors.</a:t>
            </a:r>
          </a:p>
          <a:p>
            <a:pPr algn="just"/>
            <a:r>
              <a:rPr lang="en-US" dirty="0"/>
              <a:t>Empowering Independence: By enabling ASL users to communicate numeric information independently, our solution fosters empowerment and autonomy, enhancing their quality of life and social interactions.</a:t>
            </a:r>
          </a:p>
          <a:p>
            <a:pPr algn="just"/>
            <a:endParaRPr lang="en-US" dirty="0"/>
          </a:p>
          <a:p>
            <a:pPr algn="just"/>
            <a:r>
              <a:rPr lang="en-US" b="1" dirty="0"/>
              <a:t>2. Educational Impact: </a:t>
            </a:r>
            <a:r>
              <a:rPr lang="en-US" dirty="0"/>
              <a:t>Serving as a valuable educational tool, our system facilitates interactive learning and practice of ASL number signs, driving engagement and proficiency among learners.</a:t>
            </a:r>
          </a:p>
          <a:p>
            <a:pPr algn="just"/>
            <a:endParaRPr lang="en-US" dirty="0"/>
          </a:p>
          <a:p>
            <a:pPr algn="just"/>
            <a:r>
              <a:rPr lang="en-US" b="1" dirty="0"/>
              <a:t>3.Inclusive Innovation: </a:t>
            </a:r>
            <a:r>
              <a:rPr lang="en-US" dirty="0"/>
              <a:t>Promoting inclusivity in various settings, our solution breaks down communication barriers between ASL and non-ASL users, fostering understanding, empathy, and collaboration.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1344270"/>
            <a:ext cx="9296400" cy="3942105"/>
          </a:xfrm>
          <a:prstGeom prst="rect">
            <a:avLst/>
          </a:prstGeom>
        </p:spPr>
        <p:txBody>
          <a:bodyPr vert="horz" wrap="square" lIns="0" tIns="12700" rIns="0" bIns="0" rtlCol="0">
            <a:spAutoFit/>
          </a:bodyPr>
          <a:lstStyle/>
          <a:p>
            <a:pPr marL="12700">
              <a:lnSpc>
                <a:spcPct val="100000"/>
              </a:lnSpc>
              <a:spcBef>
                <a:spcPts val="100"/>
              </a:spcBef>
            </a:pPr>
            <a:r>
              <a:rPr lang="en-US" sz="1800" b="1" spc="-30" dirty="0">
                <a:latin typeface="Trebuchet MS"/>
                <a:cs typeface="Trebuchet MS"/>
              </a:rPr>
              <a:t>1. Convolutional Neural Networks (CNNs):  </a:t>
            </a:r>
            <a:r>
              <a:rPr lang="en-US" sz="1800" spc="-30" dirty="0">
                <a:latin typeface="Trebuchet MS"/>
                <a:cs typeface="Trebuchet MS"/>
              </a:rPr>
              <a:t>CNNs are used for their ability to extract spatial hierarchies and patterns from the ASL number sign images. They are trained on labeled datasets of ASL number signs to learn the unique features and characteristics of each sign.</a:t>
            </a:r>
          </a:p>
          <a:p>
            <a:pPr marL="12700">
              <a:lnSpc>
                <a:spcPct val="100000"/>
              </a:lnSpc>
              <a:spcBef>
                <a:spcPts val="100"/>
              </a:spcBef>
            </a:pPr>
            <a:endParaRPr lang="en-US" spc="-30" dirty="0">
              <a:latin typeface="Trebuchet MS"/>
              <a:cs typeface="Trebuchet MS"/>
            </a:endParaRPr>
          </a:p>
          <a:p>
            <a:pPr marL="12700">
              <a:lnSpc>
                <a:spcPct val="100000"/>
              </a:lnSpc>
              <a:spcBef>
                <a:spcPts val="100"/>
              </a:spcBef>
            </a:pPr>
            <a:r>
              <a:rPr lang="en-IN" b="1" i="0" dirty="0">
                <a:solidFill>
                  <a:schemeClr val="tx1"/>
                </a:solidFill>
                <a:effectLst/>
                <a:latin typeface="Söhne"/>
              </a:rPr>
              <a:t>2. </a:t>
            </a:r>
            <a:r>
              <a:rPr lang="en-IN" b="1" i="0" dirty="0" err="1">
                <a:solidFill>
                  <a:schemeClr val="tx1"/>
                </a:solidFill>
                <a:effectLst/>
                <a:latin typeface="Söhne"/>
              </a:rPr>
              <a:t>ResNet</a:t>
            </a:r>
            <a:r>
              <a:rPr lang="en-IN" b="1" i="0" dirty="0">
                <a:solidFill>
                  <a:schemeClr val="tx1"/>
                </a:solidFill>
                <a:effectLst/>
                <a:latin typeface="Söhne"/>
              </a:rPr>
              <a:t> (Residual Neural Network): </a:t>
            </a:r>
            <a:r>
              <a:rPr lang="en-IN" i="0" dirty="0">
                <a:solidFill>
                  <a:schemeClr val="tx1"/>
                </a:solidFill>
                <a:effectLst/>
                <a:latin typeface="Söhne"/>
              </a:rPr>
              <a:t>I</a:t>
            </a:r>
            <a:r>
              <a:rPr lang="en-US" i="0" dirty="0">
                <a:solidFill>
                  <a:schemeClr val="tx1"/>
                </a:solidFill>
                <a:effectLst/>
                <a:latin typeface="Söhne"/>
              </a:rPr>
              <a:t>t is utilized in our project to enable the training of very deep neural networks without the vanishing gradient problem. </a:t>
            </a:r>
            <a:r>
              <a:rPr lang="en-US" i="0" dirty="0" err="1">
                <a:solidFill>
                  <a:schemeClr val="tx1"/>
                </a:solidFill>
                <a:effectLst/>
                <a:latin typeface="Söhne"/>
              </a:rPr>
              <a:t>ResNet</a:t>
            </a:r>
            <a:r>
              <a:rPr lang="en-US" i="0" dirty="0">
                <a:solidFill>
                  <a:schemeClr val="tx1"/>
                </a:solidFill>
                <a:effectLst/>
                <a:latin typeface="Söhne"/>
              </a:rPr>
              <a:t> helps improve the accuracy and efficiency of ASL number sign recognition, especially when dealing with a large number of classes.</a:t>
            </a:r>
          </a:p>
          <a:p>
            <a:pPr marL="12700">
              <a:lnSpc>
                <a:spcPct val="100000"/>
              </a:lnSpc>
              <a:spcBef>
                <a:spcPts val="100"/>
              </a:spcBef>
            </a:pPr>
            <a:br>
              <a:rPr lang="en-US" i="0" dirty="0">
                <a:solidFill>
                  <a:schemeClr val="tx1"/>
                </a:solidFill>
                <a:effectLst/>
                <a:latin typeface="Söhne"/>
              </a:rPr>
            </a:br>
            <a:r>
              <a:rPr lang="en-US" b="1" dirty="0">
                <a:solidFill>
                  <a:schemeClr val="tx1"/>
                </a:solidFill>
                <a:latin typeface="Söhne"/>
              </a:rPr>
              <a:t>3. OpenCV (Open Source Computer Vision Library):  </a:t>
            </a:r>
            <a:r>
              <a:rPr lang="en-US" dirty="0">
                <a:solidFill>
                  <a:schemeClr val="tx1"/>
                </a:solidFill>
                <a:latin typeface="Söhne"/>
              </a:rPr>
              <a:t>OpenCV is used for preprocessing tasks such as image resizing, normalization, and noise reduction. It helps in preparing the ASL number sign images for input into the neural network models, improving their performance.</a:t>
            </a:r>
            <a:br>
              <a:rPr lang="en-US" dirty="0">
                <a:solidFill>
                  <a:schemeClr val="tx1"/>
                </a:solidFill>
                <a:latin typeface="Söhne"/>
              </a:rPr>
            </a:br>
            <a:endParaRPr lang="en-US" dirty="0">
              <a:solidFill>
                <a:schemeClr val="tx1"/>
              </a:solidFill>
              <a:latin typeface="Söhne"/>
            </a:endParaRPr>
          </a:p>
          <a:p>
            <a:pPr marL="12700">
              <a:lnSpc>
                <a:spcPct val="100000"/>
              </a:lnSpc>
              <a:spcBef>
                <a:spcPts val="100"/>
              </a:spcBef>
            </a:pPr>
            <a:r>
              <a:rPr lang="en-US" b="1" spc="-30" dirty="0">
                <a:solidFill>
                  <a:schemeClr val="tx1"/>
                </a:solidFill>
                <a:latin typeface="Söhne"/>
                <a:cs typeface="Trebuchet MS"/>
              </a:rPr>
              <a:t>4. TensorFlow and </a:t>
            </a:r>
            <a:r>
              <a:rPr lang="en-US" b="1" spc="-30" dirty="0" err="1">
                <a:solidFill>
                  <a:schemeClr val="tx1"/>
                </a:solidFill>
                <a:latin typeface="Söhne"/>
                <a:cs typeface="Trebuchet MS"/>
              </a:rPr>
              <a:t>Keras</a:t>
            </a:r>
            <a:r>
              <a:rPr lang="en-US" b="1" spc="-30" dirty="0">
                <a:solidFill>
                  <a:schemeClr val="tx1"/>
                </a:solidFill>
                <a:latin typeface="Söhne"/>
                <a:cs typeface="Trebuchet MS"/>
              </a:rPr>
              <a:t>: </a:t>
            </a:r>
            <a:r>
              <a:rPr lang="en-US" spc="-30" dirty="0">
                <a:solidFill>
                  <a:schemeClr val="tx1"/>
                </a:solidFill>
                <a:latin typeface="Söhne"/>
                <a:cs typeface="Trebuchet MS"/>
              </a:rPr>
              <a:t>TensorFlow and </a:t>
            </a:r>
            <a:r>
              <a:rPr lang="en-US" spc="-30" dirty="0" err="1">
                <a:solidFill>
                  <a:schemeClr val="tx1"/>
                </a:solidFill>
                <a:latin typeface="Söhne"/>
                <a:cs typeface="Trebuchet MS"/>
              </a:rPr>
              <a:t>Keras</a:t>
            </a:r>
            <a:r>
              <a:rPr lang="en-US" spc="-30" dirty="0">
                <a:solidFill>
                  <a:schemeClr val="tx1"/>
                </a:solidFill>
                <a:latin typeface="Söhne"/>
                <a:cs typeface="Trebuchet MS"/>
              </a:rPr>
              <a:t> are used for building and training the CNN models, allowing for efficient development and experimentation with different architectures.</a:t>
            </a:r>
            <a:endParaRPr lang="en-US" spc="-30" dirty="0">
              <a:solidFill>
                <a:schemeClr val="tx1"/>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993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Digit Recognition in ASL with CNNs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Abishek V</cp:lastModifiedBy>
  <cp:revision>1</cp:revision>
  <dcterms:created xsi:type="dcterms:W3CDTF">2024-04-01T18:02:02Z</dcterms:created>
  <dcterms:modified xsi:type="dcterms:W3CDTF">2024-04-03T10:15:43Z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