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3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7956-F493-EF6F-241B-60A79CDB4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58233B-ED4F-6EB1-3C4C-4698A6562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EC2791-ED7D-0F83-BA7C-2D7DEFFCBCDE}"/>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5" name="Footer Placeholder 4">
            <a:extLst>
              <a:ext uri="{FF2B5EF4-FFF2-40B4-BE49-F238E27FC236}">
                <a16:creationId xmlns:a16="http://schemas.microsoft.com/office/drawing/2014/main" id="{854B4C46-ABB3-9084-B6F4-864BDCBB1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E4F5B0-4B5A-61D3-4F73-AC051E48A9B8}"/>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180126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D900-0E90-F301-474E-8190805563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F49D73-1C24-89E8-2A74-69660FEB7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D94A1-8A10-8831-9E71-2F50F535C7BD}"/>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5" name="Footer Placeholder 4">
            <a:extLst>
              <a:ext uri="{FF2B5EF4-FFF2-40B4-BE49-F238E27FC236}">
                <a16:creationId xmlns:a16="http://schemas.microsoft.com/office/drawing/2014/main" id="{B3D4AEB9-9AC5-AB13-FECB-873961AFE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C8613E-CDB9-7E4D-DF14-B991B6A70887}"/>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55185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4172A0-E9C2-BD70-D994-CA724C52DE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0A1B2E-1AFB-6AA0-197D-64C3465F9D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DE5B1-CBC2-3BAB-FCDE-44141E708AB0}"/>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5" name="Footer Placeholder 4">
            <a:extLst>
              <a:ext uri="{FF2B5EF4-FFF2-40B4-BE49-F238E27FC236}">
                <a16:creationId xmlns:a16="http://schemas.microsoft.com/office/drawing/2014/main" id="{698B6085-B508-BD68-E27C-B1CB50AF2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5C658-3000-76DB-8D6E-26663AF05240}"/>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346788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8435-EBB1-A5F0-69C1-0E7FB7EDB5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203E14-D5BB-D318-D9FB-15D97CC815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68D82-8E45-F14F-9322-CEAB0CF33812}"/>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5" name="Footer Placeholder 4">
            <a:extLst>
              <a:ext uri="{FF2B5EF4-FFF2-40B4-BE49-F238E27FC236}">
                <a16:creationId xmlns:a16="http://schemas.microsoft.com/office/drawing/2014/main" id="{BC3D08FF-7AEA-D820-73CD-1E6432008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E2D16-F422-234C-F1AA-9C46F6FC482E}"/>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254102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DFB9-7799-650B-A238-87475E6CD3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861ADD-8B03-DC2A-4B86-AB3256C78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B0778-A2DC-9DEB-27C2-65F203DAC310}"/>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5" name="Footer Placeholder 4">
            <a:extLst>
              <a:ext uri="{FF2B5EF4-FFF2-40B4-BE49-F238E27FC236}">
                <a16:creationId xmlns:a16="http://schemas.microsoft.com/office/drawing/2014/main" id="{E892054C-7FA0-24F9-727E-93F6DB88B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CF860-B2BC-3BF5-0276-B6A099B03D8E}"/>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376950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88F8-B511-99C1-E924-7DE56F42D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4E489-9F08-055C-FFF4-F3AB37480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489309-CD22-222A-BA1D-53D8C0E1C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FDA4B9-F4D1-CEAE-F912-9EE169569BE4}"/>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6" name="Footer Placeholder 5">
            <a:extLst>
              <a:ext uri="{FF2B5EF4-FFF2-40B4-BE49-F238E27FC236}">
                <a16:creationId xmlns:a16="http://schemas.microsoft.com/office/drawing/2014/main" id="{F83B875E-F484-439B-1E98-41A71DB831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1A290C-BBE7-F001-81E6-1357AE930F74}"/>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387369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98B7-166C-665E-1378-DDA9DE2E2D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BABF73-4D2C-689F-8830-71A6BA119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D32F33-4BEB-A18A-53A7-46551B75A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803BC5-CF2E-B0A3-1C23-A6FD422A6A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500064-D69E-AB04-2F76-811715833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B52C44-7A16-6414-7708-FF27079A10AD}"/>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8" name="Footer Placeholder 7">
            <a:extLst>
              <a:ext uri="{FF2B5EF4-FFF2-40B4-BE49-F238E27FC236}">
                <a16:creationId xmlns:a16="http://schemas.microsoft.com/office/drawing/2014/main" id="{1EC6939B-0081-9BAA-F1AF-13D702C91B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395967-4B5C-5BD4-D011-01B9EAA5E555}"/>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352360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B1CA-494D-E4F6-5597-6D31E303CD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7DAF8A-EA8B-83DB-210F-779920A0B9F0}"/>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4" name="Footer Placeholder 3">
            <a:extLst>
              <a:ext uri="{FF2B5EF4-FFF2-40B4-BE49-F238E27FC236}">
                <a16:creationId xmlns:a16="http://schemas.microsoft.com/office/drawing/2014/main" id="{F3FA1E21-9E90-93DD-2652-FA2A50CF62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ACB974-B8A2-BE8E-2DFE-4739E26E417D}"/>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172181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40671-86DC-0E53-C9B3-A826C8F6B876}"/>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3" name="Footer Placeholder 2">
            <a:extLst>
              <a:ext uri="{FF2B5EF4-FFF2-40B4-BE49-F238E27FC236}">
                <a16:creationId xmlns:a16="http://schemas.microsoft.com/office/drawing/2014/main" id="{098CA739-AA2E-562F-9780-AB0951D3C3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CCAF4C-8908-2890-EF2D-C34D305E31F7}"/>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157908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06BEB-9DF7-35D9-CC13-6EC41A8B4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522DF8-10A5-B269-4EC3-AC90BF1B4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A7AC92-FFBA-8207-7252-92CB28B9A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06A84-35A9-4952-F193-8E6E70E220B0}"/>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6" name="Footer Placeholder 5">
            <a:extLst>
              <a:ext uri="{FF2B5EF4-FFF2-40B4-BE49-F238E27FC236}">
                <a16:creationId xmlns:a16="http://schemas.microsoft.com/office/drawing/2014/main" id="{3E8B4670-8A1F-7033-8A35-DAD7498FA0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8D37E-D74F-A3F2-864A-3C489763A5FB}"/>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112583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B371-AE2A-3D6D-C6B9-AE7FFE793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CAE63A-3F85-69EB-7D1A-7DB35088C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09F8FD-B386-C734-6464-62AD4BCD4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3C40A-E25D-CA68-8713-CF60D46A6268}"/>
              </a:ext>
            </a:extLst>
          </p:cNvPr>
          <p:cNvSpPr>
            <a:spLocks noGrp="1"/>
          </p:cNvSpPr>
          <p:nvPr>
            <p:ph type="dt" sz="half" idx="10"/>
          </p:nvPr>
        </p:nvSpPr>
        <p:spPr/>
        <p:txBody>
          <a:bodyPr/>
          <a:lstStyle/>
          <a:p>
            <a:fld id="{87AAAC72-0FEE-49C6-8408-987910A4BD93}" type="datetimeFigureOut">
              <a:rPr lang="en-IN" smtClean="0"/>
              <a:t>28-09-2023</a:t>
            </a:fld>
            <a:endParaRPr lang="en-IN"/>
          </a:p>
        </p:txBody>
      </p:sp>
      <p:sp>
        <p:nvSpPr>
          <p:cNvPr id="6" name="Footer Placeholder 5">
            <a:extLst>
              <a:ext uri="{FF2B5EF4-FFF2-40B4-BE49-F238E27FC236}">
                <a16:creationId xmlns:a16="http://schemas.microsoft.com/office/drawing/2014/main" id="{F74AC6BA-2FDB-9B84-9971-09A5FC681C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7E9C0-429D-C005-C577-85EAE5CBE5BC}"/>
              </a:ext>
            </a:extLst>
          </p:cNvPr>
          <p:cNvSpPr>
            <a:spLocks noGrp="1"/>
          </p:cNvSpPr>
          <p:nvPr>
            <p:ph type="sldNum" sz="quarter" idx="12"/>
          </p:nvPr>
        </p:nvSpPr>
        <p:spPr/>
        <p:txBody>
          <a:bodyPr/>
          <a:lstStyle/>
          <a:p>
            <a:fld id="{830A9788-5F9A-49C9-8452-11D7E5BD2DB4}" type="slidenum">
              <a:rPr lang="en-IN" smtClean="0"/>
              <a:t>‹#›</a:t>
            </a:fld>
            <a:endParaRPr lang="en-IN"/>
          </a:p>
        </p:txBody>
      </p:sp>
    </p:spTree>
    <p:extLst>
      <p:ext uri="{BB962C8B-B14F-4D97-AF65-F5344CB8AC3E}">
        <p14:creationId xmlns:p14="http://schemas.microsoft.com/office/powerpoint/2010/main" val="283567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22175-11BE-60C4-477F-F14532871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25A851-705B-6C1A-7E64-4B0BCE540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002B8-ADBD-83DA-625B-E0B1356FD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AAC72-0FEE-49C6-8408-987910A4BD93}" type="datetimeFigureOut">
              <a:rPr lang="en-IN" smtClean="0"/>
              <a:t>28-09-2023</a:t>
            </a:fld>
            <a:endParaRPr lang="en-IN"/>
          </a:p>
        </p:txBody>
      </p:sp>
      <p:sp>
        <p:nvSpPr>
          <p:cNvPr id="5" name="Footer Placeholder 4">
            <a:extLst>
              <a:ext uri="{FF2B5EF4-FFF2-40B4-BE49-F238E27FC236}">
                <a16:creationId xmlns:a16="http://schemas.microsoft.com/office/drawing/2014/main" id="{DFF90602-F8A9-BE2C-F8E8-32BE51B58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749168-E003-7FD0-68D0-BB04AC49F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A9788-5F9A-49C9-8452-11D7E5BD2DB4}" type="slidenum">
              <a:rPr lang="en-IN" smtClean="0"/>
              <a:t>‹#›</a:t>
            </a:fld>
            <a:endParaRPr lang="en-IN"/>
          </a:p>
        </p:txBody>
      </p:sp>
    </p:spTree>
    <p:extLst>
      <p:ext uri="{BB962C8B-B14F-4D97-AF65-F5344CB8AC3E}">
        <p14:creationId xmlns:p14="http://schemas.microsoft.com/office/powerpoint/2010/main" val="765827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uciml/sms-spam-collection-datase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6426-95F1-482E-95B3-99A117D1F9D9}"/>
              </a:ext>
            </a:extLst>
          </p:cNvPr>
          <p:cNvSpPr>
            <a:spLocks noGrp="1"/>
          </p:cNvSpPr>
          <p:nvPr>
            <p:ph type="ctrTitle"/>
          </p:nvPr>
        </p:nvSpPr>
        <p:spPr>
          <a:xfrm>
            <a:off x="1524000" y="2306270"/>
            <a:ext cx="9144000" cy="2387600"/>
          </a:xfrm>
        </p:spPr>
        <p:txBody>
          <a:bodyPr>
            <a:normAutofit fontScale="90000"/>
          </a:bodyPr>
          <a:lstStyle/>
          <a:p>
            <a:r>
              <a:rPr lang="en-US" b="1" dirty="0">
                <a:solidFill>
                  <a:srgbClr val="474747"/>
                </a:solidFill>
                <a:effectLst/>
                <a:latin typeface="Open Sans" panose="020B0606030504020204" pitchFamily="34" charset="0"/>
              </a:rPr>
              <a:t>Building a Smarter AI-Powered Spam Classifier</a:t>
            </a:r>
            <a:br>
              <a:rPr lang="en-US" b="1" dirty="0">
                <a:solidFill>
                  <a:srgbClr val="474747"/>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187934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0F91-6389-A4E8-6270-75DD2FCC0CB3}"/>
              </a:ext>
            </a:extLst>
          </p:cNvPr>
          <p:cNvSpPr>
            <a:spLocks noGrp="1"/>
          </p:cNvSpPr>
          <p:nvPr>
            <p:ph type="title"/>
          </p:nvPr>
        </p:nvSpPr>
        <p:spPr/>
        <p:txBody>
          <a:bodyPr/>
          <a:lstStyle/>
          <a:p>
            <a:r>
              <a:rPr lang="en-IN" b="1" i="0" dirty="0">
                <a:solidFill>
                  <a:srgbClr val="313131"/>
                </a:solidFill>
                <a:effectLst/>
                <a:latin typeface="Open Sans" panose="020B0606030504020204" pitchFamily="34" charset="0"/>
              </a:rPr>
              <a:t>Problem Definition</a:t>
            </a:r>
            <a:endParaRPr lang="en-IN" dirty="0"/>
          </a:p>
        </p:txBody>
      </p:sp>
      <p:sp>
        <p:nvSpPr>
          <p:cNvPr id="3" name="Content Placeholder 2">
            <a:extLst>
              <a:ext uri="{FF2B5EF4-FFF2-40B4-BE49-F238E27FC236}">
                <a16:creationId xmlns:a16="http://schemas.microsoft.com/office/drawing/2014/main" id="{987A468D-6447-3FA4-2628-2D8847DD68AF}"/>
              </a:ext>
            </a:extLst>
          </p:cNvPr>
          <p:cNvSpPr>
            <a:spLocks noGrp="1"/>
          </p:cNvSpPr>
          <p:nvPr>
            <p:ph idx="1"/>
          </p:nvPr>
        </p:nvSpPr>
        <p:spPr>
          <a:xfrm>
            <a:off x="838200" y="1950753"/>
            <a:ext cx="10515600" cy="4351338"/>
          </a:xfrm>
        </p:spPr>
        <p:txBody>
          <a:bodyPr/>
          <a:lstStyle/>
          <a:p>
            <a:pPr marL="0" indent="0">
              <a:buNone/>
            </a:pPr>
            <a:r>
              <a:rPr lang="en-US" dirty="0"/>
              <a:t>Building an AI-powered spam classifier that can correctly differentiate between spam and non-spam content in emails or text messages is the challenge. The objective is to increase accuracy while minimizing the frequency of false positives (classifying valid messages as spam) and false negatives (missing actual spam messages).</a:t>
            </a:r>
            <a:endParaRPr lang="en-IN" dirty="0"/>
          </a:p>
        </p:txBody>
      </p:sp>
    </p:spTree>
    <p:extLst>
      <p:ext uri="{BB962C8B-B14F-4D97-AF65-F5344CB8AC3E}">
        <p14:creationId xmlns:p14="http://schemas.microsoft.com/office/powerpoint/2010/main" val="218866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2691-245F-646A-4859-2C27B804C769}"/>
              </a:ext>
            </a:extLst>
          </p:cNvPr>
          <p:cNvSpPr>
            <a:spLocks noGrp="1"/>
          </p:cNvSpPr>
          <p:nvPr>
            <p:ph type="title"/>
          </p:nvPr>
        </p:nvSpPr>
        <p:spPr/>
        <p:txBody>
          <a:bodyPr/>
          <a:lstStyle/>
          <a:p>
            <a:r>
              <a:rPr lang="en-IN" b="1" i="0" dirty="0">
                <a:solidFill>
                  <a:srgbClr val="313131"/>
                </a:solidFill>
                <a:effectLst/>
                <a:latin typeface="Open Sans" panose="020B0606030504020204" pitchFamily="34" charset="0"/>
              </a:rPr>
              <a:t>Design Thinking:</a:t>
            </a:r>
            <a:endParaRPr lang="en-IN" dirty="0"/>
          </a:p>
        </p:txBody>
      </p:sp>
      <p:sp>
        <p:nvSpPr>
          <p:cNvPr id="3" name="Content Placeholder 2">
            <a:extLst>
              <a:ext uri="{FF2B5EF4-FFF2-40B4-BE49-F238E27FC236}">
                <a16:creationId xmlns:a16="http://schemas.microsoft.com/office/drawing/2014/main" id="{CBC506B6-1090-BBA8-3649-0BDBD443EDC0}"/>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13131"/>
                </a:solidFill>
                <a:effectLst/>
                <a:latin typeface="Roboto" panose="020F0502020204030204" pitchFamily="2" charset="0"/>
              </a:rPr>
              <a:t>Data Collection</a:t>
            </a:r>
            <a:r>
              <a:rPr lang="en-US" b="0" i="0" dirty="0">
                <a:solidFill>
                  <a:srgbClr val="313131"/>
                </a:solidFill>
                <a:effectLst/>
                <a:latin typeface="Roboto" panose="020F0502020204030204" pitchFamily="2" charset="0"/>
              </a:rPr>
              <a:t>: We will need a dataset containing labeled examples of spam and non-spam messages. We can use a Kaggle dataset for this purpose.</a:t>
            </a:r>
          </a:p>
          <a:p>
            <a:pPr algn="l">
              <a:buFont typeface="+mj-lt"/>
              <a:buAutoNum type="arabicPeriod"/>
            </a:pPr>
            <a:r>
              <a:rPr lang="en-US" b="1" i="0" dirty="0">
                <a:solidFill>
                  <a:srgbClr val="313131"/>
                </a:solidFill>
                <a:effectLst/>
                <a:latin typeface="Roboto" panose="020F0502020204030204" pitchFamily="2" charset="0"/>
              </a:rPr>
              <a:t>Data Preprocessing</a:t>
            </a:r>
            <a:r>
              <a:rPr lang="en-US" b="0" i="0" dirty="0">
                <a:solidFill>
                  <a:srgbClr val="313131"/>
                </a:solidFill>
                <a:effectLst/>
                <a:latin typeface="Roboto" panose="020F0502020204030204" pitchFamily="2" charset="0"/>
              </a:rPr>
              <a:t>: The text data needs to be cleaned and preprocessed. This involves removing special characters, converting text to lowercase, and tokenizing the text into individual words.</a:t>
            </a:r>
          </a:p>
          <a:p>
            <a:pPr algn="l">
              <a:buFont typeface="+mj-lt"/>
              <a:buAutoNum type="arabicPeriod"/>
            </a:pPr>
            <a:r>
              <a:rPr lang="en-US" b="1" i="0" dirty="0">
                <a:solidFill>
                  <a:srgbClr val="313131"/>
                </a:solidFill>
                <a:effectLst/>
                <a:latin typeface="Roboto" panose="020F0502020204030204" pitchFamily="2" charset="0"/>
              </a:rPr>
              <a:t>Feature Extraction</a:t>
            </a:r>
            <a:r>
              <a:rPr lang="en-US" b="0" i="0" dirty="0">
                <a:solidFill>
                  <a:srgbClr val="313131"/>
                </a:solidFill>
                <a:effectLst/>
                <a:latin typeface="Roboto" panose="020F0502020204030204" pitchFamily="2" charset="0"/>
              </a:rPr>
              <a:t>: We will convert the tokenized words into numerical features using techniques like TF-IDF (Term Frequency-Inverse Document Frequency).</a:t>
            </a:r>
          </a:p>
          <a:p>
            <a:pPr algn="l">
              <a:buFont typeface="+mj-lt"/>
              <a:buAutoNum type="arabicPeriod"/>
            </a:pPr>
            <a:r>
              <a:rPr lang="en-US" b="1" i="0" dirty="0">
                <a:solidFill>
                  <a:srgbClr val="313131"/>
                </a:solidFill>
                <a:effectLst/>
                <a:latin typeface="Roboto" panose="020F0502020204030204" pitchFamily="2" charset="0"/>
              </a:rPr>
              <a:t>Model Selection</a:t>
            </a:r>
            <a:r>
              <a:rPr lang="en-US" b="0" i="0" dirty="0">
                <a:solidFill>
                  <a:srgbClr val="313131"/>
                </a:solidFill>
                <a:effectLst/>
                <a:latin typeface="Roboto" panose="020F0502020204030204" pitchFamily="2" charset="0"/>
              </a:rPr>
              <a:t>: We can experiment with various machine learning algorithms such as Naive Bayes, Support Vector Machines, and more advanced techniques like deep learning using neural networks.</a:t>
            </a:r>
          </a:p>
          <a:p>
            <a:pPr algn="l">
              <a:buFont typeface="+mj-lt"/>
              <a:buAutoNum type="arabicPeriod"/>
            </a:pPr>
            <a:r>
              <a:rPr lang="en-US" b="1" i="0" dirty="0">
                <a:solidFill>
                  <a:srgbClr val="313131"/>
                </a:solidFill>
                <a:effectLst/>
                <a:latin typeface="Roboto" panose="020F0502020204030204" pitchFamily="2" charset="0"/>
              </a:rPr>
              <a:t>Evaluation</a:t>
            </a:r>
            <a:r>
              <a:rPr lang="en-US" b="0" i="0" dirty="0">
                <a:solidFill>
                  <a:srgbClr val="313131"/>
                </a:solidFill>
                <a:effectLst/>
                <a:latin typeface="Roboto" panose="020F0502020204030204" pitchFamily="2" charset="0"/>
              </a:rPr>
              <a:t>: We will measure the model's performance using metrics like accuracy, precision, recall, and F1-score.</a:t>
            </a:r>
          </a:p>
          <a:p>
            <a:pPr algn="l">
              <a:buFont typeface="+mj-lt"/>
              <a:buAutoNum type="arabicPeriod"/>
            </a:pPr>
            <a:r>
              <a:rPr lang="en-US" b="1" i="0" dirty="0">
                <a:solidFill>
                  <a:srgbClr val="313131"/>
                </a:solidFill>
                <a:effectLst/>
                <a:latin typeface="Roboto" panose="020F0502020204030204" pitchFamily="2" charset="0"/>
              </a:rPr>
              <a:t>Iterative Improvement</a:t>
            </a:r>
            <a:r>
              <a:rPr lang="en-US" b="0" i="0" dirty="0">
                <a:solidFill>
                  <a:srgbClr val="313131"/>
                </a:solidFill>
                <a:effectLst/>
                <a:latin typeface="Roboto" panose="020F0502020204030204" pitchFamily="2" charset="0"/>
              </a:rPr>
              <a:t>: We will fine-tune the model and experiment with hyperparameters to improve its accuracy.</a:t>
            </a:r>
          </a:p>
          <a:p>
            <a:endParaRPr lang="en-IN" dirty="0"/>
          </a:p>
        </p:txBody>
      </p:sp>
    </p:spTree>
    <p:extLst>
      <p:ext uri="{BB962C8B-B14F-4D97-AF65-F5344CB8AC3E}">
        <p14:creationId xmlns:p14="http://schemas.microsoft.com/office/powerpoint/2010/main" val="32766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B0F8-0597-2B39-C7FB-B12FA4586BC3}"/>
              </a:ext>
            </a:extLst>
          </p:cNvPr>
          <p:cNvSpPr>
            <a:spLocks noGrp="1"/>
          </p:cNvSpPr>
          <p:nvPr>
            <p:ph type="title"/>
          </p:nvPr>
        </p:nvSpPr>
        <p:spPr>
          <a:xfrm>
            <a:off x="703447" y="2627062"/>
            <a:ext cx="10515600" cy="1325563"/>
          </a:xfrm>
        </p:spPr>
        <p:txBody>
          <a:bodyPr>
            <a:normAutofit/>
          </a:bodyPr>
          <a:lstStyle/>
          <a:p>
            <a:r>
              <a:rPr lang="fi-FI" sz="2400" i="0" dirty="0">
                <a:solidFill>
                  <a:srgbClr val="313131"/>
                </a:solidFill>
                <a:effectLst/>
                <a:latin typeface="Open Sans" panose="020B0606030504020204" pitchFamily="34" charset="0"/>
              </a:rPr>
              <a:t>Dataset Link: </a:t>
            </a:r>
            <a:r>
              <a:rPr lang="fi-FI" sz="2400" i="0" u="none" strike="noStrike" dirty="0">
                <a:solidFill>
                  <a:srgbClr val="0075B4"/>
                </a:solidFill>
                <a:effectLst/>
                <a:latin typeface="inherit"/>
                <a:hlinkClick r:id="rId2"/>
              </a:rPr>
              <a:t>https://www.kaggle.com/datasets/uciml/sms-spam-collection-dataset</a:t>
            </a:r>
            <a:endParaRPr lang="en-IN" sz="2400" dirty="0"/>
          </a:p>
        </p:txBody>
      </p:sp>
    </p:spTree>
    <p:extLst>
      <p:ext uri="{BB962C8B-B14F-4D97-AF65-F5344CB8AC3E}">
        <p14:creationId xmlns:p14="http://schemas.microsoft.com/office/powerpoint/2010/main" val="175846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5834-0EBC-9696-E466-CD52BFA36A4C}"/>
              </a:ext>
            </a:extLst>
          </p:cNvPr>
          <p:cNvSpPr>
            <a:spLocks noGrp="1"/>
          </p:cNvSpPr>
          <p:nvPr>
            <p:ph type="title"/>
          </p:nvPr>
        </p:nvSpPr>
        <p:spPr>
          <a:xfrm>
            <a:off x="4361046" y="2511558"/>
            <a:ext cx="10515600" cy="1325563"/>
          </a:xfrm>
        </p:spPr>
        <p:txBody>
          <a:bodyPr/>
          <a:lstStyle/>
          <a:p>
            <a:r>
              <a:rPr lang="en-US" dirty="0"/>
              <a:t>Thank you</a:t>
            </a:r>
            <a:endParaRPr lang="en-IN" dirty="0"/>
          </a:p>
        </p:txBody>
      </p:sp>
    </p:spTree>
    <p:extLst>
      <p:ext uri="{BB962C8B-B14F-4D97-AF65-F5344CB8AC3E}">
        <p14:creationId xmlns:p14="http://schemas.microsoft.com/office/powerpoint/2010/main" val="78701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231</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inherit</vt:lpstr>
      <vt:lpstr>Open Sans</vt:lpstr>
      <vt:lpstr>Roboto</vt:lpstr>
      <vt:lpstr>Office Theme</vt:lpstr>
      <vt:lpstr>Building a Smarter AI-Powered Spam Classifier </vt:lpstr>
      <vt:lpstr>Problem Definition</vt:lpstr>
      <vt:lpstr>Design Thinking:</vt:lpstr>
      <vt:lpstr>Dataset Link: https://www.kaggle.com/datasets/uciml/sms-spam-collection-dataset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Insights</dc:title>
  <dc:creator>Abishek V</dc:creator>
  <cp:lastModifiedBy>Abishek V</cp:lastModifiedBy>
  <cp:revision>1</cp:revision>
  <dcterms:created xsi:type="dcterms:W3CDTF">2023-09-27T16:48:09Z</dcterms:created>
  <dcterms:modified xsi:type="dcterms:W3CDTF">2023-09-28T12:15:35Z</dcterms:modified>
</cp:coreProperties>
</file>