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78" r:id="rId1"/>
  </p:sldMasterIdLst>
  <p:notesMasterIdLst>
    <p:notesMasterId r:id="rId17"/>
  </p:notesMasterIdLst>
  <p:sldIdLst>
    <p:sldId id="256" r:id="rId2"/>
    <p:sldId id="257" r:id="rId3"/>
    <p:sldId id="271" r:id="rId4"/>
    <p:sldId id="258" r:id="rId5"/>
    <p:sldId id="260" r:id="rId6"/>
    <p:sldId id="261" r:id="rId7"/>
    <p:sldId id="262" r:id="rId8"/>
    <p:sldId id="272" r:id="rId9"/>
    <p:sldId id="273" r:id="rId10"/>
    <p:sldId id="274" r:id="rId11"/>
    <p:sldId id="276" r:id="rId12"/>
    <p:sldId id="269" r:id="rId13"/>
    <p:sldId id="275" r:id="rId14"/>
    <p:sldId id="263" r:id="rId15"/>
    <p:sldId id="265"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3" autoAdjust="0"/>
    <p:restoredTop sz="94624" autoAdjust="0"/>
  </p:normalViewPr>
  <p:slideViewPr>
    <p:cSldViewPr>
      <p:cViewPr>
        <p:scale>
          <a:sx n="75" d="100"/>
          <a:sy n="75" d="100"/>
        </p:scale>
        <p:origin x="-498" y="36"/>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558129" y="434162"/>
            <a:ext cx="11075745"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963168" y="1820206"/>
            <a:ext cx="103632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963168" y="3685032"/>
            <a:ext cx="103632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70560" y="530352"/>
            <a:ext cx="1091184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5"/>
            <a:ext cx="26416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711200" y="533403"/>
            <a:ext cx="79248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670560" y="530352"/>
            <a:ext cx="1091184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558129" y="434163"/>
            <a:ext cx="11075745"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24459" y="4928616"/>
            <a:ext cx="1091184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24459" y="5624484"/>
            <a:ext cx="1091184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685803"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340480" y="530352"/>
            <a:ext cx="524256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0560" y="4983480"/>
            <a:ext cx="1091184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09632" y="579438"/>
            <a:ext cx="524256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02892" y="579438"/>
            <a:ext cx="524256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80963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02892" y="1447800"/>
            <a:ext cx="524256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85045" y="533400"/>
            <a:ext cx="39624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7385129" y="1447802"/>
            <a:ext cx="39624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1015163" y="930144"/>
            <a:ext cx="616821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8534401" y="434162"/>
            <a:ext cx="3099473"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609600" y="5012056"/>
            <a:ext cx="109728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8616949" y="533400"/>
            <a:ext cx="298704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8/28/2025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3" name="Picture Placeholder 2"/>
          <p:cNvSpPr>
            <a:spLocks noGrp="1"/>
          </p:cNvSpPr>
          <p:nvPr>
            <p:ph type="pic" idx="1"/>
          </p:nvPr>
        </p:nvSpPr>
        <p:spPr>
          <a:xfrm>
            <a:off x="561973" y="435768"/>
            <a:ext cx="7900416"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406401" y="329185"/>
            <a:ext cx="11376073"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558129" y="434162"/>
            <a:ext cx="11075745"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670560" y="4985590"/>
            <a:ext cx="1091184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670560" y="530352"/>
            <a:ext cx="1091184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5035104" y="6111876"/>
            <a:ext cx="3048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1D8BD707-D9CF-40AE-B4C6-C98DA3205C09}" type="datetimeFigureOut">
              <a:rPr lang="en-US" smtClean="0"/>
              <a:pPr/>
              <a:t>8/28/2025</a:t>
            </a:fld>
            <a:endParaRPr lang="en-US"/>
          </a:p>
        </p:txBody>
      </p:sp>
      <p:sp>
        <p:nvSpPr>
          <p:cNvPr id="18" name="Footer Placeholder 17"/>
          <p:cNvSpPr>
            <a:spLocks noGrp="1"/>
          </p:cNvSpPr>
          <p:nvPr>
            <p:ph type="ftr" sz="quarter" idx="3"/>
          </p:nvPr>
        </p:nvSpPr>
        <p:spPr>
          <a:xfrm>
            <a:off x="8083104" y="6111876"/>
            <a:ext cx="3048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11131104" y="6111876"/>
            <a:ext cx="6096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66646" y="714356"/>
            <a:ext cx="8977418" cy="709168"/>
          </a:xfrm>
          <a:prstGeom prst="rect">
            <a:avLst/>
          </a:prstGeom>
        </p:spPr>
        <p:txBody>
          <a:bodyPr vert="horz" wrap="square" lIns="0" tIns="16510" rIns="0" bIns="0" rtlCol="0">
            <a:spAutoFit/>
          </a:bodyPr>
          <a:lstStyle/>
          <a:p>
            <a:pPr marL="3213735">
              <a:spcBef>
                <a:spcPts val="130"/>
              </a:spcBef>
            </a:pPr>
            <a:r>
              <a:rPr lang="en-US" b="1" i="0" dirty="0" smtClean="0">
                <a:solidFill>
                  <a:schemeClr val="tx1"/>
                </a:solidFill>
                <a:effectLst/>
                <a:latin typeface="Arial Black" pitchFamily="34" charset="0"/>
                <a:cs typeface="Times New Roman" panose="02020603050405020304" pitchFamily="18" charset="0"/>
              </a:rPr>
              <a:t>Digital  </a:t>
            </a:r>
            <a:r>
              <a:rPr lang="en-US" dirty="0" smtClean="0">
                <a:solidFill>
                  <a:schemeClr val="tx1"/>
                </a:solidFill>
                <a:effectLst/>
                <a:latin typeface="Arial Black" pitchFamily="34" charset="0"/>
                <a:cs typeface="Times New Roman" panose="02020603050405020304" pitchFamily="18" charset="0"/>
              </a:rPr>
              <a:t>Portfolio</a:t>
            </a:r>
            <a:endParaRPr spc="15" dirty="0">
              <a:solidFill>
                <a:schemeClr val="tx1"/>
              </a:solidFill>
              <a:latin typeface="Arial Black" pitchFamily="34" charset="0"/>
            </a:endParaRPr>
          </a:p>
        </p:txBody>
      </p:sp>
      <p:sp>
        <p:nvSpPr>
          <p:cNvPr id="11" name="object 11"/>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flipV="1">
            <a:off x="11310977" y="5610332"/>
            <a:ext cx="68484" cy="176122"/>
          </a:xfrm>
          <a:prstGeom prst="rect">
            <a:avLst/>
          </a:prstGeom>
        </p:spPr>
        <p:style>
          <a:lnRef idx="1">
            <a:schemeClr val="accent6"/>
          </a:lnRef>
          <a:fillRef idx="2">
            <a:schemeClr val="accent6"/>
          </a:fillRef>
          <a:effectRef idx="1">
            <a:schemeClr val="accent6"/>
          </a:effectRef>
          <a:fontRef idx="minor">
            <a:schemeClr val="dk1"/>
          </a:fontRef>
        </p:style>
        <p:txBody>
          <a:bodyPr wrap="square" lIns="91440" tIns="45720" rIns="91440" bIns="45720" rtlCol="0" anchor="t">
            <a:prstTxWarp prst="textPlain">
              <a:avLst/>
            </a:prstTxWarp>
            <a:spAutoFit/>
          </a:bodyPr>
          <a:lstStyle/>
          <a:p>
            <a:r>
              <a:rPr lang="en-US" sz="2400" dirty="0"/>
              <a:t>STUDENT </a:t>
            </a:r>
            <a:r>
              <a:rPr lang="en-US" sz="2400" dirty="0" smtClean="0"/>
              <a:t>NAME           :  MOHAN RAJ .A</a:t>
            </a:r>
            <a:endParaRPr lang="en-US" sz="2400" dirty="0"/>
          </a:p>
          <a:p>
            <a:r>
              <a:rPr lang="en-US" sz="2400" dirty="0"/>
              <a:t>REGISTER NO AND </a:t>
            </a:r>
            <a:r>
              <a:rPr lang="en-US" sz="2400" dirty="0" smtClean="0"/>
              <a:t>NMID   : </a:t>
            </a:r>
            <a:endParaRPr lang="en-US" sz="2400" dirty="0">
              <a:cs typeface="Calibri"/>
            </a:endParaRPr>
          </a:p>
          <a:p>
            <a:r>
              <a:rPr lang="en-US" sz="2400" dirty="0"/>
              <a:t>DEPARTMENT: </a:t>
            </a:r>
            <a:r>
              <a:rPr lang="en-US" sz="2400" dirty="0" smtClean="0"/>
              <a:t> </a:t>
            </a:r>
            <a:r>
              <a:rPr lang="en-US" sz="2400" dirty="0" err="1" smtClean="0"/>
              <a:t>B.s.c.Computer</a:t>
            </a:r>
            <a:r>
              <a:rPr lang="en-US" sz="2400" dirty="0" smtClean="0"/>
              <a:t> science</a:t>
            </a:r>
            <a:endParaRPr lang="en-US" sz="2400" dirty="0"/>
          </a:p>
          <a:p>
            <a:r>
              <a:rPr lang="en-US" sz="2400" dirty="0"/>
              <a:t>COLLEGE: COLLEGE/ </a:t>
            </a:r>
            <a:r>
              <a:rPr lang="en-US" sz="2400" dirty="0" smtClean="0"/>
              <a:t>UNIVERSITY: </a:t>
            </a:r>
            <a:r>
              <a:rPr lang="en-US" sz="2400" dirty="0" err="1" smtClean="0"/>
              <a:t>Annamalai</a:t>
            </a:r>
            <a:r>
              <a:rPr lang="en-US" sz="2400" dirty="0" smtClean="0"/>
              <a:t> University</a:t>
            </a:r>
            <a:endParaRPr lang="en-US" sz="2400" dirty="0"/>
          </a:p>
          <a:p>
            <a:r>
              <a:rPr lang="en-US" sz="2400" dirty="0"/>
              <a:t>           </a:t>
            </a:r>
            <a:endParaRPr lang="en-IN" sz="2400" dirty="0"/>
          </a:p>
        </p:txBody>
      </p:sp>
      <p:sp>
        <p:nvSpPr>
          <p:cNvPr id="12" name="TextBox 11"/>
          <p:cNvSpPr txBox="1"/>
          <p:nvPr/>
        </p:nvSpPr>
        <p:spPr>
          <a:xfrm>
            <a:off x="1381092" y="2428868"/>
            <a:ext cx="3643338" cy="1200329"/>
          </a:xfrm>
          <a:prstGeom prst="rect">
            <a:avLst/>
          </a:prstGeom>
          <a:noFill/>
        </p:spPr>
        <p:txBody>
          <a:bodyPr wrap="square" rtlCol="0" anchor="t">
            <a:spAutoFit/>
          </a:bodyPr>
          <a:lstStyle/>
          <a:p>
            <a:pPr algn="r"/>
            <a:r>
              <a:rPr lang="en-US" sz="2400" dirty="0" smtClean="0"/>
              <a:t>STUDENT  NAME       :</a:t>
            </a:r>
            <a:r>
              <a:rPr lang="en-US" sz="2400" dirty="0" smtClean="0">
                <a:solidFill>
                  <a:schemeClr val="bg1"/>
                </a:solidFill>
              </a:rPr>
              <a:t>     </a:t>
            </a:r>
          </a:p>
          <a:p>
            <a:pPr algn="just"/>
            <a:r>
              <a:rPr lang="en-US" sz="2400" dirty="0" smtClean="0">
                <a:solidFill>
                  <a:schemeClr val="bg1"/>
                </a:solidFill>
              </a:rPr>
              <a:t>                                   </a:t>
            </a:r>
          </a:p>
          <a:p>
            <a:pPr algn="r"/>
            <a:r>
              <a:rPr lang="en-US" sz="2400" dirty="0" smtClean="0"/>
              <a:t>    </a:t>
            </a:r>
            <a:endParaRPr lang="en-US" sz="2400" dirty="0"/>
          </a:p>
        </p:txBody>
      </p:sp>
      <p:sp>
        <p:nvSpPr>
          <p:cNvPr id="16" name="Rectangle 15"/>
          <p:cNvSpPr/>
          <p:nvPr/>
        </p:nvSpPr>
        <p:spPr>
          <a:xfrm>
            <a:off x="738150" y="3500438"/>
            <a:ext cx="4289957" cy="461665"/>
          </a:xfrm>
          <a:prstGeom prst="rect">
            <a:avLst/>
          </a:prstGeom>
        </p:spPr>
        <p:txBody>
          <a:bodyPr wrap="none">
            <a:spAutoFit/>
          </a:bodyPr>
          <a:lstStyle/>
          <a:p>
            <a:r>
              <a:rPr lang="en-US" sz="2400" dirty="0" smtClean="0"/>
              <a:t>RIGISTER NO AND NMID :</a:t>
            </a:r>
            <a:endParaRPr lang="en-US" sz="2400" dirty="0"/>
          </a:p>
        </p:txBody>
      </p:sp>
      <p:sp>
        <p:nvSpPr>
          <p:cNvPr id="17" name="Rectangle 16"/>
          <p:cNvSpPr/>
          <p:nvPr/>
        </p:nvSpPr>
        <p:spPr>
          <a:xfrm>
            <a:off x="809588" y="4286256"/>
            <a:ext cx="4140877" cy="461665"/>
          </a:xfrm>
          <a:prstGeom prst="rect">
            <a:avLst/>
          </a:prstGeom>
        </p:spPr>
        <p:txBody>
          <a:bodyPr wrap="none">
            <a:spAutoFit/>
          </a:bodyPr>
          <a:lstStyle/>
          <a:p>
            <a:r>
              <a:rPr lang="en-US" sz="2400" dirty="0" smtClean="0"/>
              <a:t>COLLEGE / UNIVERSITY :</a:t>
            </a:r>
            <a:endParaRPr lang="en-US" sz="2400" dirty="0"/>
          </a:p>
        </p:txBody>
      </p:sp>
      <p:sp>
        <p:nvSpPr>
          <p:cNvPr id="18" name="Rectangle 17"/>
          <p:cNvSpPr/>
          <p:nvPr/>
        </p:nvSpPr>
        <p:spPr>
          <a:xfrm>
            <a:off x="5310186" y="3500438"/>
            <a:ext cx="6332183" cy="523220"/>
          </a:xfrm>
          <a:prstGeom prst="rect">
            <a:avLst/>
          </a:prstGeom>
        </p:spPr>
        <p:txBody>
          <a:bodyPr wrap="none">
            <a:spAutoFit/>
          </a:bodyPr>
          <a:lstStyle/>
          <a:p>
            <a:r>
              <a:rPr lang="en-US" sz="2400" dirty="0" smtClean="0">
                <a:solidFill>
                  <a:srgbClr val="0F0F0F"/>
                </a:solidFill>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24131041802521003 &amp; asanm10424cs10 </a:t>
            </a:r>
            <a:endParaRPr lang="en-US" sz="2800" dirty="0"/>
          </a:p>
        </p:txBody>
      </p:sp>
      <p:sp>
        <p:nvSpPr>
          <p:cNvPr id="19" name="Rectangle 18"/>
          <p:cNvSpPr/>
          <p:nvPr/>
        </p:nvSpPr>
        <p:spPr>
          <a:xfrm>
            <a:off x="4810116" y="2357430"/>
            <a:ext cx="4071966" cy="769441"/>
          </a:xfrm>
          <a:prstGeom prst="rect">
            <a:avLst/>
          </a:prstGeom>
        </p:spPr>
        <p:txBody>
          <a:bodyPr wrap="square">
            <a:spAutoFit/>
          </a:bodyPr>
          <a:lstStyle/>
          <a:p>
            <a:r>
              <a:rPr lang="en-US" sz="3600" dirty="0" smtClean="0"/>
              <a:t>    AKASH. </a:t>
            </a:r>
            <a:r>
              <a:rPr lang="en-US" sz="4400" dirty="0" smtClean="0"/>
              <a:t>s</a:t>
            </a:r>
            <a:endParaRPr lang="en-US" sz="3600" dirty="0"/>
          </a:p>
        </p:txBody>
      </p:sp>
      <p:sp>
        <p:nvSpPr>
          <p:cNvPr id="20" name="Rectangle 19"/>
          <p:cNvSpPr/>
          <p:nvPr/>
        </p:nvSpPr>
        <p:spPr>
          <a:xfrm>
            <a:off x="5381620" y="4214823"/>
            <a:ext cx="5896358" cy="584775"/>
          </a:xfrm>
          <a:prstGeom prst="rect">
            <a:avLst/>
          </a:prstGeom>
        </p:spPr>
        <p:txBody>
          <a:bodyPr wrap="none">
            <a:spAutoFit/>
          </a:bodyPr>
          <a:lstStyle/>
          <a:p>
            <a:r>
              <a:rPr lang="en-US" sz="3200" dirty="0" smtClean="0">
                <a:latin typeface="Times New Roman" panose="02020603050405020304" pitchFamily="18" charset="0"/>
                <a:cs typeface="Times New Roman" panose="02020603050405020304" pitchFamily="18" charset="0"/>
              </a:rPr>
              <a:t>JAWAHAR SCIENCE </a:t>
            </a:r>
            <a:r>
              <a:rPr lang="en-US" sz="3200" dirty="0" smtClean="0">
                <a:solidFill>
                  <a:schemeClr val="bg1"/>
                </a:solidFill>
                <a:latin typeface="Times New Roman" panose="02020603050405020304" pitchFamily="18" charset="0"/>
                <a:cs typeface="Times New Roman" panose="02020603050405020304" pitchFamily="18" charset="0"/>
              </a:rPr>
              <a:t>COLLEGE</a:t>
            </a:r>
            <a:endParaRPr lang="en-US" sz="3200"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8150" y="428604"/>
            <a:ext cx="9656064" cy="1143000"/>
          </a:xfrm>
        </p:spPr>
        <p:txBody>
          <a:bodyPr>
            <a:normAutofit fontScale="90000"/>
          </a:bodyPr>
          <a:lstStyle/>
          <a:p>
            <a:r>
              <a:rPr lang="en-IN" sz="3600" dirty="0" smtClean="0">
                <a:ln w="18415" cmpd="sng">
                  <a:solidFill>
                    <a:srgbClr val="FFFFFF"/>
                  </a:solidFill>
                  <a:prstDash val="solid"/>
                </a:ln>
                <a:solidFill>
                  <a:schemeClr val="tx1"/>
                </a:solidFill>
                <a:effectLst>
                  <a:outerShdw blurRad="63500" dir="3600000" algn="tl" rotWithShape="0">
                    <a:srgbClr val="000000">
                      <a:alpha val="70000"/>
                    </a:srgbClr>
                  </a:outerShdw>
                </a:effectLst>
                <a:latin typeface="Arial Black" pitchFamily="34" charset="0"/>
                <a:cs typeface="Trebuchet MS"/>
              </a:rPr>
              <a:t>POTFOLIO DESIGN AND LAYOUT</a:t>
            </a:r>
            <a: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t/>
            </a:r>
            <a:br>
              <a:rPr lang="en-IN" sz="3600" dirty="0" smtClean="0">
                <a:ln w="18415" cmpd="sng">
                  <a:solidFill>
                    <a:srgbClr val="FFFFFF"/>
                  </a:solidFill>
                  <a:prstDash val="solid"/>
                </a:ln>
                <a:solidFill>
                  <a:srgbClr val="FFFFFF"/>
                </a:solidFill>
                <a:effectLst>
                  <a:outerShdw blurRad="63500" dir="3600000" algn="tl" rotWithShape="0">
                    <a:srgbClr val="000000">
                      <a:alpha val="70000"/>
                    </a:srgbClr>
                  </a:outerShdw>
                </a:effectLst>
                <a:cs typeface="Trebuchet MS"/>
              </a:rPr>
            </a:br>
            <a:endParaRPr lang="en-US" dirty="0"/>
          </a:p>
        </p:txBody>
      </p:sp>
      <p:sp>
        <p:nvSpPr>
          <p:cNvPr id="4" name="Rectangle 3"/>
          <p:cNvSpPr/>
          <p:nvPr/>
        </p:nvSpPr>
        <p:spPr>
          <a:xfrm>
            <a:off x="809588" y="2143116"/>
            <a:ext cx="9477420" cy="2677656"/>
          </a:xfrm>
          <a:prstGeom prst="rect">
            <a:avLst/>
          </a:prstGeom>
        </p:spPr>
        <p:txBody>
          <a:bodyPr wrap="square">
            <a:spAutoFit/>
          </a:bodyPr>
          <a:lstStyle/>
          <a:p>
            <a:r>
              <a:rPr lang="en-US" dirty="0" smtClean="0"/>
              <a:t>A portfolio website is designed to showcase personal details, skills, projects, and achievements in a structured and visually appealing way. The layout is divided into different sections to provide clarity and easy navigation for the end users.</a:t>
            </a:r>
          </a:p>
          <a:p>
            <a:r>
              <a:rPr lang="en-US" sz="2400" dirty="0" smtClean="0"/>
              <a:t>●</a:t>
            </a:r>
            <a:r>
              <a:rPr lang="en-US" sz="2000" dirty="0" smtClean="0"/>
              <a:t> Design </a:t>
            </a:r>
            <a:r>
              <a:rPr lang="en-US" dirty="0" err="1" smtClean="0"/>
              <a:t>ApproachClean</a:t>
            </a:r>
            <a:r>
              <a:rPr lang="en-US" dirty="0" smtClean="0"/>
              <a:t> and Minimalistic UI – Focus on simplicity with modern typography and color </a:t>
            </a:r>
            <a:r>
              <a:rPr lang="en-US" dirty="0" err="1" smtClean="0"/>
              <a:t>schemes.Responsive</a:t>
            </a:r>
            <a:r>
              <a:rPr lang="en-US" dirty="0" smtClean="0"/>
              <a:t> Layout – Adjusts automatically for desktops, tablets, and mobile </a:t>
            </a:r>
            <a:r>
              <a:rPr lang="en-US" dirty="0" err="1" smtClean="0"/>
              <a:t>devices.Interactive</a:t>
            </a:r>
            <a:r>
              <a:rPr lang="en-US" dirty="0" smtClean="0"/>
              <a:t> Elements – Hover effects, animations, and transitions to enhance user </a:t>
            </a:r>
            <a:r>
              <a:rPr lang="en-US" dirty="0" err="1" smtClean="0"/>
              <a:t>experience.Consistent</a:t>
            </a:r>
            <a:r>
              <a:rPr lang="en-US" dirty="0" smtClean="0"/>
              <a:t> Styling – Uniform color palette, icons, and spacing for a professional look.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66778" y="500042"/>
            <a:ext cx="9144000" cy="4985980"/>
          </a:xfrm>
          <a:prstGeom prst="rect">
            <a:avLst/>
          </a:prstGeom>
        </p:spPr>
        <p:txBody>
          <a:bodyPr wrap="square">
            <a:spAutoFit/>
          </a:bodyPr>
          <a:lstStyle/>
          <a:p>
            <a:r>
              <a:rPr lang="en-US" sz="2800" dirty="0" smtClean="0"/>
              <a:t>●</a:t>
            </a:r>
            <a:r>
              <a:rPr lang="en-US" sz="2000" dirty="0" smtClean="0"/>
              <a:t>Layout</a:t>
            </a:r>
          </a:p>
          <a:p>
            <a:r>
              <a:rPr lang="en-US" sz="2000" dirty="0" smtClean="0"/>
              <a:t>1.</a:t>
            </a:r>
            <a:r>
              <a:rPr lang="en-US" dirty="0" smtClean="0"/>
              <a:t>Header / Navigation </a:t>
            </a:r>
            <a:r>
              <a:rPr lang="en-US" dirty="0" err="1" smtClean="0"/>
              <a:t>BarLogo</a:t>
            </a:r>
            <a:r>
              <a:rPr lang="en-US" dirty="0" smtClean="0"/>
              <a:t> or name at the </a:t>
            </a:r>
            <a:r>
              <a:rPr lang="en-US" dirty="0" err="1" smtClean="0"/>
              <a:t>top.Navigation</a:t>
            </a:r>
            <a:r>
              <a:rPr lang="en-US" dirty="0" smtClean="0"/>
              <a:t> links: Home, About, Skills, Projects, </a:t>
            </a:r>
            <a:r>
              <a:rPr lang="en-US" dirty="0" err="1" smtClean="0"/>
              <a:t>Contact.Responsive</a:t>
            </a:r>
            <a:r>
              <a:rPr lang="en-US" dirty="0" smtClean="0"/>
              <a:t> hamburger menu for mobile devices.</a:t>
            </a:r>
          </a:p>
          <a:p>
            <a:r>
              <a:rPr lang="en-US" dirty="0" smtClean="0"/>
              <a:t>2. Home / Introduction </a:t>
            </a:r>
            <a:r>
              <a:rPr lang="en-US" dirty="0" err="1" smtClean="0"/>
              <a:t>SectionProfile</a:t>
            </a:r>
            <a:r>
              <a:rPr lang="en-US" dirty="0" smtClean="0"/>
              <a:t> picture or </a:t>
            </a:r>
            <a:r>
              <a:rPr lang="en-US" dirty="0" err="1" smtClean="0"/>
              <a:t>banner.Short</a:t>
            </a:r>
            <a:r>
              <a:rPr lang="en-US" dirty="0" smtClean="0"/>
              <a:t> introduction and </a:t>
            </a:r>
            <a:r>
              <a:rPr lang="en-US" dirty="0" err="1" smtClean="0"/>
              <a:t>tagline.Call</a:t>
            </a:r>
            <a:r>
              <a:rPr lang="en-US" dirty="0" smtClean="0"/>
              <a:t>-to-action button (e.g., “Hire Me” or “View Resume”).</a:t>
            </a:r>
          </a:p>
          <a:p>
            <a:r>
              <a:rPr lang="en-US" dirty="0" smtClean="0"/>
              <a:t>3. About </a:t>
            </a:r>
            <a:r>
              <a:rPr lang="en-US" dirty="0" err="1" smtClean="0"/>
              <a:t>SectionPersonal</a:t>
            </a:r>
            <a:r>
              <a:rPr lang="en-US" dirty="0" smtClean="0"/>
              <a:t> </a:t>
            </a:r>
            <a:r>
              <a:rPr lang="en-US" dirty="0" err="1" smtClean="0"/>
              <a:t>background.Career</a:t>
            </a:r>
            <a:r>
              <a:rPr lang="en-US" dirty="0" smtClean="0"/>
              <a:t> </a:t>
            </a:r>
            <a:r>
              <a:rPr lang="en-US" dirty="0" err="1" smtClean="0"/>
              <a:t>objectives.Key</a:t>
            </a:r>
            <a:r>
              <a:rPr lang="en-US" dirty="0" smtClean="0"/>
              <a:t> highlights (education, experience).</a:t>
            </a:r>
          </a:p>
          <a:p>
            <a:r>
              <a:rPr lang="en-US" dirty="0" smtClean="0"/>
              <a:t>4. Skills </a:t>
            </a:r>
            <a:r>
              <a:rPr lang="en-US" dirty="0" err="1" smtClean="0"/>
              <a:t>SectionList</a:t>
            </a:r>
            <a:r>
              <a:rPr lang="en-US" dirty="0" smtClean="0"/>
              <a:t> of technical and soft </a:t>
            </a:r>
            <a:r>
              <a:rPr lang="en-US" dirty="0" err="1" smtClean="0"/>
              <a:t>skills.Progress</a:t>
            </a:r>
            <a:r>
              <a:rPr lang="en-US" dirty="0" smtClean="0"/>
              <a:t> bars or icons for representation.</a:t>
            </a:r>
          </a:p>
          <a:p>
            <a:r>
              <a:rPr lang="en-US" dirty="0" smtClean="0"/>
              <a:t>5. Projects / Portfolio </a:t>
            </a:r>
            <a:r>
              <a:rPr lang="en-US" dirty="0" err="1" smtClean="0"/>
              <a:t>SectionGrid</a:t>
            </a:r>
            <a:r>
              <a:rPr lang="en-US" dirty="0" smtClean="0"/>
              <a:t> or card-based layout for </a:t>
            </a:r>
            <a:r>
              <a:rPr lang="en-US" dirty="0" err="1" smtClean="0"/>
              <a:t>projects.Each</a:t>
            </a:r>
            <a:r>
              <a:rPr lang="en-US" dirty="0" smtClean="0"/>
              <a:t> project includes image, description, and link (demo or </a:t>
            </a:r>
            <a:r>
              <a:rPr lang="en-US" dirty="0" err="1" smtClean="0"/>
              <a:t>GitHub</a:t>
            </a:r>
            <a:r>
              <a:rPr lang="en-US" dirty="0" smtClean="0"/>
              <a:t>).</a:t>
            </a:r>
          </a:p>
          <a:p>
            <a:r>
              <a:rPr lang="en-US" dirty="0" smtClean="0"/>
              <a:t>6. Achievements / Certifications (Optional)Showcase awards, certificates, or recognitions.</a:t>
            </a:r>
          </a:p>
          <a:p>
            <a:r>
              <a:rPr lang="en-US" dirty="0" smtClean="0"/>
              <a:t>7. Contact </a:t>
            </a:r>
            <a:r>
              <a:rPr lang="en-US" dirty="0" err="1" smtClean="0"/>
              <a:t>SectionContact</a:t>
            </a:r>
            <a:r>
              <a:rPr lang="en-US" dirty="0" smtClean="0"/>
              <a:t> form (with JavaScript validation).Email and phone </a:t>
            </a:r>
            <a:r>
              <a:rPr lang="en-US" dirty="0" err="1" smtClean="0"/>
              <a:t>details.Social</a:t>
            </a:r>
            <a:r>
              <a:rPr lang="en-US" dirty="0" smtClean="0"/>
              <a:t> media icons (LinkedIn, </a:t>
            </a:r>
            <a:r>
              <a:rPr lang="en-US" dirty="0" err="1" smtClean="0"/>
              <a:t>GitHub</a:t>
            </a:r>
            <a:r>
              <a:rPr lang="en-US" dirty="0" smtClean="0"/>
              <a:t>, etc.).</a:t>
            </a:r>
          </a:p>
          <a:p>
            <a:r>
              <a:rPr lang="en-US" dirty="0" smtClean="0"/>
              <a:t>8. Footer</a:t>
            </a: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595274" y="142852"/>
            <a:ext cx="10911840" cy="1051560"/>
          </a:xfrm>
        </p:spPr>
        <p:txBody>
          <a:bodyPr/>
          <a:lstStyle/>
          <a:p>
            <a:r>
              <a:rPr lang="en-IN" dirty="0">
                <a:solidFill>
                  <a:schemeClr val="tx1"/>
                </a:solidFill>
              </a:rPr>
              <a:t>FEATURES AND FUNCTIONALITY</a:t>
            </a:r>
          </a:p>
        </p:txBody>
      </p:sp>
      <p:sp>
        <p:nvSpPr>
          <p:cNvPr id="3" name="Rectangle 2"/>
          <p:cNvSpPr/>
          <p:nvPr/>
        </p:nvSpPr>
        <p:spPr>
          <a:xfrm>
            <a:off x="523836" y="1714488"/>
            <a:ext cx="9787007" cy="1446550"/>
          </a:xfrm>
          <a:prstGeom prst="rect">
            <a:avLst/>
          </a:prstGeom>
        </p:spPr>
        <p:txBody>
          <a:bodyPr wrap="square">
            <a:spAutoFit/>
          </a:bodyPr>
          <a:lstStyle/>
          <a:p>
            <a:pPr marL="342900" indent="-342900"/>
            <a:endParaRPr lang="en-US" sz="2400" dirty="0" smtClean="0"/>
          </a:p>
          <a:p>
            <a:pPr marL="342900" indent="-342900"/>
            <a:endParaRPr lang="en-US" sz="3200" dirty="0" smtClean="0"/>
          </a:p>
          <a:p>
            <a:pPr marL="342900" indent="-342900"/>
            <a:r>
              <a:rPr lang="en-US" sz="3200" dirty="0" smtClean="0"/>
              <a:t> </a:t>
            </a:r>
            <a:endParaRPr lang="en-US" sz="2400" dirty="0" smtClean="0"/>
          </a:p>
        </p:txBody>
      </p:sp>
      <p:sp>
        <p:nvSpPr>
          <p:cNvPr id="5" name="Rectangle 4"/>
          <p:cNvSpPr/>
          <p:nvPr/>
        </p:nvSpPr>
        <p:spPr>
          <a:xfrm>
            <a:off x="1166778" y="1214422"/>
            <a:ext cx="9358378" cy="4524315"/>
          </a:xfrm>
          <a:prstGeom prst="rect">
            <a:avLst/>
          </a:prstGeom>
        </p:spPr>
        <p:txBody>
          <a:bodyPr wrap="square">
            <a:spAutoFit/>
          </a:bodyPr>
          <a:lstStyle/>
          <a:p>
            <a:pPr marL="342900" indent="-342900">
              <a:buAutoNum type="arabicPeriod"/>
            </a:pPr>
            <a:r>
              <a:rPr lang="en-US" sz="2400" dirty="0" smtClean="0"/>
              <a:t>Responsive Design – The portfolio adapts to all devices (desktop, tablet, mobile) using CSS </a:t>
            </a:r>
            <a:r>
              <a:rPr lang="en-US" sz="2400" dirty="0" err="1" smtClean="0"/>
              <a:t>Flexbox</a:t>
            </a:r>
            <a:r>
              <a:rPr lang="en-US" sz="2400" dirty="0" smtClean="0"/>
              <a:t>/Grid and media queries.</a:t>
            </a:r>
          </a:p>
          <a:p>
            <a:pPr marL="342900" indent="-342900">
              <a:buAutoNum type="arabicPeriod"/>
            </a:pPr>
            <a:r>
              <a:rPr lang="en-US" sz="2400" dirty="0" smtClean="0"/>
              <a:t> Navigation Bar – A fixed and responsive </a:t>
            </a:r>
            <a:r>
              <a:rPr lang="en-US" sz="2400" dirty="0" err="1" smtClean="0"/>
              <a:t>navbar</a:t>
            </a:r>
            <a:r>
              <a:rPr lang="en-US" sz="2400" dirty="0" smtClean="0"/>
              <a:t> with smooth scrolling to different sections.</a:t>
            </a:r>
          </a:p>
          <a:p>
            <a:pPr marL="342900" indent="-342900">
              <a:buAutoNum type="arabicPeriod"/>
            </a:pPr>
            <a:r>
              <a:rPr lang="en-US" sz="2400" dirty="0" smtClean="0"/>
              <a:t> Interactive Home Section – Includes profile image, introduction, and call-to-action buttons (e.g., Download Resume, Hire Me).</a:t>
            </a:r>
          </a:p>
          <a:p>
            <a:pPr marL="342900" indent="-342900">
              <a:buAutoNum type="arabicPeriod"/>
            </a:pPr>
            <a:r>
              <a:rPr lang="en-US" sz="2400" dirty="0" smtClean="0"/>
              <a:t> About Section – Displays personal details, career objectives, and background information.</a:t>
            </a:r>
          </a:p>
          <a:p>
            <a:pPr marL="342900" indent="-342900">
              <a:buAutoNum type="arabicPeriod"/>
            </a:pPr>
            <a:r>
              <a:rPr lang="en-US" sz="2400" dirty="0" smtClean="0"/>
              <a:t> Skills Showcase – Visual representation of technical and soft skills using progress bars, icons, or charts</a:t>
            </a:r>
            <a:endParaRPr lang="en-US" sz="2400" dirty="0"/>
          </a:p>
        </p:txBody>
      </p:sp>
    </p:spTree>
    <p:extLst>
      <p:ext uri="{BB962C8B-B14F-4D97-AF65-F5344CB8AC3E}">
        <p14:creationId xmlns:p14="http://schemas.microsoft.com/office/powerpoint/2010/main" xmlns="" val="2720660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36" y="0"/>
            <a:ext cx="10911840" cy="1051560"/>
          </a:xfrm>
        </p:spPr>
        <p:txBody>
          <a:bodyPr/>
          <a:lstStyle/>
          <a:p>
            <a:r>
              <a:rPr lang="en-US" dirty="0" smtClean="0">
                <a:solidFill>
                  <a:schemeClr val="tx1"/>
                </a:solidFill>
              </a:rPr>
              <a:t>Functionality:</a:t>
            </a:r>
            <a:endParaRPr lang="en-US" dirty="0">
              <a:solidFill>
                <a:schemeClr val="tx1"/>
              </a:solidFill>
            </a:endParaRPr>
          </a:p>
        </p:txBody>
      </p:sp>
      <p:sp>
        <p:nvSpPr>
          <p:cNvPr id="4" name="Rectangle 3"/>
          <p:cNvSpPr/>
          <p:nvPr/>
        </p:nvSpPr>
        <p:spPr>
          <a:xfrm>
            <a:off x="1666844" y="1071546"/>
            <a:ext cx="8334412" cy="4893647"/>
          </a:xfrm>
          <a:prstGeom prst="rect">
            <a:avLst/>
          </a:prstGeom>
        </p:spPr>
        <p:txBody>
          <a:bodyPr wrap="square">
            <a:spAutoFit/>
          </a:bodyPr>
          <a:lstStyle/>
          <a:p>
            <a:r>
              <a:rPr lang="en-US" sz="2400" dirty="0" smtClean="0"/>
              <a:t>Navigation </a:t>
            </a:r>
            <a:r>
              <a:rPr lang="en-US" sz="2400" dirty="0" err="1" smtClean="0"/>
              <a:t>FunctionalityClick</a:t>
            </a:r>
            <a:r>
              <a:rPr lang="en-US" sz="2400" dirty="0" smtClean="0"/>
              <a:t> on </a:t>
            </a:r>
            <a:r>
              <a:rPr lang="en-US" sz="2400" dirty="0" err="1" smtClean="0"/>
              <a:t>navbar</a:t>
            </a:r>
            <a:r>
              <a:rPr lang="en-US" sz="2400" dirty="0" smtClean="0"/>
              <a:t> links to scroll to respective </a:t>
            </a:r>
            <a:r>
              <a:rPr lang="en-US" sz="2400" dirty="0" err="1" smtClean="0"/>
              <a:t>sections.Responsive</a:t>
            </a:r>
            <a:r>
              <a:rPr lang="en-US" sz="2400" dirty="0" smtClean="0"/>
              <a:t> hamburger menu for small </a:t>
            </a:r>
            <a:r>
              <a:rPr lang="en-US" sz="2400" dirty="0" err="1" smtClean="0"/>
              <a:t>screens.Form</a:t>
            </a:r>
            <a:r>
              <a:rPr lang="en-US" sz="2400" dirty="0" smtClean="0"/>
              <a:t> </a:t>
            </a:r>
            <a:r>
              <a:rPr lang="en-US" sz="2400" dirty="0" err="1" smtClean="0"/>
              <a:t>FunctionalityJavaScript</a:t>
            </a:r>
            <a:r>
              <a:rPr lang="en-US" sz="2400" dirty="0" smtClean="0"/>
              <a:t> validates the contact form (e.g., valid email format, required fields).Prevents empty or incorrect </a:t>
            </a:r>
            <a:r>
              <a:rPr lang="en-US" sz="2400" dirty="0" err="1" smtClean="0"/>
              <a:t>submissions.Project</a:t>
            </a:r>
            <a:r>
              <a:rPr lang="en-US" sz="2400" dirty="0" smtClean="0"/>
              <a:t> </a:t>
            </a:r>
            <a:r>
              <a:rPr lang="en-US" sz="2400" dirty="0" err="1" smtClean="0"/>
              <a:t>CardsHover</a:t>
            </a:r>
            <a:r>
              <a:rPr lang="en-US" sz="2400" dirty="0" smtClean="0"/>
              <a:t> effect reveals project </a:t>
            </a:r>
            <a:r>
              <a:rPr lang="en-US" sz="2400" dirty="0" err="1" smtClean="0"/>
              <a:t>details.Clickable</a:t>
            </a:r>
            <a:r>
              <a:rPr lang="en-US" sz="2400" dirty="0" smtClean="0"/>
              <a:t> links redirect to live demos or </a:t>
            </a:r>
            <a:r>
              <a:rPr lang="en-US" sz="2400" dirty="0" err="1" smtClean="0"/>
              <a:t>GitHub</a:t>
            </a:r>
            <a:r>
              <a:rPr lang="en-US" sz="2400" dirty="0" smtClean="0"/>
              <a:t> </a:t>
            </a:r>
            <a:r>
              <a:rPr lang="en-US" sz="2400" dirty="0" err="1" smtClean="0"/>
              <a:t>repositories.Dynamic</a:t>
            </a:r>
            <a:r>
              <a:rPr lang="en-US" sz="2400" dirty="0" smtClean="0"/>
              <a:t> </a:t>
            </a:r>
            <a:r>
              <a:rPr lang="en-US" sz="2400" dirty="0" err="1" smtClean="0"/>
              <a:t>InteractivityJavaScript</a:t>
            </a:r>
            <a:r>
              <a:rPr lang="en-US" sz="2400" dirty="0" smtClean="0"/>
              <a:t> adds animations (e.g., typing effect, fade-in sections).Skills section can animate progress bars when scrolled into </a:t>
            </a:r>
            <a:r>
              <a:rPr lang="en-US" sz="2400" dirty="0" err="1" smtClean="0"/>
              <a:t>view.Responsive</a:t>
            </a:r>
            <a:r>
              <a:rPr lang="en-US" sz="2400" dirty="0" smtClean="0"/>
              <a:t> </a:t>
            </a:r>
            <a:r>
              <a:rPr lang="en-US" sz="2400" dirty="0" err="1" smtClean="0"/>
              <a:t>LayoutPortfolio</a:t>
            </a:r>
            <a:r>
              <a:rPr lang="en-US" sz="2400" dirty="0" smtClean="0"/>
              <a:t> adjusts seamlessly across devices for better accessibility and user experience</a:t>
            </a: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8" y="16954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4" y="589598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38089" y="3071815"/>
            <a:ext cx="2466975" cy="3419475"/>
          </a:xfrm>
          <a:prstGeom prst="rect">
            <a:avLst/>
          </a:prstGeom>
        </p:spPr>
      </p:pic>
      <p:sp>
        <p:nvSpPr>
          <p:cNvPr id="7" name="object 7"/>
          <p:cNvSpPr txBox="1">
            <a:spLocks noGrp="1"/>
          </p:cNvSpPr>
          <p:nvPr>
            <p:ph type="title"/>
          </p:nvPr>
        </p:nvSpPr>
        <p:spPr>
          <a:xfrm>
            <a:off x="739781" y="654938"/>
            <a:ext cx="10714069"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tx1"/>
                </a:solidFill>
              </a:rPr>
              <a:t>RESULTS AND SCREENSHOTS</a:t>
            </a:r>
            <a:endParaRPr sz="4250" dirty="0">
              <a:solidFill>
                <a:schemeClr val="tx1"/>
              </a:solidFill>
            </a:endParaRPr>
          </a:p>
        </p:txBody>
      </p:sp>
      <p:sp>
        <p:nvSpPr>
          <p:cNvPr id="8" name="object 8"/>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3" y="2354710"/>
            <a:ext cx="8534020"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descr="WhatsApp Image 2025-08-28 at 7.00.51 PM.jpeg"/>
          <p:cNvPicPr>
            <a:picLocks noChangeAspect="1"/>
          </p:cNvPicPr>
          <p:nvPr/>
        </p:nvPicPr>
        <p:blipFill>
          <a:blip r:embed="rId3"/>
          <a:stretch>
            <a:fillRect/>
          </a:stretch>
        </p:blipFill>
        <p:spPr>
          <a:xfrm>
            <a:off x="3381356" y="1357298"/>
            <a:ext cx="5857892" cy="49466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7" y="6467475"/>
            <a:ext cx="76201" cy="177800"/>
          </a:xfrm>
          <a:prstGeom prst="rect">
            <a:avLst/>
          </a:prstGeom>
        </p:spPr>
      </p:pic>
      <p:sp>
        <p:nvSpPr>
          <p:cNvPr id="7" name="object 7"/>
          <p:cNvSpPr txBox="1">
            <a:spLocks noGrp="1"/>
          </p:cNvSpPr>
          <p:nvPr>
            <p:ph type="title"/>
          </p:nvPr>
        </p:nvSpPr>
        <p:spPr>
          <a:xfrm>
            <a:off x="755335" y="385447"/>
            <a:ext cx="4578668" cy="598241"/>
          </a:xfrm>
          <a:prstGeom prst="rect">
            <a:avLst/>
          </a:prstGeom>
        </p:spPr>
        <p:txBody>
          <a:bodyPr vert="horz" wrap="square" lIns="0" tIns="13335" rIns="0" bIns="0" rtlCol="0">
            <a:spAutoFit/>
          </a:bodyPr>
          <a:lstStyle/>
          <a:p>
            <a:pPr marL="12700">
              <a:lnSpc>
                <a:spcPct val="100000"/>
              </a:lnSpc>
              <a:spcBef>
                <a:spcPts val="105"/>
              </a:spcBef>
            </a:pPr>
            <a:r>
              <a:rPr lang="en-IN" dirty="0" smtClean="0">
                <a:solidFill>
                  <a:schemeClr val="tx1"/>
                </a:solidFill>
              </a:rPr>
              <a:t>CONCLUSION :</a:t>
            </a:r>
            <a:endParaRPr dirty="0">
              <a:solidFill>
                <a:schemeClr val="tx1"/>
              </a:solidFill>
            </a:endParaRPr>
          </a:p>
        </p:txBody>
      </p:sp>
      <p:sp>
        <p:nvSpPr>
          <p:cNvPr id="9" name="object 9"/>
          <p:cNvSpPr txBox="1"/>
          <p:nvPr/>
        </p:nvSpPr>
        <p:spPr>
          <a:xfrm>
            <a:off x="11277220" y="6473340"/>
            <a:ext cx="228601"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15</a:t>
            </a:fld>
            <a:endParaRPr sz="1100">
              <a:latin typeface="Trebuchet MS"/>
              <a:cs typeface="Trebuchet MS"/>
            </a:endParaRPr>
          </a:p>
        </p:txBody>
      </p:sp>
      <p:sp>
        <p:nvSpPr>
          <p:cNvPr id="8" name="Rectangle 7"/>
          <p:cNvSpPr/>
          <p:nvPr/>
        </p:nvSpPr>
        <p:spPr>
          <a:xfrm>
            <a:off x="1738282" y="1142984"/>
            <a:ext cx="7905784" cy="4524315"/>
          </a:xfrm>
          <a:prstGeom prst="rect">
            <a:avLst/>
          </a:prstGeom>
        </p:spPr>
        <p:txBody>
          <a:bodyPr wrap="square">
            <a:spAutoFit/>
          </a:bodyPr>
          <a:lstStyle/>
          <a:p>
            <a:r>
              <a:rPr lang="en-US" dirty="0" smtClean="0"/>
              <a:t>The project demonstrates the effective use of HTML, CSS, and JavaScript to design and develop a fully functional and visually appealing web application. By combining HTML for structure, CSS for styling and layout, and JavaScript for interactivity, the portfolio website provides an engaging platform to showcase skills, projects, and personal details in a professional </a:t>
            </a:r>
            <a:r>
              <a:rPr lang="en-US" dirty="0" err="1" smtClean="0"/>
              <a:t>manner.The</a:t>
            </a:r>
            <a:r>
              <a:rPr lang="en-US" dirty="0" smtClean="0"/>
              <a:t> project highlights the importance of responsive design, ensuring accessibility across multiple devices, and the role of interactivity in enhancing user experience. Additionally, features like navigation menus, contact forms, and project showcases make the portfolio not only informative but also user-</a:t>
            </a:r>
            <a:r>
              <a:rPr lang="en-US" dirty="0" err="1" smtClean="0"/>
              <a:t>friendly.Overall</a:t>
            </a:r>
            <a:r>
              <a:rPr lang="en-US" dirty="0" smtClean="0"/>
              <a:t>, this project proves that mastering these three core web technologies enables developers to create modern, responsive, and interactive websites. It serves as a strong foundation for future advancements in web development and can be further enhanced by integrating backend technologies or frameworks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9382149" y="6858001"/>
            <a:ext cx="2809852" cy="4571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accent1"/>
            </a:solidFill>
          </a:ln>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5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p:spPr>
        <p:style>
          <a:lnRef idx="2">
            <a:schemeClr val="accent4"/>
          </a:lnRef>
          <a:fillRef idx="1">
            <a:schemeClr val="lt1"/>
          </a:fillRef>
          <a:effectRef idx="0">
            <a:schemeClr val="accent4"/>
          </a:effectRef>
          <a:fontRef idx="minor">
            <a:schemeClr val="dk1"/>
          </a:fontRef>
        </p:style>
        <p:txBody>
          <a:bodyPr wrap="square" lIns="0" tIns="0" rIns="0" bIns="0" rtlCol="0"/>
          <a:lstStyle/>
          <a:p>
            <a:endParaRPr/>
          </a:p>
        </p:txBody>
      </p:sp>
      <p:sp>
        <p:nvSpPr>
          <p:cNvPr id="17" name="object 17"/>
          <p:cNvSpPr txBox="1">
            <a:spLocks noGrp="1"/>
          </p:cNvSpPr>
          <p:nvPr>
            <p:ph type="title"/>
          </p:nvPr>
        </p:nvSpPr>
        <p:spPr>
          <a:xfrm>
            <a:off x="2309785" y="2714621"/>
            <a:ext cx="7072363" cy="570669"/>
          </a:xfrm>
          <a:prstGeom prst="rect">
            <a:avLst/>
          </a:prstGeom>
        </p:spPr>
        <p:txBody>
          <a:bodyPr vert="horz" wrap="square" lIns="0" tIns="16510" rIns="0" bIns="0" rtlCol="0">
            <a:spAutoFit/>
          </a:bodyPr>
          <a:lstStyle/>
          <a:p>
            <a:pPr marL="12700">
              <a:lnSpc>
                <a:spcPct val="100000"/>
              </a:lnSpc>
              <a:spcBef>
                <a:spcPts val="130"/>
              </a:spcBef>
            </a:pPr>
            <a:r>
              <a:rPr lang="en-US" dirty="0" smtClean="0">
                <a:solidFill>
                  <a:schemeClr val="tx1"/>
                </a:solidFill>
                <a:effectLst>
                  <a:outerShdw blurRad="38100" dist="38100" dir="2700000" algn="tl">
                    <a:srgbClr val="000000">
                      <a:alpha val="43137"/>
                    </a:srgbClr>
                  </a:outerShdw>
                </a:effectLst>
                <a:latin typeface="Algerian" pitchFamily="82" charset="0"/>
              </a:rPr>
              <a:t>Simple  </a:t>
            </a:r>
            <a:r>
              <a:rPr lang="en-US" smtClean="0">
                <a:solidFill>
                  <a:schemeClr val="tx1"/>
                </a:solidFill>
                <a:effectLst>
                  <a:outerShdw blurRad="38100" dist="38100" dir="2700000" algn="tl">
                    <a:srgbClr val="000000">
                      <a:alpha val="43137"/>
                    </a:srgbClr>
                  </a:outerShdw>
                </a:effectLst>
                <a:latin typeface="Algerian" pitchFamily="82" charset="0"/>
              </a:rPr>
              <a:t>c0llege  </a:t>
            </a:r>
            <a:r>
              <a:rPr lang="en-US" smtClean="0">
                <a:solidFill>
                  <a:schemeClr val="tx1"/>
                </a:solidFill>
                <a:effectLst>
                  <a:outerShdw blurRad="38100" dist="38100" dir="2700000" algn="tl">
                    <a:srgbClr val="000000">
                      <a:alpha val="43137"/>
                    </a:srgbClr>
                  </a:outerShdw>
                </a:effectLst>
                <a:latin typeface="Algerian" pitchFamily="82" charset="0"/>
              </a:rPr>
              <a:t>admission</a:t>
            </a:r>
            <a:endParaRPr>
              <a:solidFill>
                <a:schemeClr val="tx1"/>
              </a:solidFill>
              <a:effectLst>
                <a:outerShdw blurRad="38100" dist="38100" dir="2700000" algn="tl">
                  <a:srgbClr val="000000">
                    <a:alpha val="43137"/>
                  </a:srgbClr>
                </a:outerShdw>
              </a:effectLst>
              <a:latin typeface="Algerian" pitchFamily="82" charset="0"/>
            </a:endParaRPr>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Rectangle 22"/>
          <p:cNvSpPr/>
          <p:nvPr/>
        </p:nvSpPr>
        <p:spPr>
          <a:xfrm>
            <a:off x="3238480" y="500042"/>
            <a:ext cx="4729563" cy="923330"/>
          </a:xfrm>
          <a:prstGeom prst="rect">
            <a:avLst/>
          </a:prstGeom>
          <a:noFill/>
        </p:spPr>
        <p:txBody>
          <a:bodyPr wrap="none" lIns="91440" tIns="45720" rIns="91440" bIns="45720">
            <a:spAutoFit/>
          </a:bodyPr>
          <a:lstStyle/>
          <a:p>
            <a:pPr algn="ctr"/>
            <a:r>
              <a:rPr lang="en-US" sz="5400" b="1" dirty="0" smtClean="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rPr>
              <a:t>Project Name</a:t>
            </a:r>
            <a:endParaRPr lang="en-US" sz="5400" b="1" cap="none" spc="0" dirty="0">
              <a:ln w="12700">
                <a:solidFill>
                  <a:schemeClr val="tx2">
                    <a:satMod val="155000"/>
                  </a:schemeClr>
                </a:solidFill>
                <a:prstDash val="solid"/>
              </a:ln>
              <a:solidFill>
                <a:schemeClr val="accent3"/>
              </a:solidFill>
              <a:effectLst>
                <a:outerShdw blurRad="41275" dist="20320" dir="1800000" algn="tl" rotWithShape="0">
                  <a:srgbClr val="000000">
                    <a:alpha val="40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9654" y="357166"/>
            <a:ext cx="9656064" cy="1143000"/>
          </a:xfrm>
          <a:solidFill>
            <a:schemeClr val="bg1"/>
          </a:solidFill>
          <a:ln>
            <a:solidFill>
              <a:schemeClr val="accent1"/>
            </a:solidFill>
          </a:ln>
        </p:spPr>
        <p:txBody>
          <a:bodyPr/>
          <a:lstStyle/>
          <a:p>
            <a:pPr algn="ctr"/>
            <a:r>
              <a:rPr lang="en-US" i="1" dirty="0" smtClean="0">
                <a:solidFill>
                  <a:schemeClr val="tx1"/>
                </a:solidFill>
              </a:rPr>
              <a:t>PROBLAM STSTEMENT:</a:t>
            </a:r>
            <a:endParaRPr lang="en-US" i="1" dirty="0">
              <a:solidFill>
                <a:schemeClr val="tx1"/>
              </a:solidFill>
            </a:endParaRPr>
          </a:p>
        </p:txBody>
      </p:sp>
      <p:sp>
        <p:nvSpPr>
          <p:cNvPr id="4" name="Rectangle 3"/>
          <p:cNvSpPr/>
          <p:nvPr/>
        </p:nvSpPr>
        <p:spPr>
          <a:xfrm>
            <a:off x="595274" y="1571612"/>
            <a:ext cx="11072890" cy="4154984"/>
          </a:xfrm>
          <a:prstGeom prst="rect">
            <a:avLst/>
          </a:prstGeom>
        </p:spPr>
        <p:txBody>
          <a:bodyPr wrap="square">
            <a:spAutoFit/>
          </a:bodyPr>
          <a:lstStyle/>
          <a:p>
            <a:r>
              <a:rPr lang="en-US" sz="2400" dirty="0" smtClean="0"/>
              <a:t>In the digital age, websites and web applications are essential for communication, business, education, and entertainment. However, creating an interactive, visually appealing, and user-friendly website requires a strong foundation in HTML, CSS, and JavaScript.HTML (</a:t>
            </a:r>
            <a:r>
              <a:rPr lang="en-US" sz="2400" dirty="0" err="1" smtClean="0"/>
              <a:t>HyperText</a:t>
            </a:r>
            <a:r>
              <a:rPr lang="en-US" sz="2400" dirty="0" smtClean="0"/>
              <a:t> Markup Language) is used to structure the content of a webpage, such as text, images, tables, and forms.CSS (Cascading Style Sheets) provides styling and design features like colors, layouts, responsiveness, and animations to enhance user </a:t>
            </a:r>
            <a:r>
              <a:rPr lang="en-US" sz="2400" dirty="0" err="1" smtClean="0"/>
              <a:t>experience.JavaScript</a:t>
            </a:r>
            <a:r>
              <a:rPr lang="en-US" sz="2400" dirty="0" smtClean="0"/>
              <a:t> adds interactivity and dynamic functionality, such as form validation, animations, real-time updates, and event handling</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167173" y="10215610"/>
            <a:ext cx="12481715" cy="7139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3"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p:spPr>
          <p:style>
            <a:lnRef idx="2">
              <a:schemeClr val="accent3"/>
            </a:lnRef>
            <a:fillRef idx="1">
              <a:schemeClr val="lt1"/>
            </a:fillRef>
            <a:effectRef idx="0">
              <a:schemeClr val="accent3"/>
            </a:effectRef>
            <a:fontRef idx="minor">
              <a:schemeClr val="dk1"/>
            </a:fontRef>
          </p:style>
          <p:txBody>
            <a:bodyPr wrap="square" lIns="0" tIns="0" rIns="0" bIns="0" rtlCol="0"/>
            <a:lstStyle/>
            <a:p>
              <a:endParaRPr/>
            </a:p>
          </p:txBody>
        </p:sp>
      </p:grpSp>
      <p:sp>
        <p:nvSpPr>
          <p:cNvPr id="13" name="object 13"/>
          <p:cNvSpPr/>
          <p:nvPr/>
        </p:nvSpPr>
        <p:spPr>
          <a:xfrm>
            <a:off x="2" y="4010032"/>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8" y="6486040"/>
            <a:ext cx="1773556"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0" y="447676"/>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16" name="object 16"/>
          <p:cNvSpPr/>
          <p:nvPr/>
        </p:nvSpPr>
        <p:spPr>
          <a:xfrm>
            <a:off x="8239141" y="4857760"/>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p:spPr>
        <p:style>
          <a:lnRef idx="1">
            <a:schemeClr val="accent3"/>
          </a:lnRef>
          <a:fillRef idx="2">
            <a:schemeClr val="accent3"/>
          </a:fillRef>
          <a:effectRef idx="1">
            <a:schemeClr val="accent3"/>
          </a:effectRef>
          <a:fontRef idx="minor">
            <a:schemeClr val="dk1"/>
          </a:fontRef>
        </p:style>
        <p:txBody>
          <a:bodyPr wrap="square" lIns="0" tIns="0" rIns="0" bIns="0" rtlCol="0"/>
          <a:lstStyle/>
          <a:p>
            <a:endParaRPr/>
          </a:p>
        </p:txBody>
      </p:sp>
      <p:sp>
        <p:nvSpPr>
          <p:cNvPr id="21" name="object 21"/>
          <p:cNvSpPr txBox="1">
            <a:spLocks noGrp="1"/>
          </p:cNvSpPr>
          <p:nvPr>
            <p:ph type="title"/>
          </p:nvPr>
        </p:nvSpPr>
        <p:spPr>
          <a:xfrm>
            <a:off x="739775" y="445390"/>
            <a:ext cx="5284788" cy="521297"/>
          </a:xfrm>
          <a:prstGeom prst="rect">
            <a:avLst/>
          </a:prstGeom>
        </p:spPr>
        <p:txBody>
          <a:bodyPr vert="horz" wrap="square" lIns="0" tIns="13335" rIns="0" bIns="0" rtlCol="0">
            <a:spAutoFit/>
          </a:bodyPr>
          <a:lstStyle/>
          <a:p>
            <a:pPr marL="12700">
              <a:lnSpc>
                <a:spcPct val="100000"/>
              </a:lnSpc>
              <a:spcBef>
                <a:spcPts val="105"/>
              </a:spcBef>
            </a:pPr>
            <a:r>
              <a:rPr spc="25" smtClean="0"/>
              <a:t>A</a:t>
            </a:r>
            <a:r>
              <a:rPr spc="-5" smtClean="0"/>
              <a:t>G</a:t>
            </a:r>
            <a:r>
              <a:rPr spc="-35" smtClean="0"/>
              <a:t>E</a:t>
            </a:r>
            <a:r>
              <a:rPr spc="15" smtClean="0"/>
              <a:t>N</a:t>
            </a:r>
            <a:r>
              <a:rPr lang="en-US" spc="15" dirty="0" smtClean="0"/>
              <a:t>D</a:t>
            </a:r>
            <a:r>
              <a:rPr smtClean="0"/>
              <a:t>A</a:t>
            </a:r>
            <a:endParaRPr dirty="0"/>
          </a:p>
        </p:txBody>
      </p:sp>
      <p:sp>
        <p:nvSpPr>
          <p:cNvPr id="22" name="object 22"/>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6"/>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val 23"/>
          <p:cNvSpPr/>
          <p:nvPr/>
        </p:nvSpPr>
        <p:spPr>
          <a:xfrm>
            <a:off x="7810512" y="2571744"/>
            <a:ext cx="500067" cy="500066"/>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grpSp>
        <p:nvGrpSpPr>
          <p:cNvPr id="25" name="object 18"/>
          <p:cNvGrpSpPr/>
          <p:nvPr/>
        </p:nvGrpSpPr>
        <p:grpSpPr>
          <a:xfrm>
            <a:off x="0" y="3633762"/>
            <a:ext cx="4167173" cy="3224238"/>
            <a:chOff x="47625" y="3819523"/>
            <a:chExt cx="4124325" cy="3009900"/>
          </a:xfrm>
        </p:grpSpPr>
        <p:pic>
          <p:nvPicPr>
            <p:cNvPr id="26" name="object 19"/>
            <p:cNvPicPr/>
            <p:nvPr/>
          </p:nvPicPr>
          <p:blipFill>
            <a:blip r:embed="rId2" cstate="print"/>
            <a:stretch>
              <a:fillRect/>
            </a:stretch>
          </p:blipFill>
          <p:spPr>
            <a:xfrm>
              <a:off x="466725" y="6410325"/>
              <a:ext cx="3705225" cy="295275"/>
            </a:xfrm>
            <a:prstGeom prst="rect">
              <a:avLst/>
            </a:prstGeom>
          </p:spPr>
        </p:pic>
        <p:pic>
          <p:nvPicPr>
            <p:cNvPr id="27" name="object 20"/>
            <p:cNvPicPr/>
            <p:nvPr/>
          </p:nvPicPr>
          <p:blipFill>
            <a:blip r:embed="rId3" cstate="print"/>
            <a:stretch>
              <a:fillRect/>
            </a:stretch>
          </p:blipFill>
          <p:spPr>
            <a:xfrm>
              <a:off x="47625" y="3819523"/>
              <a:ext cx="1733550" cy="3009898"/>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024958" y="304800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80" y="829630"/>
            <a:ext cx="735648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tx1"/>
                </a:solidFill>
              </a:rPr>
              <a:t>PROJECT</a:t>
            </a:r>
            <a:r>
              <a:rPr sz="4250" spc="5"/>
              <a:t>	</a:t>
            </a:r>
            <a:r>
              <a:rPr sz="4250" spc="-20" smtClean="0">
                <a:solidFill>
                  <a:schemeClr val="tx1"/>
                </a:solidFill>
              </a:rPr>
              <a:t>OVERVIEW</a:t>
            </a:r>
            <a:r>
              <a:rPr lang="en-US" sz="4250" spc="-20" dirty="0" smtClean="0">
                <a:solidFill>
                  <a:schemeClr val="tx1"/>
                </a:solidFill>
              </a:rPr>
              <a:t>:</a:t>
            </a:r>
            <a:endParaRPr sz="4250"/>
          </a:p>
        </p:txBody>
      </p:sp>
      <p:sp>
        <p:nvSpPr>
          <p:cNvPr id="10" name="object 10"/>
          <p:cNvSpPr txBox="1">
            <a:spLocks noGrp="1"/>
          </p:cNvSpPr>
          <p:nvPr>
            <p:ph type="sldNum" sz="quarter" idx="12"/>
          </p:nvPr>
        </p:nvSpPr>
        <p:spPr>
          <a:xfrm>
            <a:off x="10566400" y="6356354"/>
            <a:ext cx="10160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9" name="Rectangle 8"/>
          <p:cNvSpPr/>
          <p:nvPr/>
        </p:nvSpPr>
        <p:spPr>
          <a:xfrm>
            <a:off x="1523968" y="1643050"/>
            <a:ext cx="7620032" cy="4093428"/>
          </a:xfrm>
          <a:prstGeom prst="rect">
            <a:avLst/>
          </a:prstGeom>
        </p:spPr>
        <p:txBody>
          <a:bodyPr wrap="square">
            <a:spAutoFit/>
          </a:bodyPr>
          <a:lstStyle/>
          <a:p>
            <a:r>
              <a:rPr lang="en-US" sz="2000" dirty="0" smtClean="0"/>
              <a:t>The project focuses on developing a responsive and interactive web application using the three core web technologies: HTML, CSS, and JavaScript.HTML is used to create the structural framework of the webpage, including headings, paragraphs, images, forms, tables, and navigation elements.CSS enhances the presentation by applying styles such as colors, typography, layouts, transitions, and responsive designs to ensure the website is visually appealing and user-friendly on all </a:t>
            </a:r>
            <a:r>
              <a:rPr lang="en-US" sz="2000" dirty="0" err="1" smtClean="0"/>
              <a:t>devices.JavaScript</a:t>
            </a:r>
            <a:r>
              <a:rPr lang="en-US" sz="2000" dirty="0" smtClean="0"/>
              <a:t> adds interactivity and dynamic behavior, such as form validation, event handling, animations, data manipulation, and real-time updates, making the website engaging and functional</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66712" y="785794"/>
            <a:ext cx="10754396" cy="509114"/>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tx1"/>
                </a:solidFill>
              </a:rPr>
              <a:t>W</a:t>
            </a:r>
            <a:r>
              <a:rPr sz="3200" spc="-20" dirty="0">
                <a:solidFill>
                  <a:schemeClr val="tx1"/>
                </a:solidFill>
              </a:rPr>
              <a:t>H</a:t>
            </a:r>
            <a:r>
              <a:rPr sz="3200" spc="20" dirty="0">
                <a:solidFill>
                  <a:schemeClr val="tx1"/>
                </a:solidFill>
              </a:rPr>
              <a:t>O</a:t>
            </a:r>
            <a:r>
              <a:rPr sz="3200" spc="-235" dirty="0">
                <a:solidFill>
                  <a:schemeClr val="tx1"/>
                </a:solidFill>
              </a:rPr>
              <a:t> </a:t>
            </a:r>
            <a:r>
              <a:rPr sz="3200" spc="-10" dirty="0">
                <a:solidFill>
                  <a:schemeClr val="tx1"/>
                </a:solidFill>
              </a:rPr>
              <a:t>AR</a:t>
            </a:r>
            <a:r>
              <a:rPr sz="3200" spc="15" dirty="0">
                <a:solidFill>
                  <a:schemeClr val="tx1"/>
                </a:solidFill>
              </a:rPr>
              <a:t>E</a:t>
            </a:r>
            <a:r>
              <a:rPr sz="3200" spc="-35" dirty="0">
                <a:solidFill>
                  <a:schemeClr val="tx1"/>
                </a:solidFill>
              </a:rPr>
              <a:t> </a:t>
            </a:r>
            <a:r>
              <a:rPr sz="3200" spc="-10" dirty="0">
                <a:solidFill>
                  <a:schemeClr val="tx1"/>
                </a:solidFill>
              </a:rPr>
              <a:t>T</a:t>
            </a:r>
            <a:r>
              <a:rPr sz="3200" spc="-15" dirty="0">
                <a:solidFill>
                  <a:schemeClr val="tx1"/>
                </a:solidFill>
              </a:rPr>
              <a:t>H</a:t>
            </a:r>
            <a:r>
              <a:rPr sz="3200" spc="15" dirty="0">
                <a:solidFill>
                  <a:schemeClr val="tx1"/>
                </a:solidFill>
              </a:rPr>
              <a:t>E</a:t>
            </a:r>
            <a:r>
              <a:rPr sz="3200" spc="-35" dirty="0">
                <a:solidFill>
                  <a:schemeClr val="tx1"/>
                </a:solidFill>
              </a:rPr>
              <a:t> </a:t>
            </a:r>
            <a:r>
              <a:rPr sz="3200" spc="-20" dirty="0">
                <a:solidFill>
                  <a:schemeClr val="tx1"/>
                </a:solidFill>
              </a:rPr>
              <a:t>E</a:t>
            </a:r>
            <a:r>
              <a:rPr sz="3200" spc="30" dirty="0">
                <a:solidFill>
                  <a:schemeClr val="tx1"/>
                </a:solidFill>
              </a:rPr>
              <a:t>N</a:t>
            </a:r>
            <a:r>
              <a:rPr sz="3200" spc="15" dirty="0">
                <a:solidFill>
                  <a:schemeClr val="tx1"/>
                </a:solidFill>
              </a:rPr>
              <a:t>D</a:t>
            </a:r>
            <a:r>
              <a:rPr sz="3200" spc="-45" dirty="0">
                <a:solidFill>
                  <a:schemeClr val="tx1"/>
                </a:solidFill>
              </a:rPr>
              <a:t> </a:t>
            </a:r>
            <a:r>
              <a:rPr sz="3200">
                <a:solidFill>
                  <a:schemeClr val="tx1"/>
                </a:solidFill>
              </a:rPr>
              <a:t>U</a:t>
            </a:r>
            <a:r>
              <a:rPr sz="3200" spc="10">
                <a:solidFill>
                  <a:schemeClr val="tx1"/>
                </a:solidFill>
              </a:rPr>
              <a:t>S</a:t>
            </a:r>
            <a:r>
              <a:rPr sz="3200" spc="-25">
                <a:solidFill>
                  <a:schemeClr val="tx1"/>
                </a:solidFill>
              </a:rPr>
              <a:t>E</a:t>
            </a:r>
            <a:r>
              <a:rPr sz="3200" spc="-10">
                <a:solidFill>
                  <a:schemeClr val="tx1"/>
                </a:solidFill>
              </a:rPr>
              <a:t>R</a:t>
            </a:r>
            <a:r>
              <a:rPr sz="3200" spc="5">
                <a:solidFill>
                  <a:schemeClr val="tx1"/>
                </a:solidFill>
              </a:rPr>
              <a:t>S</a:t>
            </a:r>
            <a:r>
              <a:rPr sz="3200" spc="5" smtClean="0">
                <a:solidFill>
                  <a:schemeClr val="tx1"/>
                </a:solidFill>
              </a:rPr>
              <a:t>?</a:t>
            </a:r>
            <a:r>
              <a:rPr lang="en-US" sz="3200" spc="5" dirty="0" smtClean="0"/>
              <a:t>  </a:t>
            </a:r>
            <a:endParaRPr sz="3200"/>
          </a:p>
        </p:txBody>
      </p:sp>
      <p:sp>
        <p:nvSpPr>
          <p:cNvPr id="6" name="Rectangle 5"/>
          <p:cNvSpPr/>
          <p:nvPr/>
        </p:nvSpPr>
        <p:spPr>
          <a:xfrm>
            <a:off x="1738282" y="1357298"/>
            <a:ext cx="9072626" cy="4524315"/>
          </a:xfrm>
          <a:prstGeom prst="rect">
            <a:avLst/>
          </a:prstGeom>
        </p:spPr>
        <p:txBody>
          <a:bodyPr wrap="square">
            <a:spAutoFit/>
          </a:bodyPr>
          <a:lstStyle/>
          <a:p>
            <a:r>
              <a:rPr lang="en-US" dirty="0" smtClean="0"/>
              <a:t>The end users of this project are the people who will directly use or interact with the web application developed using HTML, CSS, and JavaScript. They may include:</a:t>
            </a:r>
          </a:p>
          <a:p>
            <a:endParaRPr lang="en-US" dirty="0" smtClean="0"/>
          </a:p>
          <a:p>
            <a:pPr marL="342900" indent="-342900">
              <a:buAutoNum type="arabicPeriod"/>
            </a:pPr>
            <a:r>
              <a:rPr lang="en-US" dirty="0" smtClean="0"/>
              <a:t>Students and Learners – Individuals learning web development who want to understand how structure, style, and interactivity work together.</a:t>
            </a:r>
          </a:p>
          <a:p>
            <a:pPr marL="342900" indent="-342900">
              <a:buAutoNum type="arabicPeriod"/>
            </a:pPr>
            <a:r>
              <a:rPr lang="en-US" dirty="0" smtClean="0"/>
              <a:t> Teachers and Trainers – Educators who can use the project as a teaching tool or demonstration for explaining web technologies.</a:t>
            </a:r>
          </a:p>
          <a:p>
            <a:pPr marL="342900" indent="-342900">
              <a:buAutoNum type="arabicPeriod"/>
            </a:pPr>
            <a:r>
              <a:rPr lang="en-US" dirty="0" smtClean="0"/>
              <a:t> General Website Visitors – Users accessing the website for information, entertainment, or services depending on the project type (e.g., portfolio, to-do app, or tabulation system).</a:t>
            </a:r>
          </a:p>
          <a:p>
            <a:pPr marL="342900" indent="-342900">
              <a:buAutoNum type="arabicPeriod"/>
            </a:pPr>
            <a:r>
              <a:rPr lang="en-US" dirty="0" smtClean="0"/>
              <a:t> Clients and Employers – People evaluating the developer’s skills, such as potential recruiters, hiring managers, or customers who want to assess the quality of web development work.</a:t>
            </a:r>
          </a:p>
          <a:p>
            <a:pPr marL="342900" indent="-342900">
              <a:buAutoNum type="arabicPeriod"/>
            </a:pPr>
            <a:r>
              <a:rPr lang="en-US" dirty="0" smtClean="0"/>
              <a:t> Developers and Designers – Fellow developers who can reuse, adapt, or improve the project for their own applications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 y="1500176"/>
            <a:ext cx="2695575" cy="3248025"/>
          </a:xfrm>
          <a:prstGeom prst="rect">
            <a:avLst/>
          </a:prstGeom>
        </p:spPr>
      </p:pic>
      <p:sp>
        <p:nvSpPr>
          <p:cNvPr id="6" name="object 6"/>
          <p:cNvSpPr txBox="1">
            <a:spLocks noGrp="1"/>
          </p:cNvSpPr>
          <p:nvPr>
            <p:ph type="title"/>
          </p:nvPr>
        </p:nvSpPr>
        <p:spPr>
          <a:xfrm>
            <a:off x="595274" y="785794"/>
            <a:ext cx="8340651"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tx1"/>
                </a:solidFill>
              </a:rPr>
              <a:t>TOOLS AND </a:t>
            </a:r>
            <a:r>
              <a:rPr lang="en-IN" sz="3600" spc="10" dirty="0" smtClean="0">
                <a:solidFill>
                  <a:schemeClr val="tx1"/>
                </a:solidFill>
              </a:rPr>
              <a:t>TECHNIQUES:</a:t>
            </a:r>
            <a:endParaRPr sz="3600" dirty="0">
              <a:solidFill>
                <a:schemeClr val="tx1"/>
              </a:solidFill>
            </a:endParaRP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11"/>
          <p:cNvSpPr/>
          <p:nvPr/>
        </p:nvSpPr>
        <p:spPr>
          <a:xfrm>
            <a:off x="4407102" y="4820722"/>
            <a:ext cx="253596" cy="369332"/>
          </a:xfrm>
          <a:prstGeom prst="rect">
            <a:avLst/>
          </a:prstGeom>
        </p:spPr>
        <p:txBody>
          <a:bodyPr wrap="none">
            <a:spAutoFit/>
          </a:bodyPr>
          <a:lstStyle/>
          <a:p>
            <a:r>
              <a:rPr lang="en-US" dirty="0" smtClean="0">
                <a:solidFill>
                  <a:prstClr val="black"/>
                </a:solidFill>
              </a:rPr>
              <a:t> </a:t>
            </a:r>
            <a:endParaRPr lang="en-US" dirty="0"/>
          </a:p>
        </p:txBody>
      </p:sp>
      <p:sp>
        <p:nvSpPr>
          <p:cNvPr id="7" name="Rectangle 6"/>
          <p:cNvSpPr/>
          <p:nvPr/>
        </p:nvSpPr>
        <p:spPr>
          <a:xfrm>
            <a:off x="3024166" y="2000240"/>
            <a:ext cx="4875054" cy="2585323"/>
          </a:xfrm>
          <a:prstGeom prst="rect">
            <a:avLst/>
          </a:prstGeom>
          <a:noFill/>
        </p:spPr>
        <p:txBody>
          <a:bodyPr wrap="none" lIns="91440" tIns="45720" rIns="91440" bIns="45720">
            <a:spAutoFit/>
          </a:bodyPr>
          <a:lstStyle/>
          <a:p>
            <a:pPr algn="ctr"/>
            <a:r>
              <a:rPr lang="en-US" sz="5400" b="1" cap="none" spc="0"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Tools:         </a:t>
            </a:r>
          </a:p>
          <a:p>
            <a:pPr algn="ctr"/>
            <a:endPar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algn="ctr"/>
            <a:r>
              <a:rPr lang="en-US" sz="5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Techniques:</a:t>
            </a:r>
            <a:endParaRPr lang="en-US" sz="5400" b="1" cap="none" spc="0"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2398" y="500042"/>
            <a:ext cx="5857916" cy="743507"/>
          </a:xfrm>
        </p:spPr>
        <p:txBody>
          <a:bodyPr>
            <a:noAutofit/>
          </a:bodyPr>
          <a:lstStyle/>
          <a:p>
            <a:r>
              <a:rPr lang="en-US" sz="4400" b="1" dirty="0" smtClean="0">
                <a:solidFill>
                  <a:schemeClr val="tx1"/>
                </a:solidFill>
                <a:latin typeface="Algerian" pitchFamily="82" charset="0"/>
              </a:rPr>
              <a:t>Tools Used:</a:t>
            </a:r>
            <a:endParaRPr lang="en-US" sz="4400" b="1" dirty="0">
              <a:solidFill>
                <a:schemeClr val="tx1"/>
              </a:solidFill>
              <a:latin typeface="Algerian" pitchFamily="82" charset="0"/>
            </a:endParaRPr>
          </a:p>
        </p:txBody>
      </p:sp>
      <p:sp>
        <p:nvSpPr>
          <p:cNvPr id="4" name="Rectangle 3"/>
          <p:cNvSpPr/>
          <p:nvPr/>
        </p:nvSpPr>
        <p:spPr>
          <a:xfrm>
            <a:off x="1238216" y="1357298"/>
            <a:ext cx="9215502" cy="4524315"/>
          </a:xfrm>
          <a:prstGeom prst="rect">
            <a:avLst/>
          </a:prstGeom>
        </p:spPr>
        <p:txBody>
          <a:bodyPr wrap="square">
            <a:spAutoFit/>
          </a:bodyPr>
          <a:lstStyle/>
          <a:p>
            <a:pPr marL="342900" indent="-342900">
              <a:buAutoNum type="arabicPeriod"/>
            </a:pPr>
            <a:r>
              <a:rPr lang="en-US" sz="2400" dirty="0" smtClean="0"/>
              <a:t>Text Editor / IDE – To write and manage code. </a:t>
            </a:r>
            <a:r>
              <a:rPr lang="en-US" sz="2400" dirty="0" err="1" smtClean="0"/>
              <a:t>Examples:Visual</a:t>
            </a:r>
            <a:r>
              <a:rPr lang="en-US" sz="2400" dirty="0" smtClean="0"/>
              <a:t> Studio Code (VS Code)Sublime </a:t>
            </a:r>
            <a:r>
              <a:rPr lang="en-US" sz="2400" dirty="0" err="1" smtClean="0"/>
              <a:t>TextNotepad</a:t>
            </a:r>
            <a:r>
              <a:rPr lang="en-US" sz="2400" dirty="0" smtClean="0"/>
              <a:t>++</a:t>
            </a:r>
          </a:p>
          <a:p>
            <a:pPr marL="342900" indent="-342900">
              <a:buAutoNum type="arabicPeriod"/>
            </a:pPr>
            <a:r>
              <a:rPr lang="en-US" sz="2400" dirty="0" smtClean="0"/>
              <a:t> Web Browsers – For testing and running the project. </a:t>
            </a:r>
            <a:r>
              <a:rPr lang="en-US" sz="2400" dirty="0" err="1" smtClean="0"/>
              <a:t>Examples:Google</a:t>
            </a:r>
            <a:r>
              <a:rPr lang="en-US" sz="2400" dirty="0" smtClean="0"/>
              <a:t> </a:t>
            </a:r>
            <a:r>
              <a:rPr lang="en-US" sz="2400" dirty="0" err="1" smtClean="0"/>
              <a:t>ChromeMozilla</a:t>
            </a:r>
            <a:r>
              <a:rPr lang="en-US" sz="2400" dirty="0" smtClean="0"/>
              <a:t> </a:t>
            </a:r>
            <a:r>
              <a:rPr lang="en-US" sz="2400" dirty="0" err="1" smtClean="0"/>
              <a:t>FirefoxMicrosoft</a:t>
            </a:r>
            <a:r>
              <a:rPr lang="en-US" sz="2400" dirty="0" smtClean="0"/>
              <a:t> Edge</a:t>
            </a:r>
          </a:p>
          <a:p>
            <a:pPr marL="342900" indent="-342900">
              <a:buAutoNum type="arabicPeriod"/>
            </a:pPr>
            <a:r>
              <a:rPr lang="en-US" sz="2400" dirty="0" smtClean="0"/>
              <a:t> Developer Tools (Browser </a:t>
            </a:r>
            <a:r>
              <a:rPr lang="en-US" sz="2400" dirty="0" err="1" smtClean="0"/>
              <a:t>DevTools</a:t>
            </a:r>
            <a:r>
              <a:rPr lang="en-US" sz="2400" dirty="0" smtClean="0"/>
              <a:t>) – For debugging, inspecting elements, testing responsiveness, and optimizing performance.</a:t>
            </a:r>
          </a:p>
          <a:p>
            <a:pPr marL="342900" indent="-342900">
              <a:buAutoNum type="arabicPeriod"/>
            </a:pPr>
            <a:r>
              <a:rPr lang="en-US" sz="2400" dirty="0" smtClean="0"/>
              <a:t> Version Control System – (Optional) For project management and collaboration. Example: </a:t>
            </a:r>
            <a:r>
              <a:rPr lang="en-US" sz="2400" dirty="0" err="1" smtClean="0"/>
              <a:t>Git</a:t>
            </a:r>
            <a:r>
              <a:rPr lang="en-US" sz="2400" dirty="0" smtClean="0"/>
              <a:t> &amp; </a:t>
            </a:r>
            <a:r>
              <a:rPr lang="en-US" sz="2400" dirty="0" err="1" smtClean="0"/>
              <a:t>GitHub</a:t>
            </a:r>
            <a:r>
              <a:rPr lang="en-US" sz="2400" dirty="0" smtClean="0"/>
              <a:t>.</a:t>
            </a:r>
          </a:p>
          <a:p>
            <a:pPr marL="342900" indent="-342900">
              <a:buAutoNum type="arabicPeriod"/>
            </a:pPr>
            <a:r>
              <a:rPr lang="en-US" sz="2400" dirty="0" smtClean="0"/>
              <a:t> Design Tools – (Optional) To design layouts and UI. Examples: </a:t>
            </a:r>
            <a:r>
              <a:rPr lang="en-US" sz="2400" dirty="0" err="1" smtClean="0"/>
              <a:t>Figma</a:t>
            </a:r>
            <a:r>
              <a:rPr lang="en-US" sz="2400" dirty="0" smtClean="0"/>
              <a:t>, </a:t>
            </a:r>
            <a:r>
              <a:rPr lang="en-US" sz="2400" dirty="0" err="1" smtClean="0"/>
              <a:t>Canva</a:t>
            </a:r>
            <a:r>
              <a:rPr lang="en-US" sz="2400" dirty="0" smtClean="0"/>
              <a:t>, or Adobe XD.</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23836" y="714356"/>
            <a:ext cx="4197247" cy="743507"/>
          </a:xfrm>
        </p:spPr>
        <p:txBody>
          <a:bodyPr>
            <a:normAutofit fontScale="92500"/>
          </a:bodyPr>
          <a:lstStyle/>
          <a:p>
            <a:r>
              <a:rPr lang="en-US" sz="3600" dirty="0" smtClean="0">
                <a:solidFill>
                  <a:schemeClr val="tx1"/>
                </a:solidFill>
                <a:latin typeface="Algerian" pitchFamily="82" charset="0"/>
              </a:rPr>
              <a:t>Techniques Used:</a:t>
            </a:r>
            <a:endParaRPr lang="en-US" sz="3600" dirty="0">
              <a:solidFill>
                <a:schemeClr val="tx1"/>
              </a:solidFill>
              <a:latin typeface="Algerian" pitchFamily="82" charset="0"/>
            </a:endParaRPr>
          </a:p>
        </p:txBody>
      </p:sp>
      <p:sp>
        <p:nvSpPr>
          <p:cNvPr id="5" name="Rectangle 4"/>
          <p:cNvSpPr/>
          <p:nvPr/>
        </p:nvSpPr>
        <p:spPr>
          <a:xfrm>
            <a:off x="952464" y="1214422"/>
            <a:ext cx="10429948" cy="5262979"/>
          </a:xfrm>
          <a:prstGeom prst="rect">
            <a:avLst/>
          </a:prstGeom>
        </p:spPr>
        <p:txBody>
          <a:bodyPr wrap="square">
            <a:spAutoFit/>
          </a:bodyPr>
          <a:lstStyle/>
          <a:p>
            <a:pPr marL="342900" indent="-342900">
              <a:buAutoNum type="arabicPeriod"/>
            </a:pPr>
            <a:r>
              <a:rPr lang="en-US" sz="2400" dirty="0" smtClean="0"/>
              <a:t>HTML (Structure)Semantic elements for clear content </a:t>
            </a:r>
            <a:r>
              <a:rPr lang="en-US" sz="2400" dirty="0" err="1" smtClean="0"/>
              <a:t>organization.Forms</a:t>
            </a:r>
            <a:r>
              <a:rPr lang="en-US" sz="2400" dirty="0" smtClean="0"/>
              <a:t>, tables, multimedia </a:t>
            </a:r>
            <a:r>
              <a:rPr lang="en-US" sz="2400" dirty="0" err="1" smtClean="0"/>
              <a:t>embedding.Accessibility</a:t>
            </a:r>
            <a:r>
              <a:rPr lang="en-US" sz="2400" dirty="0" smtClean="0"/>
              <a:t> considerations (alt text, labels).</a:t>
            </a:r>
          </a:p>
          <a:p>
            <a:pPr marL="342900" indent="-342900">
              <a:buAutoNum type="arabicPeriod"/>
            </a:pPr>
            <a:r>
              <a:rPr lang="en-US" sz="2400" dirty="0" smtClean="0"/>
              <a:t> CSS (Styling &amp; Layout)Responsive design using </a:t>
            </a:r>
            <a:r>
              <a:rPr lang="en-US" sz="2400" dirty="0" err="1" smtClean="0"/>
              <a:t>Flexbox</a:t>
            </a:r>
            <a:r>
              <a:rPr lang="en-US" sz="2400" dirty="0" smtClean="0"/>
              <a:t> and </a:t>
            </a:r>
            <a:r>
              <a:rPr lang="en-US" sz="2400" dirty="0" err="1" smtClean="0"/>
              <a:t>Grid.External</a:t>
            </a:r>
            <a:r>
              <a:rPr lang="en-US" sz="2400" dirty="0" smtClean="0"/>
              <a:t> and internal style sheets for </a:t>
            </a:r>
            <a:r>
              <a:rPr lang="en-US" sz="2400" dirty="0" err="1" smtClean="0"/>
              <a:t>modularity.Transitions</a:t>
            </a:r>
            <a:r>
              <a:rPr lang="en-US" sz="2400" dirty="0" smtClean="0"/>
              <a:t>, hover effects, and animations for better UI.</a:t>
            </a:r>
          </a:p>
          <a:p>
            <a:pPr marL="342900" indent="-342900">
              <a:buAutoNum type="arabicPeriod"/>
            </a:pPr>
            <a:r>
              <a:rPr lang="en-US" sz="2400" dirty="0" smtClean="0"/>
              <a:t> JavaScript (Interactivity &amp; Logic)Event handling (</a:t>
            </a:r>
            <a:r>
              <a:rPr lang="en-US" sz="2400" dirty="0" err="1" smtClean="0"/>
              <a:t>onclick</a:t>
            </a:r>
            <a:r>
              <a:rPr lang="en-US" sz="2400" dirty="0" smtClean="0"/>
              <a:t>, </a:t>
            </a:r>
            <a:r>
              <a:rPr lang="en-US" sz="2400" dirty="0" err="1" smtClean="0"/>
              <a:t>onsubmit</a:t>
            </a:r>
            <a:r>
              <a:rPr lang="en-US" sz="2400" dirty="0" smtClean="0"/>
              <a:t>, etc.).Form validation and dynamic content updates.DOM manipulation for interactive </a:t>
            </a:r>
            <a:r>
              <a:rPr lang="en-US" sz="2400" dirty="0" err="1" smtClean="0"/>
              <a:t>behavior.Use</a:t>
            </a:r>
            <a:r>
              <a:rPr lang="en-US" sz="2400" dirty="0" smtClean="0"/>
              <a:t> of functions, loops, and conditional statements for logic building.</a:t>
            </a:r>
          </a:p>
          <a:p>
            <a:pPr marL="342900" indent="-342900">
              <a:buAutoNum type="arabicPeriod"/>
            </a:pPr>
            <a:r>
              <a:rPr lang="en-US" sz="2400" dirty="0" smtClean="0"/>
              <a:t> Responsive &amp; Cross-Browser </a:t>
            </a:r>
            <a:r>
              <a:rPr lang="en-US" sz="2400" dirty="0" err="1" smtClean="0"/>
              <a:t>TechniquesMedia</a:t>
            </a:r>
            <a:r>
              <a:rPr lang="en-US" sz="2400" dirty="0" smtClean="0"/>
              <a:t> queries for different screen </a:t>
            </a:r>
            <a:r>
              <a:rPr lang="en-US" sz="2400" dirty="0" err="1" smtClean="0"/>
              <a:t>sizes.Testing</a:t>
            </a:r>
            <a:r>
              <a:rPr lang="en-US" sz="2400" dirty="0" smtClean="0"/>
              <a:t> on multiple browsers/devices for compatibility</a:t>
            </a:r>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Aspect</Template>
  <TotalTime>731</TotalTime>
  <Words>1288</Words>
  <Application>Microsoft Office PowerPoint</Application>
  <PresentationFormat>Custom</PresentationFormat>
  <Paragraphs>91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Aspect</vt:lpstr>
      <vt:lpstr>Digital  Portfolio</vt:lpstr>
      <vt:lpstr>Simple  c0llege  admission</vt:lpstr>
      <vt:lpstr>PROBLAM STSTEMENT:</vt:lpstr>
      <vt:lpstr>AGENDA</vt:lpstr>
      <vt:lpstr>PROJECT OVERVIEW:</vt:lpstr>
      <vt:lpstr>WHO ARE THE END USERS?  </vt:lpstr>
      <vt:lpstr>TOOLS AND TECHNIQUES:</vt:lpstr>
      <vt:lpstr>Slide 8</vt:lpstr>
      <vt:lpstr>Slide 9</vt:lpstr>
      <vt:lpstr>POTFOLIO DESIGN AND LAYOUT </vt:lpstr>
      <vt:lpstr>Slide 11</vt:lpstr>
      <vt:lpstr>FEATURES AND FUNCTIONALITY</vt:lpstr>
      <vt:lpstr>Functionality:</vt:lpstr>
      <vt:lpstr>RESULTS AND SCREENSHOTS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WELCOME</cp:lastModifiedBy>
  <cp:revision>69</cp:revision>
  <dcterms:created xsi:type="dcterms:W3CDTF">2024-03-29T15:07:22Z</dcterms:created>
  <dcterms:modified xsi:type="dcterms:W3CDTF">2025-08-28T14:46:32Z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