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5" r:id="rId6"/>
    <p:sldId id="264"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276362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745765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5640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399103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5343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1982375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132389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19650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37323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CF75A-8C98-4740-A8F1-AAEE8B3BA6D6}" type="datetimeFigureOut">
              <a:rPr lang="en-IN" smtClean="0"/>
              <a:t>26-12-2019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155508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CCF75A-8C98-4740-A8F1-AAEE8B3BA6D6}" type="datetimeFigureOut">
              <a:rPr lang="en-IN" smtClean="0"/>
              <a:t>26-12-2019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146794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CCF75A-8C98-4740-A8F1-AAEE8B3BA6D6}" type="datetimeFigureOut">
              <a:rPr lang="en-IN" smtClean="0"/>
              <a:t>26-12-2019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343744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CCF75A-8C98-4740-A8F1-AAEE8B3BA6D6}" type="datetimeFigureOut">
              <a:rPr lang="en-IN" smtClean="0"/>
              <a:t>26-12-2019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231236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CF75A-8C98-4740-A8F1-AAEE8B3BA6D6}" type="datetimeFigureOut">
              <a:rPr lang="en-IN" smtClean="0"/>
              <a:t>26-12-2019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372030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CCF75A-8C98-4740-A8F1-AAEE8B3BA6D6}" type="datetimeFigureOut">
              <a:rPr lang="en-IN" smtClean="0"/>
              <a:t>26-12-2019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136823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CCF75A-8C98-4740-A8F1-AAEE8B3BA6D6}" type="datetimeFigureOut">
              <a:rPr lang="en-IN" smtClean="0"/>
              <a:t>26-12-2019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1A9F8-80D5-40D1-AB8F-9D5CFFF95DD3}" type="slidenum">
              <a:rPr lang="en-IN" smtClean="0"/>
              <a:t>‹#›</a:t>
            </a:fld>
            <a:endParaRPr lang="en-IN"/>
          </a:p>
        </p:txBody>
      </p:sp>
    </p:spTree>
    <p:extLst>
      <p:ext uri="{BB962C8B-B14F-4D97-AF65-F5344CB8AC3E}">
        <p14:creationId xmlns:p14="http://schemas.microsoft.com/office/powerpoint/2010/main" val="280218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CCF75A-8C98-4740-A8F1-AAEE8B3BA6D6}" type="datetimeFigureOut">
              <a:rPr lang="en-IN" smtClean="0"/>
              <a:t>26-12-2019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51A9F8-80D5-40D1-AB8F-9D5CFFF95DD3}" type="slidenum">
              <a:rPr lang="en-IN" smtClean="0"/>
              <a:t>‹#›</a:t>
            </a:fld>
            <a:endParaRPr lang="en-IN"/>
          </a:p>
        </p:txBody>
      </p:sp>
    </p:spTree>
    <p:extLst>
      <p:ext uri="{BB962C8B-B14F-4D97-AF65-F5344CB8AC3E}">
        <p14:creationId xmlns:p14="http://schemas.microsoft.com/office/powerpoint/2010/main" val="161118227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ew_York_City"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 Id="rId5" Type="http://schemas.openxmlformats.org/officeDocument/2006/relationships/hyperlink" Target="https://developer.foursquare.com/docs" TargetMode="External"/><Relationship Id="rId4" Type="http://schemas.openxmlformats.org/officeDocument/2006/relationships/hyperlink" Target="https://en.wikipedia.org/wiki/Indians_in_the_New_York_City_metropolitan_region#Demographic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4E1E208C-A4A0-4B9E-933B-29AFB22AA85A}"/>
              </a:ext>
            </a:extLst>
          </p:cNvPr>
          <p:cNvSpPr/>
          <p:nvPr/>
        </p:nvSpPr>
        <p:spPr>
          <a:xfrm>
            <a:off x="684642" y="2450501"/>
            <a:ext cx="9842053" cy="1754326"/>
          </a:xfrm>
          <a:prstGeom prst="rect">
            <a:avLst/>
          </a:prstGeom>
          <a:noFill/>
        </p:spPr>
        <p:txBody>
          <a:bodyPr wrap="none" lIns="91440" tIns="45720" rIns="91440" bIns="45720">
            <a:spAutoFit/>
          </a:bodyPr>
          <a:lstStyle/>
          <a:p>
            <a:pPr algn="ctr"/>
            <a:r>
              <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Analyzing New York City(NYC)</a:t>
            </a:r>
          </a:p>
          <a:p>
            <a:pPr algn="ctr"/>
            <a:r>
              <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to open an Indian Restaurant</a:t>
            </a:r>
          </a:p>
        </p:txBody>
      </p:sp>
    </p:spTree>
    <p:extLst>
      <p:ext uri="{BB962C8B-B14F-4D97-AF65-F5344CB8AC3E}">
        <p14:creationId xmlns:p14="http://schemas.microsoft.com/office/powerpoint/2010/main" val="204617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8E70-4DFD-491A-9B80-DF4EDB2E4501}"/>
              </a:ext>
            </a:extLst>
          </p:cNvPr>
          <p:cNvSpPr>
            <a:spLocks noGrp="1"/>
          </p:cNvSpPr>
          <p:nvPr>
            <p:ph type="title"/>
          </p:nvPr>
        </p:nvSpPr>
        <p:spPr/>
        <p:txBody>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B554943D-49C5-410D-9E4D-AAE8F4F88716}"/>
              </a:ext>
            </a:extLst>
          </p:cNvPr>
          <p:cNvSpPr>
            <a:spLocks noGrp="1"/>
          </p:cNvSpPr>
          <p:nvPr>
            <p:ph idx="1"/>
          </p:nvPr>
        </p:nvSpPr>
        <p:spPr>
          <a:xfrm>
            <a:off x="637577" y="1643755"/>
            <a:ext cx="8596668" cy="3880773"/>
          </a:xfrm>
        </p:spPr>
        <p:txBody>
          <a:bodyPr>
            <a:normAutofit/>
          </a:bodyPr>
          <a:lstStyle/>
          <a:p>
            <a:pPr marL="0" indent="0">
              <a:buNone/>
            </a:pPr>
            <a:r>
              <a:rPr lang="en-US" sz="2000" dirty="0">
                <a:latin typeface="Bookman Old Style" panose="02050604050505020204" pitchFamily="18" charset="0"/>
              </a:rPr>
              <a:t>This study will help and give more information to:</a:t>
            </a:r>
          </a:p>
          <a:p>
            <a:r>
              <a:rPr lang="en-US" sz="2000" dirty="0">
                <a:latin typeface="Bookman Old Style" panose="02050604050505020204" pitchFamily="18" charset="0"/>
              </a:rPr>
              <a:t>Indian peoples who wants to know about the neighborhood Indian Restaurants.</a:t>
            </a:r>
          </a:p>
          <a:p>
            <a:r>
              <a:rPr lang="en-US" sz="2000" dirty="0">
                <a:latin typeface="Bookman Old Style" panose="02050604050505020204" pitchFamily="18" charset="0"/>
              </a:rPr>
              <a:t>Business personnel who wants to invest or open an Indian Restaurant in New York City.</a:t>
            </a:r>
          </a:p>
          <a:p>
            <a:r>
              <a:rPr lang="en-US" sz="2000" dirty="0">
                <a:latin typeface="Bookman Old Style" panose="02050604050505020204" pitchFamily="18" charset="0"/>
              </a:rPr>
              <a:t>Similar to this analysis, we can choose any scenario such as analyzing which venues are popularly visited by the people, their rating, and some of the other popular neighborhoods that surrounds one place etc.,</a:t>
            </a:r>
          </a:p>
          <a:p>
            <a:endParaRPr lang="en-IN" sz="2000" dirty="0">
              <a:latin typeface="Bookman Old Style" panose="02050604050505020204" pitchFamily="18" charset="0"/>
            </a:endParaRPr>
          </a:p>
        </p:txBody>
      </p:sp>
    </p:spTree>
    <p:extLst>
      <p:ext uri="{BB962C8B-B14F-4D97-AF65-F5344CB8AC3E}">
        <p14:creationId xmlns:p14="http://schemas.microsoft.com/office/powerpoint/2010/main" val="43220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2BBC-FBB1-4989-9B59-D3EF7033EBD3}"/>
              </a:ext>
            </a:extLst>
          </p:cNvPr>
          <p:cNvSpPr>
            <a:spLocks noGrp="1"/>
          </p:cNvSpPr>
          <p:nvPr>
            <p:ph type="title"/>
          </p:nvPr>
        </p:nvSpPr>
        <p:spPr>
          <a:xfrm>
            <a:off x="266517" y="477078"/>
            <a:ext cx="8596668" cy="1320800"/>
          </a:xfrm>
        </p:spPr>
        <p:txBody>
          <a:bodyPr/>
          <a:lstStyle/>
          <a:p>
            <a:r>
              <a:rPr lang="en-IN" dirty="0"/>
              <a:t>Business Problem</a:t>
            </a:r>
          </a:p>
        </p:txBody>
      </p:sp>
      <p:sp>
        <p:nvSpPr>
          <p:cNvPr id="3" name="Content Placeholder 2">
            <a:extLst>
              <a:ext uri="{FF2B5EF4-FFF2-40B4-BE49-F238E27FC236}">
                <a16:creationId xmlns:a16="http://schemas.microsoft.com/office/drawing/2014/main" id="{2C8A15F1-99A7-45FF-8EA3-CB176EDC9FC6}"/>
              </a:ext>
            </a:extLst>
          </p:cNvPr>
          <p:cNvSpPr>
            <a:spLocks noGrp="1"/>
          </p:cNvSpPr>
          <p:nvPr>
            <p:ph idx="1"/>
          </p:nvPr>
        </p:nvSpPr>
        <p:spPr>
          <a:xfrm>
            <a:off x="306272" y="1272693"/>
            <a:ext cx="9619605" cy="5406402"/>
          </a:xfrm>
        </p:spPr>
        <p:txBody>
          <a:bodyPr>
            <a:noAutofit/>
          </a:bodyPr>
          <a:lstStyle/>
          <a:p>
            <a:r>
              <a:rPr lang="en-US" sz="2000" dirty="0">
                <a:latin typeface="Bookman Old Style" panose="02050604050505020204" pitchFamily="18" charset="0"/>
              </a:rPr>
              <a:t>The City of New York, is the most populous city in the United States. The five boroughs – Brooklyn, Queens, Manhattan, The Bronx, and Staten Island – were consolidated into a single city in 1898. The New York City region is home to the largest Indian American population among metropolitan areas by a significant margin, enumerating 711,174 uniracial individuals by the 2013-2017 U.S. Census American Community Survey estimates.</a:t>
            </a:r>
          </a:p>
          <a:p>
            <a:r>
              <a:rPr lang="en-US" sz="2000" dirty="0">
                <a:latin typeface="Bookman Old Style" panose="02050604050505020204" pitchFamily="18" charset="0"/>
              </a:rPr>
              <a:t>Of course, food and service are important to the success of a restaurant, but the location can be just as crucial. There need to be enough people who live in or pass through the area regularly to keep our business busy. This shows how important it is to start a restaurant in an area which is easily accessible and where you can attract your targeted audience easily. We analyze the neighborhoods in New York City to identify the most profitable area.</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31293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EF0A-9A5E-4472-B779-4F31192BFB80}"/>
              </a:ext>
            </a:extLst>
          </p:cNvPr>
          <p:cNvSpPr>
            <a:spLocks noGrp="1"/>
          </p:cNvSpPr>
          <p:nvPr>
            <p:ph type="title"/>
          </p:nvPr>
        </p:nvSpPr>
        <p:spPr>
          <a:xfrm>
            <a:off x="677334" y="257907"/>
            <a:ext cx="8596668" cy="853440"/>
          </a:xfrm>
        </p:spPr>
        <p:txBody>
          <a:bodyPr/>
          <a:lstStyle/>
          <a:p>
            <a:r>
              <a:rPr lang="en-IN" dirty="0"/>
              <a:t>Data Acquisition:</a:t>
            </a:r>
          </a:p>
        </p:txBody>
      </p:sp>
      <p:sp>
        <p:nvSpPr>
          <p:cNvPr id="3" name="Content Placeholder 2">
            <a:extLst>
              <a:ext uri="{FF2B5EF4-FFF2-40B4-BE49-F238E27FC236}">
                <a16:creationId xmlns:a16="http://schemas.microsoft.com/office/drawing/2014/main" id="{D16B269A-02A6-4F5F-96B8-79CE1DFA85FE}"/>
              </a:ext>
            </a:extLst>
          </p:cNvPr>
          <p:cNvSpPr>
            <a:spLocks noGrp="1"/>
          </p:cNvSpPr>
          <p:nvPr>
            <p:ph idx="1"/>
          </p:nvPr>
        </p:nvSpPr>
        <p:spPr>
          <a:xfrm>
            <a:off x="677332" y="1246189"/>
            <a:ext cx="9296662" cy="5323423"/>
          </a:xfrm>
        </p:spPr>
        <p:txBody>
          <a:bodyPr>
            <a:normAutofit fontScale="92500" lnSpcReduction="20000"/>
          </a:bodyPr>
          <a:lstStyle/>
          <a:p>
            <a:r>
              <a:rPr lang="en-US" sz="2200" dirty="0">
                <a:latin typeface="Bookman Old Style" panose="02050604050505020204" pitchFamily="18" charset="0"/>
              </a:rPr>
              <a:t>New York City has a total of 5 boroughs and 306 neighborhoods. In order to segment the neighborhoods and explore them, we will essentially need a dataset that contains the 5 boroughs and the neighborhoods that exist in each borough as well as the latitude and longitude coordinates of each neighborhood. Use </a:t>
            </a:r>
            <a:r>
              <a:rPr lang="en-US" sz="2200" u="sng" dirty="0">
                <a:latin typeface="Bookman Old Style" panose="02050604050505020204" pitchFamily="18" charset="0"/>
                <a:hlinkClick r:id="rId2"/>
              </a:rPr>
              <a:t>https://cocl.us/new_york_dataset</a:t>
            </a:r>
            <a:r>
              <a:rPr lang="en-US" sz="2200" dirty="0">
                <a:latin typeface="Bookman Old Style" panose="02050604050505020204" pitchFamily="18" charset="0"/>
              </a:rPr>
              <a:t> to get all the information about the neighborhoods present in New York City.</a:t>
            </a:r>
          </a:p>
          <a:p>
            <a:r>
              <a:rPr lang="en-US" sz="2200" dirty="0">
                <a:latin typeface="Bookman Old Style" panose="02050604050505020204" pitchFamily="18" charset="0"/>
              </a:rPr>
              <a:t>To get the information about New York City: </a:t>
            </a:r>
            <a:r>
              <a:rPr lang="en-US" sz="2200" u="sng" dirty="0">
                <a:latin typeface="Bookman Old Style" panose="02050604050505020204" pitchFamily="18" charset="0"/>
                <a:hlinkClick r:id="rId3"/>
              </a:rPr>
              <a:t>https://en.wikipedia.org/wiki/New_York_City</a:t>
            </a:r>
            <a:endParaRPr lang="en-US" sz="2200" dirty="0">
              <a:latin typeface="Bookman Old Style" panose="02050604050505020204" pitchFamily="18" charset="0"/>
            </a:endParaRPr>
          </a:p>
          <a:p>
            <a:r>
              <a:rPr lang="en-US" sz="2200" dirty="0">
                <a:latin typeface="Bookman Old Style" panose="02050604050505020204" pitchFamily="18" charset="0"/>
              </a:rPr>
              <a:t>To get the information about densely populated area with Indians: </a:t>
            </a:r>
            <a:r>
              <a:rPr lang="en-US" sz="2200" u="sng" dirty="0">
                <a:latin typeface="Bookman Old Style" panose="02050604050505020204" pitchFamily="18" charset="0"/>
                <a:hlinkClick r:id="rId4"/>
              </a:rPr>
              <a:t>https://en.wikipedia.org/wiki/Indians_in_the_New_York_City_metropolitan_region#Demographics</a:t>
            </a:r>
            <a:endParaRPr lang="en-US" sz="2200" dirty="0">
              <a:latin typeface="Bookman Old Style" panose="02050604050505020204" pitchFamily="18" charset="0"/>
            </a:endParaRPr>
          </a:p>
          <a:p>
            <a:r>
              <a:rPr lang="en-US" sz="2200" dirty="0">
                <a:latin typeface="Bookman Old Style" panose="02050604050505020204" pitchFamily="18" charset="0"/>
              </a:rPr>
              <a:t>The Foursquare Places API provides location based experiences with diverse information about venues, users, photos, and check-ins. To search for a specific type of venues, to explore a particular venue, to explore a Foursquare user, to explore a geographical location, and to get trending venues around a location in New York City we use (</a:t>
            </a:r>
            <a:r>
              <a:rPr lang="en-US" sz="2200" u="sng" dirty="0">
                <a:latin typeface="Bookman Old Style" panose="02050604050505020204" pitchFamily="18" charset="0"/>
                <a:hlinkClick r:id="rId5"/>
              </a:rPr>
              <a:t>https://developer.foursquare.com/docs</a:t>
            </a:r>
            <a:r>
              <a:rPr lang="en-US" sz="2200" dirty="0">
                <a:latin typeface="Bookman Old Style" panose="02050604050505020204" pitchFamily="18" charset="0"/>
              </a:rPr>
              <a:t>)</a:t>
            </a:r>
          </a:p>
          <a:p>
            <a:endParaRPr lang="en-IN" dirty="0"/>
          </a:p>
        </p:txBody>
      </p:sp>
    </p:spTree>
    <p:extLst>
      <p:ext uri="{BB962C8B-B14F-4D97-AF65-F5344CB8AC3E}">
        <p14:creationId xmlns:p14="http://schemas.microsoft.com/office/powerpoint/2010/main" val="329449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A672-94B7-4E83-B183-72EEF9EF8AFB}"/>
              </a:ext>
            </a:extLst>
          </p:cNvPr>
          <p:cNvSpPr>
            <a:spLocks noGrp="1"/>
          </p:cNvSpPr>
          <p:nvPr>
            <p:ph type="title"/>
          </p:nvPr>
        </p:nvSpPr>
        <p:spPr>
          <a:xfrm>
            <a:off x="606996" y="363110"/>
            <a:ext cx="8596668" cy="1852246"/>
          </a:xfrm>
        </p:spPr>
        <p:txBody>
          <a:bodyPr>
            <a:normAutofit fontScale="90000"/>
          </a:bodyPr>
          <a:lstStyle/>
          <a:p>
            <a:r>
              <a:rPr lang="en-IN" dirty="0"/>
              <a:t>Methodologies:</a:t>
            </a:r>
            <a:br>
              <a:rPr lang="en-IN" dirty="0"/>
            </a:br>
            <a:r>
              <a:rPr lang="en-IN" dirty="0"/>
              <a:t>            </a:t>
            </a:r>
            <a:br>
              <a:rPr lang="en-IN" dirty="0"/>
            </a:br>
            <a:r>
              <a:rPr lang="en-IN" dirty="0"/>
              <a:t>               Indian Restaurant in 5 boroughs</a:t>
            </a:r>
            <a:br>
              <a:rPr lang="en-IN" dirty="0"/>
            </a:br>
            <a:br>
              <a:rPr lang="en-IN" dirty="0"/>
            </a:br>
            <a:br>
              <a:rPr lang="en-IN" dirty="0"/>
            </a:br>
            <a:endParaRPr lang="en-IN" dirty="0"/>
          </a:p>
        </p:txBody>
      </p:sp>
      <p:sp>
        <p:nvSpPr>
          <p:cNvPr id="10" name="Content Placeholder 9">
            <a:extLst>
              <a:ext uri="{FF2B5EF4-FFF2-40B4-BE49-F238E27FC236}">
                <a16:creationId xmlns:a16="http://schemas.microsoft.com/office/drawing/2014/main" id="{F8537F5F-A7FC-4C32-ADB2-4F09858E925F}"/>
              </a:ext>
            </a:extLst>
          </p:cNvPr>
          <p:cNvSpPr>
            <a:spLocks noGrp="1"/>
          </p:cNvSpPr>
          <p:nvPr>
            <p:ph idx="1"/>
          </p:nvPr>
        </p:nvSpPr>
        <p:spPr>
          <a:xfrm>
            <a:off x="278547" y="1210102"/>
            <a:ext cx="8596668" cy="737355"/>
          </a:xfrm>
        </p:spPr>
        <p:txBody>
          <a:bodyPr>
            <a:normAutofit/>
          </a:bodyPr>
          <a:lstStyle/>
          <a:p>
            <a:pPr marL="0" indent="0">
              <a:buNone/>
            </a:pPr>
            <a:r>
              <a:rPr lang="en-IN" sz="2000" dirty="0">
                <a:latin typeface="Bookman Old Style" panose="02050604050505020204" pitchFamily="18" charset="0"/>
              </a:rPr>
              <a:t>                                     </a:t>
            </a:r>
            <a:endParaRPr lang="en-IN" sz="2000" b="1" dirty="0">
              <a:latin typeface="Bookman Old Style" panose="02050604050505020204" pitchFamily="18" charset="0"/>
            </a:endParaRPr>
          </a:p>
        </p:txBody>
      </p:sp>
      <p:pic>
        <p:nvPicPr>
          <p:cNvPr id="13" name="Picture 12" descr="A picture containing screenshot&#10;&#10;Description automatically generated">
            <a:extLst>
              <a:ext uri="{FF2B5EF4-FFF2-40B4-BE49-F238E27FC236}">
                <a16:creationId xmlns:a16="http://schemas.microsoft.com/office/drawing/2014/main" id="{BDEB4053-AD23-4D46-9F49-376A4AF0B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890" y="2108692"/>
            <a:ext cx="7638757" cy="4278040"/>
          </a:xfrm>
          <a:prstGeom prst="rect">
            <a:avLst/>
          </a:prstGeom>
        </p:spPr>
      </p:pic>
    </p:spTree>
    <p:extLst>
      <p:ext uri="{BB962C8B-B14F-4D97-AF65-F5344CB8AC3E}">
        <p14:creationId xmlns:p14="http://schemas.microsoft.com/office/powerpoint/2010/main" val="300696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D5BF-31D8-4195-991C-3E4CED77E9C0}"/>
              </a:ext>
            </a:extLst>
          </p:cNvPr>
          <p:cNvSpPr>
            <a:spLocks noGrp="1"/>
          </p:cNvSpPr>
          <p:nvPr>
            <p:ph type="title"/>
          </p:nvPr>
        </p:nvSpPr>
        <p:spPr>
          <a:xfrm>
            <a:off x="677334" y="384517"/>
            <a:ext cx="8596668" cy="839372"/>
          </a:xfrm>
        </p:spPr>
        <p:txBody>
          <a:bodyPr>
            <a:normAutofit fontScale="90000"/>
          </a:bodyPr>
          <a:lstStyle/>
          <a:p>
            <a:r>
              <a:rPr lang="en-IN" dirty="0" err="1"/>
              <a:t>Neighborhoods</a:t>
            </a:r>
            <a:r>
              <a:rPr lang="en-IN" dirty="0"/>
              <a:t> Vs Indian Restaurant</a:t>
            </a:r>
            <a:br>
              <a:rPr lang="en-IN" dirty="0"/>
            </a:br>
            <a:endParaRPr lang="en-IN" dirty="0"/>
          </a:p>
        </p:txBody>
      </p:sp>
      <p:pic>
        <p:nvPicPr>
          <p:cNvPr id="9" name="Content Placeholder 8" descr="A screenshot of a cell phone&#10;&#10;Description automatically generated">
            <a:extLst>
              <a:ext uri="{FF2B5EF4-FFF2-40B4-BE49-F238E27FC236}">
                <a16:creationId xmlns:a16="http://schemas.microsoft.com/office/drawing/2014/main" id="{86201FD3-CC39-49F2-BC20-2F82B8400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316" y="1477108"/>
            <a:ext cx="8918917" cy="4994030"/>
          </a:xfrm>
        </p:spPr>
      </p:pic>
    </p:spTree>
    <p:extLst>
      <p:ext uri="{BB962C8B-B14F-4D97-AF65-F5344CB8AC3E}">
        <p14:creationId xmlns:p14="http://schemas.microsoft.com/office/powerpoint/2010/main" val="266013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62E3-D36D-4FA6-92D2-09726D26838B}"/>
              </a:ext>
            </a:extLst>
          </p:cNvPr>
          <p:cNvSpPr>
            <a:spLocks noGrp="1"/>
          </p:cNvSpPr>
          <p:nvPr>
            <p:ph type="title"/>
          </p:nvPr>
        </p:nvSpPr>
        <p:spPr>
          <a:xfrm>
            <a:off x="677334" y="609600"/>
            <a:ext cx="8596668" cy="895643"/>
          </a:xfrm>
        </p:spPr>
        <p:txBody>
          <a:bodyPr>
            <a:normAutofit fontScale="90000"/>
          </a:bodyPr>
          <a:lstStyle/>
          <a:p>
            <a:r>
              <a:rPr lang="en-IN" dirty="0"/>
              <a:t>Classification Models:</a:t>
            </a:r>
            <a:br>
              <a:rPr lang="en-IN" dirty="0"/>
            </a:br>
            <a:br>
              <a:rPr lang="en-IN" dirty="0"/>
            </a:br>
            <a:endParaRPr lang="en-IN" dirty="0"/>
          </a:p>
        </p:txBody>
      </p:sp>
      <p:pic>
        <p:nvPicPr>
          <p:cNvPr id="5" name="Content Placeholder 4" descr="A screenshot of a social media post&#10;&#10;Description automatically generated">
            <a:extLst>
              <a:ext uri="{FF2B5EF4-FFF2-40B4-BE49-F238E27FC236}">
                <a16:creationId xmlns:a16="http://schemas.microsoft.com/office/drawing/2014/main" id="{6ABC5CCF-0DB8-4FB0-8846-32B1A2253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153" y="2848698"/>
            <a:ext cx="5233739" cy="3239934"/>
          </a:xfrm>
        </p:spPr>
      </p:pic>
      <p:sp>
        <p:nvSpPr>
          <p:cNvPr id="11" name="TextBox 10">
            <a:extLst>
              <a:ext uri="{FF2B5EF4-FFF2-40B4-BE49-F238E27FC236}">
                <a16:creationId xmlns:a16="http://schemas.microsoft.com/office/drawing/2014/main" id="{96AA8F23-39BA-48AB-ADAD-514B6790A1A3}"/>
              </a:ext>
            </a:extLst>
          </p:cNvPr>
          <p:cNvSpPr txBox="1"/>
          <p:nvPr/>
        </p:nvSpPr>
        <p:spPr>
          <a:xfrm>
            <a:off x="858129" y="1547446"/>
            <a:ext cx="8595360" cy="1323439"/>
          </a:xfrm>
          <a:prstGeom prst="rect">
            <a:avLst/>
          </a:prstGeom>
          <a:noFill/>
        </p:spPr>
        <p:txBody>
          <a:bodyPr wrap="square" rtlCol="0">
            <a:spAutoFit/>
          </a:bodyPr>
          <a:lstStyle/>
          <a:p>
            <a:r>
              <a:rPr lang="en-US" sz="2000" b="1" dirty="0">
                <a:latin typeface="Bookman Old Style" panose="02050604050505020204" pitchFamily="18" charset="0"/>
              </a:rPr>
              <a:t>a) Clustering Neighborhoods of New York City</a:t>
            </a:r>
          </a:p>
          <a:p>
            <a:r>
              <a:rPr lang="en-US" sz="2000" dirty="0">
                <a:latin typeface="Bookman Old Style" panose="02050604050505020204" pitchFamily="18" charset="0"/>
              </a:rPr>
              <a:t>First step in K-means clustering is to identify best K value meaning the number of clusters in a given dataset.</a:t>
            </a:r>
          </a:p>
          <a:p>
            <a:endParaRPr lang="en-IN" sz="2000" dirty="0">
              <a:latin typeface="Bookman Old Style" panose="02050604050505020204" pitchFamily="18" charset="0"/>
            </a:endParaRPr>
          </a:p>
        </p:txBody>
      </p:sp>
    </p:spTree>
    <p:extLst>
      <p:ext uri="{BB962C8B-B14F-4D97-AF65-F5344CB8AC3E}">
        <p14:creationId xmlns:p14="http://schemas.microsoft.com/office/powerpoint/2010/main" val="231242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A843-B577-46A0-93C6-72FF08915902}"/>
              </a:ext>
            </a:extLst>
          </p:cNvPr>
          <p:cNvSpPr>
            <a:spLocks noGrp="1"/>
          </p:cNvSpPr>
          <p:nvPr>
            <p:ph type="title"/>
          </p:nvPr>
        </p:nvSpPr>
        <p:spPr>
          <a:xfrm>
            <a:off x="677334" y="609600"/>
            <a:ext cx="8596668" cy="1320800"/>
          </a:xfrm>
        </p:spPr>
        <p:txBody>
          <a:bodyPr anchor="t">
            <a:normAutofit/>
          </a:bodyPr>
          <a:lstStyle/>
          <a:p>
            <a:pPr>
              <a:lnSpc>
                <a:spcPct val="90000"/>
              </a:lnSpc>
            </a:pPr>
            <a:br>
              <a:rPr lang="en-IN" sz="2800" dirty="0"/>
            </a:br>
            <a:endParaRPr lang="en-IN" sz="2800" dirty="0"/>
          </a:p>
        </p:txBody>
      </p:sp>
      <p:sp>
        <p:nvSpPr>
          <p:cNvPr id="9" name="Content Placeholder 8">
            <a:extLst>
              <a:ext uri="{FF2B5EF4-FFF2-40B4-BE49-F238E27FC236}">
                <a16:creationId xmlns:a16="http://schemas.microsoft.com/office/drawing/2014/main" id="{703DFA5C-54BE-481A-A560-1B9438939F5D}"/>
              </a:ext>
            </a:extLst>
          </p:cNvPr>
          <p:cNvSpPr>
            <a:spLocks noGrp="1"/>
          </p:cNvSpPr>
          <p:nvPr>
            <p:ph idx="1"/>
          </p:nvPr>
        </p:nvSpPr>
        <p:spPr>
          <a:xfrm>
            <a:off x="1103105" y="570939"/>
            <a:ext cx="7435984" cy="1215657"/>
          </a:xfrm>
        </p:spPr>
        <p:txBody>
          <a:bodyPr>
            <a:normAutofit/>
          </a:bodyPr>
          <a:lstStyle/>
          <a:p>
            <a:r>
              <a:rPr lang="en-US" sz="2000" dirty="0">
                <a:latin typeface="Bookman Old Style" panose="02050604050505020204" pitchFamily="18" charset="0"/>
              </a:rPr>
              <a:t>From this visualizer it is clear that 7 is the best value.</a:t>
            </a:r>
          </a:p>
          <a:p>
            <a:r>
              <a:rPr lang="en-US" sz="2000" dirty="0">
                <a:latin typeface="Bookman Old Style" panose="02050604050505020204" pitchFamily="18" charset="0"/>
              </a:rPr>
              <a:t>Run </a:t>
            </a:r>
            <a:r>
              <a:rPr lang="en-US" sz="2000" i="1" dirty="0">
                <a:latin typeface="Bookman Old Style" panose="02050604050505020204" pitchFamily="18" charset="0"/>
              </a:rPr>
              <a:t>k</a:t>
            </a:r>
            <a:r>
              <a:rPr lang="en-US" sz="2000" dirty="0">
                <a:latin typeface="Bookman Old Style" panose="02050604050505020204" pitchFamily="18" charset="0"/>
              </a:rPr>
              <a:t>-means to cluster the neighborhood into 7 clusters.</a:t>
            </a:r>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0F3B1185-65D6-4321-9EEE-09BB66C783C5}"/>
              </a:ext>
            </a:extLst>
          </p:cNvPr>
          <p:cNvPicPr>
            <a:picLocks noChangeAspect="1"/>
          </p:cNvPicPr>
          <p:nvPr/>
        </p:nvPicPr>
        <p:blipFill rotWithShape="1">
          <a:blip r:embed="rId2">
            <a:extLst>
              <a:ext uri="{28A0092B-C50C-407E-A947-70E740481C1C}">
                <a14:useLocalDpi xmlns:a14="http://schemas.microsoft.com/office/drawing/2010/main" val="0"/>
              </a:ext>
            </a:extLst>
          </a:blip>
          <a:srcRect l="8165" r="4876" b="1"/>
          <a:stretch/>
        </p:blipFill>
        <p:spPr>
          <a:xfrm>
            <a:off x="1746479" y="1990518"/>
            <a:ext cx="5517805" cy="3949921"/>
          </a:xfrm>
          <a:prstGeom prst="rect">
            <a:avLst/>
          </a:prstGeom>
        </p:spPr>
      </p:pic>
    </p:spTree>
    <p:extLst>
      <p:ext uri="{BB962C8B-B14F-4D97-AF65-F5344CB8AC3E}">
        <p14:creationId xmlns:p14="http://schemas.microsoft.com/office/powerpoint/2010/main" val="278128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9EC7-9492-45BE-A8AA-B1CFF0FB2119}"/>
              </a:ext>
            </a:extLst>
          </p:cNvPr>
          <p:cNvSpPr>
            <a:spLocks noGrp="1"/>
          </p:cNvSpPr>
          <p:nvPr>
            <p:ph type="title"/>
          </p:nvPr>
        </p:nvSpPr>
        <p:spPr>
          <a:xfrm>
            <a:off x="247843" y="221673"/>
            <a:ext cx="8596668" cy="748145"/>
          </a:xfrm>
        </p:spPr>
        <p:txBody>
          <a:bodyPr>
            <a:normAutofit fontScale="90000"/>
          </a:bodyPr>
          <a:lstStyle/>
          <a:p>
            <a:r>
              <a:rPr lang="en-IN" dirty="0"/>
              <a:t>Result:</a:t>
            </a:r>
            <a:br>
              <a:rPr lang="en-IN" dirty="0"/>
            </a:br>
            <a:endParaRPr lang="en-IN" dirty="0"/>
          </a:p>
        </p:txBody>
      </p:sp>
      <p:sp>
        <p:nvSpPr>
          <p:cNvPr id="3" name="Content Placeholder 2">
            <a:extLst>
              <a:ext uri="{FF2B5EF4-FFF2-40B4-BE49-F238E27FC236}">
                <a16:creationId xmlns:a16="http://schemas.microsoft.com/office/drawing/2014/main" id="{079FFF18-9B66-42ED-BC64-1110575DFCBD}"/>
              </a:ext>
            </a:extLst>
          </p:cNvPr>
          <p:cNvSpPr>
            <a:spLocks noGrp="1"/>
          </p:cNvSpPr>
          <p:nvPr>
            <p:ph idx="1"/>
          </p:nvPr>
        </p:nvSpPr>
        <p:spPr>
          <a:xfrm>
            <a:off x="206279" y="498045"/>
            <a:ext cx="10752666" cy="6359955"/>
          </a:xfrm>
        </p:spPr>
        <p:txBody>
          <a:bodyPr>
            <a:noAutofit/>
          </a:bodyPr>
          <a:lstStyle/>
          <a:p>
            <a:pPr marL="0" indent="0">
              <a:buNone/>
            </a:pPr>
            <a:endParaRPr lang="en-US" sz="2000" b="1" dirty="0">
              <a:latin typeface="Bookman Old Style" panose="02050604050505020204" pitchFamily="18" charset="0"/>
            </a:endParaRPr>
          </a:p>
          <a:p>
            <a:r>
              <a:rPr lang="en-US" sz="2000" dirty="0">
                <a:latin typeface="Bookman Old Style" panose="02050604050505020204" pitchFamily="18" charset="0"/>
              </a:rPr>
              <a:t>In the result section we can document all the findings from above clustering &amp; visualization of the data. In this project, we started the business problem with identifying a good neighborhood to open a new Indian restaurant, we looked into all the neighborhoods in New York City, analyzed the Indian population in each neighborhood &amp; spread of Indian restaurants in those neighborhoods to come to conclusion about which neighborhood would be a better spot for opening a new Indian restaurant.</a:t>
            </a:r>
          </a:p>
          <a:p>
            <a:r>
              <a:rPr lang="en-US" sz="2000" dirty="0">
                <a:latin typeface="Bookman Old Style" panose="02050604050505020204" pitchFamily="18" charset="0"/>
              </a:rPr>
              <a:t>With the help of clusters examining &amp; Bar chart looks like Queens , Manhattan, Brooklyn are already densely populated with Indian restaurants. So it is better idea to leave those boroughs out and consider only Bronx and Staten Island for the new Indian restaurant's location.</a:t>
            </a:r>
          </a:p>
          <a:p>
            <a:r>
              <a:rPr lang="en-US" sz="2000" dirty="0">
                <a:latin typeface="Bookman Old Style" panose="02050604050505020204" pitchFamily="18" charset="0"/>
              </a:rPr>
              <a:t>After careful consideration it is a good idea to open a new Indian restaurant in Bronx borough since it has high number of Indian population compared to Staten Island which gives a higher number of customers possibility and lower competition since very less Indian restaurants in the Bronx neighborhoods.</a:t>
            </a:r>
          </a:p>
          <a:p>
            <a:r>
              <a:rPr lang="en-US" sz="2000" dirty="0">
                <a:latin typeface="Bookman Old Style" panose="02050604050505020204" pitchFamily="18" charset="0"/>
              </a:rPr>
              <a:t>So, Bronx borough is a perfect place for starting a good and quality Indian Restaurant.</a:t>
            </a:r>
          </a:p>
          <a:p>
            <a:endParaRPr lang="en-US" sz="2000" b="1" dirty="0">
              <a:latin typeface="Bookman Old Style" panose="02050604050505020204" pitchFamily="18" charset="0"/>
            </a:endParaRPr>
          </a:p>
          <a:p>
            <a:endParaRPr lang="en-IN" sz="2000" dirty="0">
              <a:latin typeface="Bookman Old Style" panose="02050604050505020204" pitchFamily="18" charset="0"/>
            </a:endParaRPr>
          </a:p>
        </p:txBody>
      </p:sp>
    </p:spTree>
    <p:extLst>
      <p:ext uri="{BB962C8B-B14F-4D97-AF65-F5344CB8AC3E}">
        <p14:creationId xmlns:p14="http://schemas.microsoft.com/office/powerpoint/2010/main" val="368136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D3F4-B951-4622-8F99-E87807614599}"/>
              </a:ext>
            </a:extLst>
          </p:cNvPr>
          <p:cNvSpPr>
            <a:spLocks noGrp="1"/>
          </p:cNvSpPr>
          <p:nvPr>
            <p:ph type="title"/>
          </p:nvPr>
        </p:nvSpPr>
        <p:spPr>
          <a:xfrm>
            <a:off x="318321" y="362628"/>
            <a:ext cx="8596668" cy="1320800"/>
          </a:xfrm>
        </p:spPr>
        <p:txBody>
          <a:bodyPr/>
          <a:lstStyle/>
          <a:p>
            <a:r>
              <a:rPr lang="en-IN" dirty="0"/>
              <a:t>Future Improvement</a:t>
            </a:r>
            <a:br>
              <a:rPr lang="en-IN" dirty="0"/>
            </a:br>
            <a:endParaRPr lang="en-IN" dirty="0"/>
          </a:p>
        </p:txBody>
      </p:sp>
      <p:sp>
        <p:nvSpPr>
          <p:cNvPr id="3" name="Content Placeholder 2">
            <a:extLst>
              <a:ext uri="{FF2B5EF4-FFF2-40B4-BE49-F238E27FC236}">
                <a16:creationId xmlns:a16="http://schemas.microsoft.com/office/drawing/2014/main" id="{40427983-049B-4038-A39B-5C6542DE9092}"/>
              </a:ext>
            </a:extLst>
          </p:cNvPr>
          <p:cNvSpPr>
            <a:spLocks noGrp="1"/>
          </p:cNvSpPr>
          <p:nvPr>
            <p:ph idx="1"/>
          </p:nvPr>
        </p:nvSpPr>
        <p:spPr>
          <a:xfrm>
            <a:off x="289406" y="1343171"/>
            <a:ext cx="10018375" cy="5514829"/>
          </a:xfrm>
        </p:spPr>
        <p:txBody>
          <a:bodyPr>
            <a:noAutofit/>
          </a:bodyPr>
          <a:lstStyle/>
          <a:p>
            <a:r>
              <a:rPr lang="en-US" sz="2000" dirty="0">
                <a:latin typeface="Bookman Old Style" panose="02050604050505020204" pitchFamily="18" charset="0"/>
              </a:rPr>
              <a:t>The population density of Indians is based on the 2014 Americans Census. Thus population distribution or density would have changed by 2019.</a:t>
            </a:r>
          </a:p>
          <a:p>
            <a:r>
              <a:rPr lang="en-US" sz="2000" dirty="0">
                <a:latin typeface="Bookman Old Style" panose="02050604050505020204" pitchFamily="18" charset="0"/>
              </a:rPr>
              <a:t>We made the analysis only based on the 5 boroughs population, i.e., it is not based on the neighborhoods density of Indian population. So, if we have that too definitely we will give much more exact report to open an Indian Restaurant.</a:t>
            </a:r>
          </a:p>
          <a:p>
            <a:r>
              <a:rPr lang="en-US" sz="2000" dirty="0">
                <a:latin typeface="Bookman Old Style" panose="02050604050505020204" pitchFamily="18" charset="0"/>
              </a:rPr>
              <a:t>Since population distribution of Indian crowd in each neighborhood &amp; number of Indian restaurants are the major feature in this analysis and it is not fully up-to date data, this analysis is definitely not far from being conclusory &amp; it has lot of areas where it can be improved. However, it certainly provides us with some good insights, preliminary information on possibilities &amp; a head start into this business problem by setting the step stones properly. Furthermore, this may also potentially vary depending on the type of clustering techniques that we use to examine the data.</a:t>
            </a:r>
          </a:p>
          <a:p>
            <a:endParaRPr lang="en-IN" sz="2000" dirty="0"/>
          </a:p>
        </p:txBody>
      </p:sp>
    </p:spTree>
    <p:extLst>
      <p:ext uri="{BB962C8B-B14F-4D97-AF65-F5344CB8AC3E}">
        <p14:creationId xmlns:p14="http://schemas.microsoft.com/office/powerpoint/2010/main" val="418469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81</TotalTime>
  <Words>626</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Trebuchet MS</vt:lpstr>
      <vt:lpstr>Wingdings 3</vt:lpstr>
      <vt:lpstr>Facet</vt:lpstr>
      <vt:lpstr>PowerPoint Presentation</vt:lpstr>
      <vt:lpstr>Business Problem</vt:lpstr>
      <vt:lpstr>Data Acquisition:</vt:lpstr>
      <vt:lpstr>Methodologies:                             Indian Restaurant in 5 boroughs   </vt:lpstr>
      <vt:lpstr>Neighborhoods Vs Indian Restaurant </vt:lpstr>
      <vt:lpstr>Classification Models:  </vt:lpstr>
      <vt:lpstr> </vt:lpstr>
      <vt:lpstr>Result: </vt:lpstr>
      <vt:lpstr>Future Improvement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Varalakshmi Ramakrishnan</dc:creator>
  <cp:lastModifiedBy>Varalakshmi Ramakrishnan</cp:lastModifiedBy>
  <cp:revision>18</cp:revision>
  <dcterms:created xsi:type="dcterms:W3CDTF">2019-12-26T08:11:13Z</dcterms:created>
  <dcterms:modified xsi:type="dcterms:W3CDTF">2019-12-26T09:38:59Z</dcterms:modified>
</cp:coreProperties>
</file>