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19"/>
  </p:notesMasterIdLst>
  <p:sldIdLst>
    <p:sldId id="256" r:id="rId3"/>
    <p:sldId id="272" r:id="rId4"/>
    <p:sldId id="262" r:id="rId5"/>
    <p:sldId id="257" r:id="rId6"/>
    <p:sldId id="258" r:id="rId7"/>
    <p:sldId id="263" r:id="rId8"/>
    <p:sldId id="259" r:id="rId9"/>
    <p:sldId id="265" r:id="rId10"/>
    <p:sldId id="268" r:id="rId11"/>
    <p:sldId id="270" r:id="rId12"/>
    <p:sldId id="273" r:id="rId13"/>
    <p:sldId id="275" r:id="rId14"/>
    <p:sldId id="274" r:id="rId15"/>
    <p:sldId id="276" r:id="rId16"/>
    <p:sldId id="277" r:id="rId17"/>
    <p:sldId id="261"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Wile Schwarz" initials="SWS" lastIdx="1" clrIdx="0">
    <p:extLst>
      <p:ext uri="{19B8F6BF-5375-455C-9EA6-DF929625EA0E}">
        <p15:presenceInfo xmlns:p15="http://schemas.microsoft.com/office/powerpoint/2012/main" xmlns="" userId="S::sschwarz@highlanterngroup.com::cfe82549-eb94-4fd3-90fd-7e8cf7529da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44B5E"/>
    <a:srgbClr val="15496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94"/>
  </p:normalViewPr>
  <p:slideViewPr>
    <p:cSldViewPr>
      <p:cViewPr>
        <p:scale>
          <a:sx n="100" d="100"/>
          <a:sy n="100" d="100"/>
        </p:scale>
        <p:origin x="-974" y="-365"/>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F02DCD-E8C2-44FC-8836-82E46E57C8F8}" type="datetimeFigureOut">
              <a:rPr lang="en-US" smtClean="0"/>
              <a:pPr/>
              <a:t>4/18/2021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A432E6-D576-4D04-A915-49B4B1CD8556}" type="slidenum">
              <a:rPr lang="en-US" smtClean="0"/>
              <a:pPr/>
              <a:t>‹#›</a:t>
            </a:fld>
            <a:endParaRPr lang="en-US"/>
          </a:p>
        </p:txBody>
      </p:sp>
    </p:spTree>
    <p:extLst>
      <p:ext uri="{BB962C8B-B14F-4D97-AF65-F5344CB8AC3E}">
        <p14:creationId xmlns:p14="http://schemas.microsoft.com/office/powerpoint/2010/main" xmlns="" val="2265945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432E6-D576-4D04-A915-49B4B1CD8556}" type="slidenum">
              <a:rPr lang="en-US" smtClean="0"/>
              <a:pPr/>
              <a:t>1</a:t>
            </a:fld>
            <a:endParaRPr lang="en-US"/>
          </a:p>
        </p:txBody>
      </p:sp>
    </p:spTree>
    <p:extLst>
      <p:ext uri="{BB962C8B-B14F-4D97-AF65-F5344CB8AC3E}">
        <p14:creationId xmlns:p14="http://schemas.microsoft.com/office/powerpoint/2010/main" xmlns="" val="100992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solidFill>
                  <a:srgbClr val="15496B"/>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444B5E"/>
                </a:solidFill>
                <a:latin typeface="Barlow" panose="00000500000000000000" pitchFamily="2" charset="0"/>
              </a:defRPr>
            </a:lvl1pPr>
            <a:lvl2pPr>
              <a:defRPr>
                <a:solidFill>
                  <a:srgbClr val="444B5E"/>
                </a:solidFill>
                <a:latin typeface="Barlow" panose="00000500000000000000" pitchFamily="2" charset="0"/>
              </a:defRPr>
            </a:lvl2pPr>
            <a:lvl3pPr>
              <a:defRPr>
                <a:solidFill>
                  <a:srgbClr val="444B5E"/>
                </a:solidFill>
                <a:latin typeface="Barlow" panose="00000500000000000000" pitchFamily="2" charset="0"/>
              </a:defRPr>
            </a:lvl3pPr>
            <a:lvl4pPr>
              <a:defRPr>
                <a:solidFill>
                  <a:srgbClr val="444B5E"/>
                </a:solidFill>
                <a:latin typeface="Barlow" panose="00000500000000000000" pitchFamily="2" charset="0"/>
              </a:defRPr>
            </a:lvl4pPr>
            <a:lvl5pPr>
              <a:defRPr>
                <a:solidFill>
                  <a:srgbClr val="444B5E"/>
                </a:solidFill>
                <a:latin typeface="Barlow"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FFCA9D4-45C6-4D00-89AC-A96DB31D5665}" type="datetime1">
              <a:rPr lang="en-US" smtClean="0"/>
              <a:pPr/>
              <a:t>4/18/2021</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0100480C-BB07-47E2-BEE2-FB115A9E0610}" type="slidenum">
              <a:rPr lang="en-US" smtClean="0"/>
              <a:pPr/>
              <a:t>‹#›</a:t>
            </a:fld>
            <a:endParaRPr lang="en-US"/>
          </a:p>
        </p:txBody>
      </p:sp>
    </p:spTree>
    <p:extLst>
      <p:ext uri="{BB962C8B-B14F-4D97-AF65-F5344CB8AC3E}">
        <p14:creationId xmlns:p14="http://schemas.microsoft.com/office/powerpoint/2010/main" xmlns="" val="373398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15496B"/>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571500"/>
          </a:xfrm>
        </p:spPr>
        <p:txBody>
          <a:bodyPr/>
          <a:lstStyle>
            <a:lvl1pPr marL="0" indent="0" algn="ctr">
              <a:buNone/>
              <a:defRPr>
                <a:solidFill>
                  <a:srgbClr val="444B5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903CC03-6A9E-42F8-A934-1B3D869A9D3C}" type="datetime1">
              <a:rPr lang="en-US" smtClean="0"/>
              <a:pPr/>
              <a:t>4/18/2021</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0100480C-BB07-47E2-BEE2-FB115A9E0610}" type="slidenum">
              <a:rPr lang="en-US" smtClean="0"/>
              <a:pPr/>
              <a:t>‹#›</a:t>
            </a:fld>
            <a:endParaRPr lang="en-US"/>
          </a:p>
        </p:txBody>
      </p:sp>
    </p:spTree>
    <p:extLst>
      <p:ext uri="{BB962C8B-B14F-4D97-AF65-F5344CB8AC3E}">
        <p14:creationId xmlns:p14="http://schemas.microsoft.com/office/powerpoint/2010/main" xmlns="" val="4567817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theme" Target="../theme/theme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9150"/>
            <a:ext cx="8229600" cy="63826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535907"/>
            <a:ext cx="8229600" cy="3058715"/>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987A852-B7FB-427B-9ECA-A0C62A757A4D}" type="datetime1">
              <a:rPr lang="en-US" smtClean="0"/>
              <a:pPr/>
              <a:t>4/18/2021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100480C-BB07-47E2-BEE2-FB115A9E0610}" type="slidenum">
              <a:rPr lang="en-US" smtClean="0"/>
              <a:pPr/>
              <a:t>‹#›</a:t>
            </a:fld>
            <a:endParaRPr lang="en-US"/>
          </a:p>
        </p:txBody>
      </p:sp>
      <p:pic>
        <p:nvPicPr>
          <p:cNvPr id="7" name="Picture 6">
            <a:extLst>
              <a:ext uri="{FF2B5EF4-FFF2-40B4-BE49-F238E27FC236}">
                <a16:creationId xmlns:a16="http://schemas.microsoft.com/office/drawing/2014/main" xmlns="" id="{2C7A84CA-E386-4C25-BF17-508A8C8F9911}"/>
              </a:ext>
            </a:extLst>
          </p:cNvPr>
          <p:cNvPicPr>
            <a:picLocks noChangeAspect="1"/>
          </p:cNvPicPr>
          <p:nvPr userDrawn="1"/>
        </p:nvPicPr>
        <p:blipFill>
          <a:blip r:embed="rId4" cstate="print"/>
          <a:stretch>
            <a:fillRect/>
          </a:stretch>
        </p:blipFill>
        <p:spPr>
          <a:xfrm>
            <a:off x="6394315" y="160503"/>
            <a:ext cx="2289242" cy="446681"/>
          </a:xfrm>
          <a:prstGeom prst="rect">
            <a:avLst/>
          </a:prstGeom>
        </p:spPr>
      </p:pic>
      <p:sp>
        <p:nvSpPr>
          <p:cNvPr id="15" name="Rectangle 14">
            <a:extLst>
              <a:ext uri="{FF2B5EF4-FFF2-40B4-BE49-F238E27FC236}">
                <a16:creationId xmlns:a16="http://schemas.microsoft.com/office/drawing/2014/main" xmlns="" id="{3315C913-6CF5-4CFA-A7B4-DBA5ECA641C2}"/>
              </a:ext>
            </a:extLst>
          </p:cNvPr>
          <p:cNvSpPr/>
          <p:nvPr userDrawn="1"/>
        </p:nvSpPr>
        <p:spPr>
          <a:xfrm>
            <a:off x="453957" y="4499898"/>
            <a:ext cx="8229600" cy="193081"/>
          </a:xfrm>
          <a:prstGeom prst="rect">
            <a:avLst/>
          </a:prstGeom>
          <a:gradFill flip="none" rotWithShape="1">
            <a:gsLst>
              <a:gs pos="0">
                <a:srgbClr val="11A4FF">
                  <a:shade val="30000"/>
                  <a:satMod val="115000"/>
                </a:srgbClr>
              </a:gs>
              <a:gs pos="50000">
                <a:srgbClr val="11A4FF">
                  <a:shade val="67500"/>
                  <a:satMod val="115000"/>
                </a:srgbClr>
              </a:gs>
              <a:gs pos="100000">
                <a:srgbClr val="11A4FF">
                  <a:shade val="100000"/>
                  <a:satMod val="115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descr="Text&#10;&#10;Description automatically generated">
            <a:extLst>
              <a:ext uri="{FF2B5EF4-FFF2-40B4-BE49-F238E27FC236}">
                <a16:creationId xmlns:a16="http://schemas.microsoft.com/office/drawing/2014/main" xmlns="" id="{258390F0-CA7F-4A19-8D58-B411405D8844}"/>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457199" y="102394"/>
            <a:ext cx="1864465" cy="638260"/>
          </a:xfrm>
          <a:prstGeom prst="rect">
            <a:avLst/>
          </a:prstGeom>
        </p:spPr>
      </p:pic>
      <p:pic>
        <p:nvPicPr>
          <p:cNvPr id="18" name="image1.png">
            <a:extLst>
              <a:ext uri="{FF2B5EF4-FFF2-40B4-BE49-F238E27FC236}">
                <a16:creationId xmlns:a16="http://schemas.microsoft.com/office/drawing/2014/main" xmlns="" id="{30054423-75A2-4FB6-804D-4B0EB1F842D3}"/>
              </a:ext>
            </a:extLst>
          </p:cNvPr>
          <p:cNvPicPr/>
          <p:nvPr userDrawn="1"/>
        </p:nvPicPr>
        <p:blipFill>
          <a:blip r:embed="rId6" cstate="print"/>
          <a:srcRect/>
          <a:stretch>
            <a:fillRect/>
          </a:stretch>
        </p:blipFill>
        <p:spPr>
          <a:xfrm>
            <a:off x="2514600" y="249195"/>
            <a:ext cx="1369978" cy="270272"/>
          </a:xfrm>
          <a:prstGeom prst="rect">
            <a:avLst/>
          </a:prstGeom>
          <a:ln/>
        </p:spPr>
      </p:pic>
      <p:pic>
        <p:nvPicPr>
          <p:cNvPr id="1026" name="Picture 2">
            <a:extLst>
              <a:ext uri="{FF2B5EF4-FFF2-40B4-BE49-F238E27FC236}">
                <a16:creationId xmlns:a16="http://schemas.microsoft.com/office/drawing/2014/main" xmlns="" id="{39BAB185-4745-4415-8810-99F7F0CE79E8}"/>
              </a:ext>
            </a:extLst>
          </p:cNvPr>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rcRect/>
          <a:stretch>
            <a:fillRect/>
          </a:stretch>
        </p:blipFill>
        <p:spPr bwMode="auto">
          <a:xfrm>
            <a:off x="4301246" y="160503"/>
            <a:ext cx="1676400" cy="5253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63263469"/>
      </p:ext>
    </p:extLst>
  </p:cSld>
  <p:clrMap bg1="lt1" tx1="dk1" bg2="lt2" tx2="dk2" accent1="accent1" accent2="accent2" accent3="accent3" accent4="accent4" accent5="accent5" accent6="accent6" hlink="hlink" folHlink="folHlink"/>
  <p:sldLayoutIdLst>
    <p:sldLayoutId id="2147483650" r:id="rId1"/>
    <p:sldLayoutId id="2147483649" r:id="rId2"/>
  </p:sldLayoutIdLst>
  <p:hf hdr="0" dt="0"/>
  <p:txStyles>
    <p:titleStyle>
      <a:lvl1pPr algn="ctr" defTabSz="914400" rtl="0" eaLnBrk="1" latinLnBrk="0" hangingPunct="1">
        <a:spcBef>
          <a:spcPct val="0"/>
        </a:spcBef>
        <a:buNone/>
        <a:defRPr sz="2800" kern="1200">
          <a:solidFill>
            <a:srgbClr val="15496B"/>
          </a:solidFill>
          <a:latin typeface="Barlow" panose="00000500000000000000" pitchFamily="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rgbClr val="444B5E"/>
          </a:solidFill>
          <a:latin typeface="Barlow" panose="00000500000000000000"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1F38D99-497D-4E6D-9A41-2EA047528E75}"/>
              </a:ext>
            </a:extLst>
          </p:cNvPr>
          <p:cNvSpPr>
            <a:spLocks noGrp="1"/>
          </p:cNvSpPr>
          <p:nvPr>
            <p:ph type="body" idx="1"/>
          </p:nvPr>
        </p:nvSpPr>
        <p:spPr>
          <a:xfrm>
            <a:off x="457200" y="1508727"/>
            <a:ext cx="8283102" cy="312359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298107A-DC3C-4D7D-9AC9-114BAFE3EB9B}"/>
              </a:ext>
            </a:extLst>
          </p:cNvPr>
          <p:cNvSpPr>
            <a:spLocks noGrp="1"/>
          </p:cNvSpPr>
          <p:nvPr>
            <p:ph type="dt" sz="half" idx="2"/>
          </p:nvPr>
        </p:nvSpPr>
        <p:spPr>
          <a:xfrm>
            <a:off x="466928"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B3DD115-C3AA-4437-99F9-E379BA685F14}" type="datetimeFigureOut">
              <a:rPr lang="en-US" smtClean="0"/>
              <a:pPr/>
              <a:t>4/18/2021</a:t>
            </a:fld>
            <a:endParaRPr lang="en-US"/>
          </a:p>
        </p:txBody>
      </p:sp>
      <p:sp>
        <p:nvSpPr>
          <p:cNvPr id="5" name="Footer Placeholder 4">
            <a:extLst>
              <a:ext uri="{FF2B5EF4-FFF2-40B4-BE49-F238E27FC236}">
                <a16:creationId xmlns:a16="http://schemas.microsoft.com/office/drawing/2014/main" xmlns="" id="{3D1D5EEB-C0D1-4CE5-A6B5-A3C4FCBBAE3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A02D1E1-7B0D-4D2E-91B3-0922F167715D}"/>
              </a:ext>
            </a:extLst>
          </p:cNvPr>
          <p:cNvSpPr>
            <a:spLocks noGrp="1"/>
          </p:cNvSpPr>
          <p:nvPr>
            <p:ph type="sldNum" sz="quarter" idx="4"/>
          </p:nvPr>
        </p:nvSpPr>
        <p:spPr>
          <a:xfrm>
            <a:off x="6682902" y="476797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D8EFD04-4E71-4916-82F2-0F10EEBACEB9}" type="slidenum">
              <a:rPr lang="en-US" smtClean="0"/>
              <a:pPr/>
              <a:t>‹#›</a:t>
            </a:fld>
            <a:endParaRPr lang="en-US"/>
          </a:p>
        </p:txBody>
      </p:sp>
      <p:pic>
        <p:nvPicPr>
          <p:cNvPr id="7" name="Picture 6">
            <a:extLst>
              <a:ext uri="{FF2B5EF4-FFF2-40B4-BE49-F238E27FC236}">
                <a16:creationId xmlns:a16="http://schemas.microsoft.com/office/drawing/2014/main" xmlns="" id="{5EF2CDFB-ABFB-44EF-9577-DD708438DB48}"/>
              </a:ext>
            </a:extLst>
          </p:cNvPr>
          <p:cNvPicPr>
            <a:picLocks noChangeAspect="1"/>
          </p:cNvPicPr>
          <p:nvPr userDrawn="1"/>
        </p:nvPicPr>
        <p:blipFill>
          <a:blip r:embed="rId2" cstate="print"/>
          <a:stretch>
            <a:fillRect/>
          </a:stretch>
        </p:blipFill>
        <p:spPr>
          <a:xfrm>
            <a:off x="6019800" y="136130"/>
            <a:ext cx="2720502" cy="530829"/>
          </a:xfrm>
          <a:prstGeom prst="rect">
            <a:avLst/>
          </a:prstGeom>
        </p:spPr>
      </p:pic>
      <p:pic>
        <p:nvPicPr>
          <p:cNvPr id="8" name="Picture 7" descr="Text&#10;&#10;Description automatically generated">
            <a:extLst>
              <a:ext uri="{FF2B5EF4-FFF2-40B4-BE49-F238E27FC236}">
                <a16:creationId xmlns:a16="http://schemas.microsoft.com/office/drawing/2014/main" xmlns="" id="{D625D4DC-D00A-4AA6-8D93-ACDE0F742B9D}"/>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457200" y="102393"/>
            <a:ext cx="1864468" cy="638261"/>
          </a:xfrm>
          <a:prstGeom prst="rect">
            <a:avLst/>
          </a:prstGeom>
        </p:spPr>
      </p:pic>
      <p:pic>
        <p:nvPicPr>
          <p:cNvPr id="9" name="image1.png">
            <a:extLst>
              <a:ext uri="{FF2B5EF4-FFF2-40B4-BE49-F238E27FC236}">
                <a16:creationId xmlns:a16="http://schemas.microsoft.com/office/drawing/2014/main" xmlns="" id="{2F4A5C78-9B9F-4659-931E-B0A7712AC13E}"/>
              </a:ext>
            </a:extLst>
          </p:cNvPr>
          <p:cNvPicPr/>
          <p:nvPr userDrawn="1"/>
        </p:nvPicPr>
        <p:blipFill>
          <a:blip r:embed="rId4" cstate="print"/>
          <a:srcRect/>
          <a:stretch>
            <a:fillRect/>
          </a:stretch>
        </p:blipFill>
        <p:spPr>
          <a:xfrm>
            <a:off x="3276600" y="209550"/>
            <a:ext cx="2057399" cy="383990"/>
          </a:xfrm>
          <a:prstGeom prst="rect">
            <a:avLst/>
          </a:prstGeom>
          <a:ln/>
        </p:spPr>
      </p:pic>
      <p:sp>
        <p:nvSpPr>
          <p:cNvPr id="11" name="Title Placeholder 1">
            <a:extLst>
              <a:ext uri="{FF2B5EF4-FFF2-40B4-BE49-F238E27FC236}">
                <a16:creationId xmlns:a16="http://schemas.microsoft.com/office/drawing/2014/main" xmlns="" id="{40055B99-48BB-48E7-BBD5-6CBDAACBFC49}"/>
              </a:ext>
            </a:extLst>
          </p:cNvPr>
          <p:cNvSpPr txBox="1">
            <a:spLocks/>
          </p:cNvSpPr>
          <p:nvPr userDrawn="1"/>
        </p:nvSpPr>
        <p:spPr>
          <a:xfrm>
            <a:off x="457200" y="805560"/>
            <a:ext cx="8283102" cy="638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kern="1200" noProof="0" dirty="0">
                <a:solidFill>
                  <a:srgbClr val="15496B"/>
                </a:solidFill>
                <a:latin typeface="Barlow" panose="00000500000000000000" pitchFamily="2" charset="0"/>
                <a:ea typeface="+mj-ea"/>
                <a:cs typeface="+mj-cs"/>
              </a:rPr>
              <a:t>Click to edit Master title style</a:t>
            </a:r>
          </a:p>
        </p:txBody>
      </p:sp>
    </p:spTree>
    <p:extLst>
      <p:ext uri="{BB962C8B-B14F-4D97-AF65-F5344CB8AC3E}">
        <p14:creationId xmlns:p14="http://schemas.microsoft.com/office/powerpoint/2010/main" xmlns="" val="1176625282"/>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rgbClr val="444B5E"/>
          </a:solidFill>
          <a:latin typeface="Barlow"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444B5E"/>
          </a:solidFill>
          <a:latin typeface="Barlow"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444B5E"/>
          </a:solidFill>
          <a:latin typeface="Barlow"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444B5E"/>
          </a:solidFill>
          <a:latin typeface="Barlow"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444B5E"/>
          </a:solidFill>
          <a:latin typeface="Barlow"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un.org/sustainabledevelopment/" TargetMode="External"/><Relationship Id="rId2" Type="http://schemas.openxmlformats.org/officeDocument/2006/relationships/hyperlink" Target="https://www.itu.int/net/wsis/stocktaking/help-action-line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numbeo.com/api/doc.jsp" TargetMode="External"/><Relationship Id="rId2" Type="http://schemas.openxmlformats.org/officeDocument/2006/relationships/hyperlink" Target="https://plaid.com/docs/" TargetMode="Externa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h5lV7q0qrMw" TargetMode="External"/><Relationship Id="rId2" Type="http://schemas.openxmlformats.org/officeDocument/2006/relationships/hyperlink" Target="https://github.com/sid3345/financial-tech"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3950"/>
            <a:ext cx="7772400" cy="2362200"/>
          </a:xfrm>
        </p:spPr>
        <p:txBody>
          <a:bodyPr>
            <a:normAutofit/>
          </a:bodyPr>
          <a:lstStyle/>
          <a:p>
            <a:pPr marL="0" marR="0" algn="ctr">
              <a:lnSpc>
                <a:spcPct val="115000"/>
              </a:lnSpc>
              <a:spcBef>
                <a:spcPts val="0"/>
              </a:spcBef>
              <a:spcAft>
                <a:spcPts val="0"/>
              </a:spcAft>
            </a:pPr>
            <a:r>
              <a:rPr lang="en-US" sz="2000" dirty="0">
                <a:ea typeface="Arial" panose="020B0604020202020204" pitchFamily="34" charset="0"/>
                <a:cs typeface="Cambria" panose="02040503050406030204" pitchFamily="18" charset="0"/>
              </a:rPr>
              <a:t>GCOA &amp; WSIS 2021 </a:t>
            </a:r>
            <a:r>
              <a:rPr lang="en-US" sz="2000" dirty="0">
                <a:effectLst/>
                <a:ea typeface="Arial" panose="020B0604020202020204" pitchFamily="34" charset="0"/>
                <a:cs typeface="Cambria" panose="02040503050406030204" pitchFamily="18" charset="0"/>
              </a:rPr>
              <a:t>HACKATHON PRESENTATION</a:t>
            </a:r>
            <a:r>
              <a:rPr lang="en" sz="2400" dirty="0">
                <a:effectLst/>
                <a:ea typeface="Arial" panose="020B0604020202020204" pitchFamily="34" charset="0"/>
                <a:cs typeface="Cambria" panose="02040503050406030204" pitchFamily="18" charset="0"/>
              </a:rPr>
              <a:t/>
            </a:r>
            <a:br>
              <a:rPr lang="en" sz="2400" dirty="0">
                <a:effectLst/>
                <a:ea typeface="Arial" panose="020B0604020202020204" pitchFamily="34" charset="0"/>
                <a:cs typeface="Cambria" panose="02040503050406030204" pitchFamily="18" charset="0"/>
              </a:rPr>
            </a:br>
            <a:r>
              <a:rPr lang="en" sz="2400" dirty="0">
                <a:effectLst/>
                <a:ea typeface="Arial" panose="020B0604020202020204" pitchFamily="34" charset="0"/>
                <a:cs typeface="Cambria" panose="02040503050406030204" pitchFamily="18" charset="0"/>
              </a:rPr>
              <a:t/>
            </a:r>
            <a:br>
              <a:rPr lang="en" sz="2400" dirty="0">
                <a:effectLst/>
                <a:ea typeface="Arial" panose="020B0604020202020204" pitchFamily="34" charset="0"/>
                <a:cs typeface="Cambria" panose="02040503050406030204" pitchFamily="18" charset="0"/>
              </a:rPr>
            </a:br>
            <a:r>
              <a:rPr lang="en" sz="2400" b="1" dirty="0">
                <a:effectLst/>
                <a:ea typeface="Arial" panose="020B0604020202020204" pitchFamily="34" charset="0"/>
                <a:cs typeface="Cambria" panose="02040503050406030204" pitchFamily="18" charset="0"/>
              </a:rPr>
              <a:t>AGEING BETTER WITH ICTs:</a:t>
            </a:r>
            <a:r>
              <a:rPr lang="x-none" sz="2400" b="1" dirty="0">
                <a:effectLst/>
                <a:ea typeface="Arial" panose="020B0604020202020204" pitchFamily="34" charset="0"/>
              </a:rPr>
              <a:t/>
            </a:r>
            <a:br>
              <a:rPr lang="x-none" sz="2400" b="1" dirty="0">
                <a:effectLst/>
                <a:ea typeface="Arial" panose="020B0604020202020204" pitchFamily="34" charset="0"/>
              </a:rPr>
            </a:br>
            <a:r>
              <a:rPr lang="en" sz="2400" b="1" dirty="0">
                <a:effectLst/>
                <a:ea typeface="Arial" panose="020B0604020202020204" pitchFamily="34" charset="0"/>
                <a:cs typeface="Cambria" panose="02040503050406030204" pitchFamily="18" charset="0"/>
              </a:rPr>
              <a:t>Building a Brighter Future for Older Persons through ICT Innovation</a:t>
            </a:r>
            <a:endParaRPr lang="en-US" sz="4400" b="1" dirty="0"/>
          </a:p>
        </p:txBody>
      </p:sp>
      <p:sp>
        <p:nvSpPr>
          <p:cNvPr id="3" name="Subtitle 2"/>
          <p:cNvSpPr>
            <a:spLocks noGrp="1"/>
          </p:cNvSpPr>
          <p:nvPr>
            <p:ph type="subTitle" idx="1"/>
          </p:nvPr>
        </p:nvSpPr>
        <p:spPr>
          <a:xfrm>
            <a:off x="1371600" y="3600450"/>
            <a:ext cx="6400800" cy="723900"/>
          </a:xfrm>
          <a:solidFill>
            <a:schemeClr val="bg1"/>
          </a:solidFill>
        </p:spPr>
        <p:txBody>
          <a:bodyPr>
            <a:noAutofit/>
          </a:bodyPr>
          <a:lstStyle/>
          <a:p>
            <a:pPr lvl="0">
              <a:lnSpc>
                <a:spcPct val="114000"/>
              </a:lnSpc>
              <a:spcBef>
                <a:spcPts val="0"/>
              </a:spcBef>
              <a:buClr>
                <a:srgbClr val="5B6770"/>
              </a:buClr>
            </a:pPr>
            <a:r>
              <a:rPr lang="en-US" sz="1600" dirty="0" smtClean="0"/>
              <a:t>Team: </a:t>
            </a:r>
            <a:r>
              <a:rPr lang="en-US" sz="1600" b="1" dirty="0" smtClean="0"/>
              <a:t>Pied Piper</a:t>
            </a:r>
            <a:r>
              <a:rPr lang="en-US" sz="1400" dirty="0" smtClean="0"/>
              <a:t>: </a:t>
            </a:r>
            <a:r>
              <a:rPr lang="en-US" sz="1600" b="1" dirty="0" smtClean="0"/>
              <a:t>SIDDHARTH SINHA, SANJANA SINHA</a:t>
            </a:r>
          </a:p>
          <a:p>
            <a:pPr lvl="0">
              <a:lnSpc>
                <a:spcPct val="114000"/>
              </a:lnSpc>
              <a:spcBef>
                <a:spcPts val="0"/>
              </a:spcBef>
              <a:buClr>
                <a:srgbClr val="5B6770"/>
              </a:buClr>
            </a:pPr>
            <a:r>
              <a:rPr lang="en-GB" sz="1400" dirty="0" smtClean="0">
                <a:ea typeface="Segoe UI" panose="020B0502040204020203" pitchFamily="34" charset="0"/>
                <a:cs typeface="Arial" panose="020B0604020202020204" pitchFamily="34" charset="0"/>
              </a:rPr>
              <a:t>(sid3345@gmail.com)</a:t>
            </a:r>
            <a:endParaRPr lang="fr-FR" sz="1400" dirty="0">
              <a:ea typeface="Segoe UI" panose="020B0502040204020203" pitchFamily="34" charset="0"/>
              <a:cs typeface="Arial" panose="020B0604020202020204" pitchFamily="34" charset="0"/>
            </a:endParaRPr>
          </a:p>
          <a:p>
            <a:r>
              <a:rPr lang="en-GB" sz="1600" dirty="0" smtClean="0"/>
              <a:t>Country: </a:t>
            </a:r>
            <a:r>
              <a:rPr lang="en-GB" sz="1600" b="1" dirty="0" smtClean="0"/>
              <a:t>India</a:t>
            </a:r>
            <a:endParaRPr lang="en-US" sz="1600" b="1" dirty="0"/>
          </a:p>
        </p:txBody>
      </p:sp>
      <p:sp>
        <p:nvSpPr>
          <p:cNvPr id="4" name="Footer Placeholder 3"/>
          <p:cNvSpPr>
            <a:spLocks noGrp="1"/>
          </p:cNvSpPr>
          <p:nvPr>
            <p:ph type="ftr" sz="quarter" idx="11"/>
          </p:nvPr>
        </p:nvSpPr>
        <p:spPr/>
        <p:txBody>
          <a:bodyPr/>
          <a:lstStyle/>
          <a:p>
            <a:r>
              <a:rPr lang="en-US" dirty="0"/>
              <a:t>Confidential</a:t>
            </a:r>
          </a:p>
        </p:txBody>
      </p:sp>
      <p:sp>
        <p:nvSpPr>
          <p:cNvPr id="5" name="Slide Number Placeholder 4"/>
          <p:cNvSpPr>
            <a:spLocks noGrp="1"/>
          </p:cNvSpPr>
          <p:nvPr>
            <p:ph type="sldNum" sz="quarter" idx="12"/>
          </p:nvPr>
        </p:nvSpPr>
        <p:spPr/>
        <p:txBody>
          <a:bodyPr/>
          <a:lstStyle/>
          <a:p>
            <a:fld id="{0100480C-BB07-47E2-BEE2-FB115A9E0610}" type="slidenum">
              <a:rPr lang="en-US" smtClean="0"/>
              <a:pPr/>
              <a:t>1</a:t>
            </a:fld>
            <a:endParaRPr lang="en-US"/>
          </a:p>
        </p:txBody>
      </p:sp>
    </p:spTree>
    <p:extLst>
      <p:ext uri="{BB962C8B-B14F-4D97-AF65-F5344CB8AC3E}">
        <p14:creationId xmlns:p14="http://schemas.microsoft.com/office/powerpoint/2010/main" xmlns="" val="332908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533400" y="742951"/>
            <a:ext cx="8229600" cy="609600"/>
          </a:xfrm>
        </p:spPr>
        <p:txBody>
          <a:bodyPr>
            <a:normAutofit/>
          </a:bodyPr>
          <a:lstStyle/>
          <a:p>
            <a:r>
              <a:rPr lang="en-GB" sz="2800" b="1" dirty="0" smtClean="0">
                <a:solidFill>
                  <a:schemeClr val="tx2">
                    <a:lumMod val="60000"/>
                    <a:lumOff val="40000"/>
                  </a:schemeClr>
                </a:solidFill>
              </a:rPr>
              <a:t>CHALLENGES</a:t>
            </a:r>
            <a:endParaRPr lang="en-US" sz="2800" b="1" dirty="0">
              <a:solidFill>
                <a:schemeClr val="tx2">
                  <a:lumMod val="60000"/>
                  <a:lumOff val="40000"/>
                </a:schemeClr>
              </a:solidFill>
            </a:endParaRP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228600" y="1535907"/>
            <a:ext cx="8763000" cy="3058715"/>
          </a:xfrm>
        </p:spPr>
        <p:txBody>
          <a:bodyPr>
            <a:normAutofit/>
          </a:bodyPr>
          <a:lstStyle/>
          <a:p>
            <a:pPr marL="0" indent="0"/>
            <a:r>
              <a:rPr lang="en-GB" sz="2000" dirty="0" smtClean="0">
                <a:solidFill>
                  <a:schemeClr val="tx2">
                    <a:lumMod val="75000"/>
                  </a:schemeClr>
                </a:solidFill>
                <a:latin typeface="Comic Sans MS" pitchFamily="66" charset="0"/>
              </a:rPr>
              <a:t>Lone Wolf, lack of good MERN stack developers to team up, to code application, no guidance, thus, if selected, may be we can get more guidance.</a:t>
            </a:r>
          </a:p>
          <a:p>
            <a:pPr marL="0" indent="0"/>
            <a:endParaRPr lang="en-GB" sz="2000" dirty="0" smtClean="0">
              <a:solidFill>
                <a:schemeClr val="tx2">
                  <a:lumMod val="75000"/>
                </a:schemeClr>
              </a:solidFill>
              <a:latin typeface="Comic Sans MS" pitchFamily="66" charset="0"/>
            </a:endParaRPr>
          </a:p>
          <a:p>
            <a:pPr marL="0" indent="0"/>
            <a:r>
              <a:rPr lang="en-GB" sz="2000" dirty="0" smtClean="0">
                <a:solidFill>
                  <a:schemeClr val="tx2">
                    <a:lumMod val="75000"/>
                  </a:schemeClr>
                </a:solidFill>
                <a:latin typeface="Comic Sans MS" pitchFamily="66" charset="0"/>
              </a:rPr>
              <a:t>API latencies. (API’s are sometimes slow in responding. Need proper test and error cases: code quality)</a:t>
            </a:r>
          </a:p>
          <a:p>
            <a:pPr marL="0" indent="0"/>
            <a:endParaRPr lang="en-GB" sz="2000" dirty="0" smtClean="0">
              <a:solidFill>
                <a:schemeClr val="tx2">
                  <a:lumMod val="75000"/>
                </a:schemeClr>
              </a:solidFill>
              <a:latin typeface="Comic Sans MS" pitchFamily="66" charset="0"/>
            </a:endParaRPr>
          </a:p>
          <a:p>
            <a:pPr marL="0" indent="0"/>
            <a:r>
              <a:rPr lang="en-GB" sz="2000" dirty="0" err="1" smtClean="0">
                <a:solidFill>
                  <a:schemeClr val="tx2">
                    <a:lumMod val="75000"/>
                  </a:schemeClr>
                </a:solidFill>
                <a:latin typeface="Comic Sans MS" pitchFamily="66" charset="0"/>
              </a:rPr>
              <a:t>Redux</a:t>
            </a:r>
            <a:r>
              <a:rPr lang="en-GB" sz="2000" dirty="0" smtClean="0">
                <a:solidFill>
                  <a:schemeClr val="tx2">
                    <a:lumMod val="75000"/>
                  </a:schemeClr>
                </a:solidFill>
                <a:latin typeface="Comic Sans MS" pitchFamily="66" charset="0"/>
              </a:rPr>
              <a:t>, 1st time. (Learned and used React-</a:t>
            </a:r>
            <a:r>
              <a:rPr lang="en-GB" sz="2000" dirty="0" err="1" smtClean="0">
                <a:solidFill>
                  <a:schemeClr val="tx2">
                    <a:lumMod val="75000"/>
                  </a:schemeClr>
                </a:solidFill>
                <a:latin typeface="Comic Sans MS" pitchFamily="66" charset="0"/>
              </a:rPr>
              <a:t>Redux</a:t>
            </a:r>
            <a:r>
              <a:rPr lang="en-GB" sz="2000" dirty="0" smtClean="0">
                <a:solidFill>
                  <a:schemeClr val="tx2">
                    <a:lumMod val="75000"/>
                  </a:schemeClr>
                </a:solidFill>
                <a:latin typeface="Comic Sans MS" pitchFamily="66" charset="0"/>
              </a:rPr>
              <a:t> for 1</a:t>
            </a:r>
            <a:r>
              <a:rPr lang="en-GB" sz="2000" baseline="30000" dirty="0" smtClean="0">
                <a:solidFill>
                  <a:schemeClr val="tx2">
                    <a:lumMod val="75000"/>
                  </a:schemeClr>
                </a:solidFill>
                <a:latin typeface="Comic Sans MS" pitchFamily="66" charset="0"/>
              </a:rPr>
              <a:t>st</a:t>
            </a:r>
            <a:r>
              <a:rPr lang="en-GB" sz="2000" dirty="0" smtClean="0">
                <a:solidFill>
                  <a:schemeClr val="tx2">
                    <a:lumMod val="75000"/>
                  </a:schemeClr>
                </a:solidFill>
                <a:latin typeface="Comic Sans MS" pitchFamily="66" charset="0"/>
              </a:rPr>
              <a:t> time)</a:t>
            </a:r>
            <a:endParaRPr lang="en-US" sz="2000" dirty="0">
              <a:solidFill>
                <a:schemeClr val="tx2">
                  <a:lumMod val="75000"/>
                </a:schemeClr>
              </a:solidFill>
              <a:latin typeface="Comic Sans MS" pitchFamily="66" charset="0"/>
              <a:ea typeface="Segoe UI" panose="020B0502040204020203"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10</a:t>
            </a:fld>
            <a:endParaRPr lang="en-US"/>
          </a:p>
        </p:txBody>
      </p:sp>
    </p:spTree>
    <p:extLst>
      <p:ext uri="{BB962C8B-B14F-4D97-AF65-F5344CB8AC3E}">
        <p14:creationId xmlns:p14="http://schemas.microsoft.com/office/powerpoint/2010/main" xmlns="" val="2694010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533400" y="742951"/>
            <a:ext cx="8229600" cy="609600"/>
          </a:xfrm>
        </p:spPr>
        <p:txBody>
          <a:bodyPr>
            <a:normAutofit/>
          </a:bodyPr>
          <a:lstStyle/>
          <a:p>
            <a:pPr lvl="0">
              <a:spcBef>
                <a:spcPts val="0"/>
              </a:spcBef>
            </a:pPr>
            <a:r>
              <a:rPr lang="en-US" sz="2800" b="1" dirty="0" smtClean="0">
                <a:solidFill>
                  <a:schemeClr val="tx2">
                    <a:lumMod val="60000"/>
                    <a:lumOff val="40000"/>
                  </a:schemeClr>
                </a:solidFill>
                <a:latin typeface="Barlow"/>
                <a:ea typeface="Barlow"/>
                <a:cs typeface="Barlow"/>
                <a:sym typeface="Barlow"/>
              </a:rPr>
              <a:t>TECH STACK</a:t>
            </a:r>
            <a:endParaRPr lang="en-US" sz="2800" dirty="0">
              <a:solidFill>
                <a:schemeClr val="tx2">
                  <a:lumMod val="60000"/>
                  <a:lumOff val="40000"/>
                </a:schemeClr>
              </a:solidFill>
            </a:endParaRP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228600" y="1352551"/>
            <a:ext cx="8763000" cy="3242072"/>
          </a:xfrm>
        </p:spPr>
        <p:txBody>
          <a:bodyPr>
            <a:noAutofit/>
          </a:bodyPr>
          <a:lstStyle/>
          <a:p>
            <a:r>
              <a:rPr lang="en-GB" sz="2000" dirty="0" smtClean="0">
                <a:solidFill>
                  <a:schemeClr val="tx2">
                    <a:lumMod val="75000"/>
                  </a:schemeClr>
                </a:solidFill>
                <a:latin typeface="Comic Sans MS" pitchFamily="66" charset="0"/>
              </a:rPr>
              <a:t>MERN stack:</a:t>
            </a:r>
          </a:p>
          <a:p>
            <a:pPr lvl="1"/>
            <a:r>
              <a:rPr lang="en-GB" sz="1800" dirty="0" err="1" smtClean="0">
                <a:solidFill>
                  <a:schemeClr val="tx2">
                    <a:lumMod val="75000"/>
                  </a:schemeClr>
                </a:solidFill>
                <a:latin typeface="Comic Sans MS" pitchFamily="66" charset="0"/>
              </a:rPr>
              <a:t>MongoDB</a:t>
            </a:r>
            <a:r>
              <a:rPr lang="en-GB" sz="1800" dirty="0" smtClean="0">
                <a:solidFill>
                  <a:schemeClr val="tx2">
                    <a:lumMod val="75000"/>
                  </a:schemeClr>
                </a:solidFill>
                <a:latin typeface="Comic Sans MS" pitchFamily="66" charset="0"/>
              </a:rPr>
              <a:t> (Database)</a:t>
            </a:r>
          </a:p>
          <a:p>
            <a:pPr lvl="1"/>
            <a:r>
              <a:rPr lang="en-GB" sz="1800" dirty="0" smtClean="0">
                <a:solidFill>
                  <a:schemeClr val="tx2">
                    <a:lumMod val="75000"/>
                  </a:schemeClr>
                </a:solidFill>
                <a:latin typeface="Comic Sans MS" pitchFamily="66" charset="0"/>
              </a:rPr>
              <a:t>Express</a:t>
            </a:r>
          </a:p>
          <a:p>
            <a:pPr lvl="1"/>
            <a:r>
              <a:rPr lang="en-GB" sz="1800" dirty="0" err="1" smtClean="0">
                <a:solidFill>
                  <a:schemeClr val="tx2">
                    <a:lumMod val="75000"/>
                  </a:schemeClr>
                </a:solidFill>
                <a:latin typeface="Comic Sans MS" pitchFamily="66" charset="0"/>
              </a:rPr>
              <a:t>ReactJS</a:t>
            </a:r>
            <a:r>
              <a:rPr lang="en-GB" sz="1800" dirty="0" smtClean="0">
                <a:solidFill>
                  <a:schemeClr val="tx2">
                    <a:lumMod val="75000"/>
                  </a:schemeClr>
                </a:solidFill>
                <a:latin typeface="Comic Sans MS" pitchFamily="66" charset="0"/>
              </a:rPr>
              <a:t> (</a:t>
            </a:r>
            <a:r>
              <a:rPr lang="en-GB" sz="1800" dirty="0" err="1" smtClean="0">
                <a:solidFill>
                  <a:schemeClr val="tx2">
                    <a:lumMod val="75000"/>
                  </a:schemeClr>
                </a:solidFill>
                <a:latin typeface="Comic Sans MS" pitchFamily="66" charset="0"/>
              </a:rPr>
              <a:t>FrontEnd</a:t>
            </a:r>
            <a:r>
              <a:rPr lang="en-GB" sz="1800" dirty="0" smtClean="0">
                <a:solidFill>
                  <a:schemeClr val="tx2">
                    <a:lumMod val="75000"/>
                  </a:schemeClr>
                </a:solidFill>
                <a:latin typeface="Comic Sans MS" pitchFamily="66" charset="0"/>
              </a:rPr>
              <a:t>)</a:t>
            </a:r>
          </a:p>
          <a:p>
            <a:pPr lvl="1"/>
            <a:r>
              <a:rPr lang="en-GB" sz="1800" dirty="0" err="1" smtClean="0">
                <a:solidFill>
                  <a:schemeClr val="tx2">
                    <a:lumMod val="75000"/>
                  </a:schemeClr>
                </a:solidFill>
                <a:latin typeface="Comic Sans MS" pitchFamily="66" charset="0"/>
              </a:rPr>
              <a:t>NodeJS</a:t>
            </a:r>
            <a:r>
              <a:rPr lang="en-GB" sz="1800" dirty="0" smtClean="0">
                <a:solidFill>
                  <a:schemeClr val="tx2">
                    <a:lumMod val="75000"/>
                  </a:schemeClr>
                </a:solidFill>
                <a:latin typeface="Comic Sans MS" pitchFamily="66" charset="0"/>
              </a:rPr>
              <a:t> (</a:t>
            </a:r>
            <a:r>
              <a:rPr lang="en-GB" sz="1800" dirty="0" err="1" smtClean="0">
                <a:solidFill>
                  <a:schemeClr val="tx2">
                    <a:lumMod val="75000"/>
                  </a:schemeClr>
                </a:solidFill>
                <a:latin typeface="Comic Sans MS" pitchFamily="66" charset="0"/>
              </a:rPr>
              <a:t>BackEnd</a:t>
            </a:r>
            <a:r>
              <a:rPr lang="en-GB" sz="1800" dirty="0" smtClean="0">
                <a:solidFill>
                  <a:schemeClr val="tx2">
                    <a:lumMod val="75000"/>
                  </a:schemeClr>
                </a:solidFill>
                <a:latin typeface="Comic Sans MS" pitchFamily="66" charset="0"/>
              </a:rPr>
              <a:t>)</a:t>
            </a:r>
          </a:p>
          <a:p>
            <a:pPr lvl="8"/>
            <a:endParaRPr lang="en-GB" dirty="0" smtClean="0">
              <a:solidFill>
                <a:schemeClr val="tx2">
                  <a:lumMod val="75000"/>
                </a:schemeClr>
              </a:solidFill>
              <a:latin typeface="Comic Sans MS" pitchFamily="66" charset="0"/>
            </a:endParaRPr>
          </a:p>
          <a:p>
            <a:r>
              <a:rPr lang="en-GB" dirty="0" smtClean="0">
                <a:solidFill>
                  <a:schemeClr val="tx2">
                    <a:lumMod val="75000"/>
                  </a:schemeClr>
                </a:solidFill>
                <a:latin typeface="Comic Sans MS" pitchFamily="66" charset="0"/>
              </a:rPr>
              <a:t>D3 JS (chart visualization)</a:t>
            </a:r>
          </a:p>
          <a:p>
            <a:r>
              <a:rPr lang="en-GB" dirty="0" smtClean="0">
                <a:solidFill>
                  <a:schemeClr val="tx2">
                    <a:lumMod val="75000"/>
                  </a:schemeClr>
                </a:solidFill>
                <a:latin typeface="Comic Sans MS" pitchFamily="66" charset="0"/>
              </a:rPr>
              <a:t>Material UI</a:t>
            </a:r>
          </a:p>
          <a:p>
            <a:r>
              <a:rPr lang="en-GB" dirty="0" smtClean="0">
                <a:solidFill>
                  <a:schemeClr val="tx2">
                    <a:lumMod val="75000"/>
                  </a:schemeClr>
                </a:solidFill>
                <a:latin typeface="Comic Sans MS" pitchFamily="66" charset="0"/>
              </a:rPr>
              <a:t>API’s (</a:t>
            </a:r>
            <a:r>
              <a:rPr lang="en-US" dirty="0" smtClean="0">
                <a:solidFill>
                  <a:schemeClr val="tx2">
                    <a:lumMod val="75000"/>
                  </a:schemeClr>
                </a:solidFill>
                <a:latin typeface="Comic Sans MS" pitchFamily="66" charset="0"/>
                <a:ea typeface="Barlow Medium"/>
                <a:cs typeface="Barlow Medium"/>
                <a:sym typeface="Barlow Medium"/>
              </a:rPr>
              <a:t>Plaid, </a:t>
            </a:r>
            <a:r>
              <a:rPr lang="en-GB" dirty="0" err="1" smtClean="0">
                <a:solidFill>
                  <a:schemeClr val="tx2">
                    <a:lumMod val="75000"/>
                  </a:schemeClr>
                </a:solidFill>
                <a:latin typeface="Comic Sans MS" pitchFamily="66" charset="0"/>
                <a:sym typeface="Barlow Medium"/>
              </a:rPr>
              <a:t>Numbeo</a:t>
            </a:r>
            <a:r>
              <a:rPr lang="en-GB" dirty="0" smtClean="0">
                <a:solidFill>
                  <a:schemeClr val="tx2">
                    <a:lumMod val="75000"/>
                  </a:schemeClr>
                </a:solidFill>
                <a:latin typeface="Comic Sans MS" pitchFamily="66" charset="0"/>
                <a:sym typeface="Barlow Medium"/>
              </a:rPr>
              <a:t>)</a:t>
            </a:r>
            <a:endParaRPr lang="en-GB" dirty="0" smtClean="0">
              <a:solidFill>
                <a:schemeClr val="tx2">
                  <a:lumMod val="75000"/>
                </a:schemeClr>
              </a:solidFill>
              <a:latin typeface="Comic Sans MS" pitchFamily="66" charset="0"/>
            </a:endParaRPr>
          </a:p>
          <a:p>
            <a:pPr marL="0" indent="0"/>
            <a:endParaRPr lang="en-US" sz="1000" dirty="0">
              <a:solidFill>
                <a:schemeClr val="tx2">
                  <a:lumMod val="75000"/>
                </a:schemeClr>
              </a:solidFill>
              <a:latin typeface="Barlow" pitchFamily="2" charset="77"/>
              <a:ea typeface="Segoe UI" panose="020B0502040204020203"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11</a:t>
            </a:fld>
            <a:endParaRPr lang="en-US"/>
          </a:p>
        </p:txBody>
      </p:sp>
    </p:spTree>
    <p:extLst>
      <p:ext uri="{BB962C8B-B14F-4D97-AF65-F5344CB8AC3E}">
        <p14:creationId xmlns:p14="http://schemas.microsoft.com/office/powerpoint/2010/main" xmlns="" val="2694010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609600" y="666750"/>
            <a:ext cx="8229600" cy="304799"/>
          </a:xfrm>
        </p:spPr>
        <p:txBody>
          <a:bodyPr>
            <a:normAutofit fontScale="90000"/>
          </a:bodyPr>
          <a:lstStyle/>
          <a:p>
            <a:pPr lvl="0">
              <a:spcBef>
                <a:spcPts val="0"/>
              </a:spcBef>
            </a:pPr>
            <a:r>
              <a:rPr lang="en-US" sz="2800" b="1" dirty="0" smtClean="0">
                <a:solidFill>
                  <a:schemeClr val="tx2">
                    <a:lumMod val="60000"/>
                    <a:lumOff val="40000"/>
                  </a:schemeClr>
                </a:solidFill>
                <a:latin typeface="Barlow"/>
                <a:ea typeface="Barlow"/>
                <a:cs typeface="Barlow"/>
                <a:sym typeface="Barlow"/>
              </a:rPr>
              <a:t>SCREENSHOTS</a:t>
            </a:r>
            <a:endParaRPr lang="en-US" sz="900" dirty="0">
              <a:solidFill>
                <a:schemeClr val="tx2">
                  <a:lumMod val="60000"/>
                  <a:lumOff val="40000"/>
                </a:schemeClr>
              </a:solidFill>
            </a:endParaRP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12</a:t>
            </a:fld>
            <a:endParaRPr lang="en-US"/>
          </a:p>
        </p:txBody>
      </p:sp>
      <p:sp>
        <p:nvSpPr>
          <p:cNvPr id="9" name="Google Shape;124;p16"/>
          <p:cNvSpPr txBox="1"/>
          <p:nvPr/>
        </p:nvSpPr>
        <p:spPr>
          <a:xfrm>
            <a:off x="0" y="742950"/>
            <a:ext cx="2590800" cy="457200"/>
          </a:xfrm>
          <a:prstGeom prst="rect">
            <a:avLst/>
          </a:prstGeom>
          <a:noFill/>
          <a:ln>
            <a:noFill/>
          </a:ln>
        </p:spPr>
        <p:txBody>
          <a:bodyPr spcFirstLastPara="1" wrap="square" lIns="0" tIns="0" rIns="0" bIns="0" anchor="t" anchorCtr="0">
            <a:noAutofit/>
          </a:bodyPr>
          <a:lstStyle/>
          <a:p>
            <a:pPr lvl="0">
              <a:lnSpc>
                <a:spcPct val="150000"/>
              </a:lnSpc>
              <a:buClr>
                <a:srgbClr val="FF0000"/>
              </a:buClr>
              <a:buFont typeface="Wingdings" pitchFamily="2" charset="2"/>
              <a:buChar char="Ø"/>
            </a:pPr>
            <a:r>
              <a:rPr lang="en-US" b="0" i="0" u="none" strike="noStrike" cap="none" dirty="0" smtClean="0">
                <a:solidFill>
                  <a:schemeClr val="tx2">
                    <a:lumMod val="75000"/>
                  </a:schemeClr>
                </a:solidFill>
                <a:latin typeface="Comic Sans MS" pitchFamily="66" charset="0"/>
                <a:ea typeface="Barlow Medium"/>
                <a:cs typeface="Barlow Medium"/>
                <a:sym typeface="Barlow Medium"/>
              </a:rPr>
              <a:t>  Login Page</a:t>
            </a:r>
            <a:endParaRPr lang="en-US" dirty="0" smtClean="0">
              <a:solidFill>
                <a:schemeClr val="tx2">
                  <a:lumMod val="75000"/>
                </a:schemeClr>
              </a:solidFill>
              <a:latin typeface="Comic Sans MS" pitchFamily="66" charset="0"/>
              <a:ea typeface="Barlow Medium"/>
              <a:cs typeface="Barlow Medium"/>
              <a:sym typeface="Barlow Medium"/>
            </a:endParaRPr>
          </a:p>
          <a:p>
            <a:pPr lvl="0">
              <a:lnSpc>
                <a:spcPct val="150000"/>
              </a:lnSpc>
              <a:buClr>
                <a:srgbClr val="FF0000"/>
              </a:buClr>
              <a:buFont typeface="Wingdings" pitchFamily="2" charset="2"/>
              <a:buChar char="Ø"/>
            </a:pPr>
            <a:endParaRPr lang="en-GB" dirty="0" smtClean="0">
              <a:solidFill>
                <a:schemeClr val="tx2">
                  <a:lumMod val="75000"/>
                </a:schemeClr>
              </a:solidFill>
              <a:latin typeface="Comic Sans MS" pitchFamily="66" charset="0"/>
              <a:ea typeface="Barlow Medium"/>
              <a:cs typeface="Barlow Medium"/>
              <a:sym typeface="Barlow Medium"/>
            </a:endParaRPr>
          </a:p>
          <a:p>
            <a:pPr lvl="0">
              <a:lnSpc>
                <a:spcPct val="150000"/>
              </a:lnSpc>
              <a:buClr>
                <a:srgbClr val="FF0000"/>
              </a:buClr>
              <a:buFont typeface="Wingdings" pitchFamily="2" charset="2"/>
              <a:buChar char="Ø"/>
            </a:pPr>
            <a:endParaRPr lang="en-GB" dirty="0" smtClean="0">
              <a:solidFill>
                <a:schemeClr val="tx2">
                  <a:lumMod val="75000"/>
                </a:schemeClr>
              </a:solidFill>
              <a:latin typeface="Comic Sans MS" pitchFamily="66" charset="0"/>
              <a:ea typeface="Barlow Medium"/>
              <a:cs typeface="Barlow Medium"/>
              <a:sym typeface="Barlow Medium"/>
            </a:endParaRPr>
          </a:p>
          <a:p>
            <a:pPr lvl="0">
              <a:lnSpc>
                <a:spcPct val="150000"/>
              </a:lnSpc>
              <a:buClr>
                <a:srgbClr val="FF0000"/>
              </a:buClr>
              <a:buFont typeface="Wingdings" pitchFamily="2" charset="2"/>
              <a:buChar char="Ø"/>
            </a:pPr>
            <a:endParaRPr lang="en-GB" dirty="0" smtClean="0">
              <a:solidFill>
                <a:schemeClr val="tx2">
                  <a:lumMod val="75000"/>
                </a:schemeClr>
              </a:solidFill>
              <a:latin typeface="Comic Sans MS" pitchFamily="66" charset="0"/>
              <a:ea typeface="Barlow Medium"/>
              <a:cs typeface="Barlow Medium"/>
              <a:sym typeface="Barlow Medium"/>
            </a:endParaRPr>
          </a:p>
          <a:p>
            <a:pPr lvl="0">
              <a:lnSpc>
                <a:spcPct val="150000"/>
              </a:lnSpc>
              <a:buClr>
                <a:srgbClr val="FF0000"/>
              </a:buClr>
            </a:pPr>
            <a:endParaRPr lang="en-GB" dirty="0" smtClean="0">
              <a:solidFill>
                <a:schemeClr val="tx2">
                  <a:lumMod val="75000"/>
                </a:schemeClr>
              </a:solidFill>
              <a:latin typeface="Comic Sans MS" pitchFamily="66" charset="0"/>
              <a:ea typeface="Barlow Medium"/>
              <a:cs typeface="Barlow Medium"/>
              <a:sym typeface="Barlow Medium"/>
            </a:endParaRPr>
          </a:p>
          <a:p>
            <a:pPr>
              <a:lnSpc>
                <a:spcPct val="150000"/>
              </a:lnSpc>
              <a:buClr>
                <a:srgbClr val="FF0000"/>
              </a:buClr>
              <a:buFont typeface="Wingdings" pitchFamily="2" charset="2"/>
              <a:buChar char="Ø"/>
            </a:pPr>
            <a:endParaRPr lang="en-GB" dirty="0" smtClean="0">
              <a:solidFill>
                <a:schemeClr val="tx2">
                  <a:lumMod val="75000"/>
                </a:schemeClr>
              </a:solidFill>
              <a:latin typeface="Comic Sans MS" pitchFamily="66" charset="0"/>
              <a:sym typeface="Barlow Medium"/>
            </a:endParaRPr>
          </a:p>
          <a:p>
            <a:pPr>
              <a:lnSpc>
                <a:spcPct val="150000"/>
              </a:lnSpc>
              <a:buClr>
                <a:srgbClr val="FF0000"/>
              </a:buClr>
            </a:pPr>
            <a:endParaRPr lang="en-GB" dirty="0" smtClean="0">
              <a:solidFill>
                <a:schemeClr val="tx2">
                  <a:lumMod val="75000"/>
                </a:schemeClr>
              </a:solidFill>
              <a:latin typeface="Comic Sans MS" pitchFamily="66" charset="0"/>
              <a:sym typeface="Barlow Medium"/>
            </a:endParaRPr>
          </a:p>
          <a:p>
            <a:pPr>
              <a:lnSpc>
                <a:spcPct val="150000"/>
              </a:lnSpc>
              <a:buClr>
                <a:srgbClr val="FF0000"/>
              </a:buClr>
            </a:pPr>
            <a:endParaRPr lang="en-GB" sz="1200" dirty="0" smtClean="0">
              <a:solidFill>
                <a:schemeClr val="tx2">
                  <a:lumMod val="75000"/>
                </a:schemeClr>
              </a:solidFill>
              <a:latin typeface="Comic Sans MS" pitchFamily="66" charset="0"/>
              <a:sym typeface="Barlow Medium"/>
            </a:endParaRPr>
          </a:p>
          <a:p>
            <a:pPr lvl="0">
              <a:lnSpc>
                <a:spcPct val="150000"/>
              </a:lnSpc>
              <a:buClr>
                <a:srgbClr val="FF0000"/>
              </a:buClr>
            </a:pPr>
            <a:endParaRPr lang="en-GB" sz="1200" dirty="0" smtClean="0">
              <a:solidFill>
                <a:schemeClr val="tx2">
                  <a:lumMod val="75000"/>
                </a:schemeClr>
              </a:solidFill>
              <a:latin typeface="Comic Sans MS" pitchFamily="66" charset="0"/>
              <a:sym typeface="Barlow Medium"/>
            </a:endParaRPr>
          </a:p>
        </p:txBody>
      </p:sp>
      <p:pic>
        <p:nvPicPr>
          <p:cNvPr id="10" name="Picture 2"/>
          <p:cNvPicPr>
            <a:picLocks noChangeAspect="1" noChangeArrowheads="1"/>
          </p:cNvPicPr>
          <p:nvPr/>
        </p:nvPicPr>
        <p:blipFill>
          <a:blip r:embed="rId2" cstate="print"/>
          <a:srcRect/>
          <a:stretch>
            <a:fillRect/>
          </a:stretch>
        </p:blipFill>
        <p:spPr bwMode="auto">
          <a:xfrm>
            <a:off x="152399" y="1276350"/>
            <a:ext cx="4412673" cy="2286000"/>
          </a:xfrm>
          <a:prstGeom prst="rect">
            <a:avLst/>
          </a:prstGeom>
          <a:noFill/>
          <a:ln w="9525">
            <a:noFill/>
            <a:miter lim="800000"/>
            <a:headEnd/>
            <a:tailEnd/>
          </a:ln>
          <a:effectLst/>
        </p:spPr>
      </p:pic>
      <p:pic>
        <p:nvPicPr>
          <p:cNvPr id="11" name="Picture 3"/>
          <p:cNvPicPr>
            <a:picLocks noChangeAspect="1" noChangeArrowheads="1"/>
          </p:cNvPicPr>
          <p:nvPr/>
        </p:nvPicPr>
        <p:blipFill>
          <a:blip r:embed="rId3" cstate="print"/>
          <a:srcRect/>
          <a:stretch>
            <a:fillRect/>
          </a:stretch>
        </p:blipFill>
        <p:spPr bwMode="auto">
          <a:xfrm>
            <a:off x="4343400" y="1809750"/>
            <a:ext cx="4710811" cy="3122222"/>
          </a:xfrm>
          <a:prstGeom prst="rect">
            <a:avLst/>
          </a:prstGeom>
          <a:noFill/>
          <a:ln w="9525">
            <a:noFill/>
            <a:miter lim="800000"/>
            <a:headEnd/>
            <a:tailEnd/>
          </a:ln>
          <a:effectLst/>
        </p:spPr>
      </p:pic>
      <p:sp>
        <p:nvSpPr>
          <p:cNvPr id="16" name="Google Shape;124;p16"/>
          <p:cNvSpPr txBox="1"/>
          <p:nvPr/>
        </p:nvSpPr>
        <p:spPr>
          <a:xfrm>
            <a:off x="5943600" y="1200150"/>
            <a:ext cx="2590800" cy="457200"/>
          </a:xfrm>
          <a:prstGeom prst="rect">
            <a:avLst/>
          </a:prstGeom>
          <a:noFill/>
          <a:ln>
            <a:noFill/>
          </a:ln>
        </p:spPr>
        <p:txBody>
          <a:bodyPr spcFirstLastPara="1" wrap="square" lIns="0" tIns="0" rIns="0" bIns="0" anchor="t" anchorCtr="0">
            <a:noAutofit/>
          </a:bodyPr>
          <a:lstStyle/>
          <a:p>
            <a:pPr lvl="0">
              <a:lnSpc>
                <a:spcPct val="150000"/>
              </a:lnSpc>
              <a:buClr>
                <a:srgbClr val="FF0000"/>
              </a:buClr>
              <a:buFont typeface="Wingdings" pitchFamily="2" charset="2"/>
              <a:buChar char="Ø"/>
            </a:pPr>
            <a:r>
              <a:rPr lang="en-GB" b="0" i="0" u="none" strike="noStrike" cap="none" dirty="0" smtClean="0">
                <a:solidFill>
                  <a:schemeClr val="tx2">
                    <a:lumMod val="75000"/>
                  </a:schemeClr>
                </a:solidFill>
                <a:latin typeface="Comic Sans MS" pitchFamily="66" charset="0"/>
                <a:ea typeface="Barlow Medium"/>
                <a:cs typeface="Barlow Medium"/>
                <a:sym typeface="Barlow Medium"/>
              </a:rPr>
              <a:t>Dashboard</a:t>
            </a:r>
            <a:endParaRPr lang="en-GB" sz="1200" dirty="0" smtClean="0">
              <a:solidFill>
                <a:schemeClr val="tx2">
                  <a:lumMod val="75000"/>
                </a:schemeClr>
              </a:solidFill>
              <a:latin typeface="Comic Sans MS" pitchFamily="66" charset="0"/>
              <a:sym typeface="Barlow Medium"/>
            </a:endParaRPr>
          </a:p>
        </p:txBody>
      </p:sp>
    </p:spTree>
    <p:extLst>
      <p:ext uri="{BB962C8B-B14F-4D97-AF65-F5344CB8AC3E}">
        <p14:creationId xmlns:p14="http://schemas.microsoft.com/office/powerpoint/2010/main" xmlns="" val="2694010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609600" y="666750"/>
            <a:ext cx="8229600" cy="304799"/>
          </a:xfrm>
        </p:spPr>
        <p:txBody>
          <a:bodyPr>
            <a:normAutofit fontScale="90000"/>
          </a:bodyPr>
          <a:lstStyle/>
          <a:p>
            <a:pPr lvl="0">
              <a:spcBef>
                <a:spcPts val="0"/>
              </a:spcBef>
            </a:pPr>
            <a:r>
              <a:rPr lang="en-US" sz="2800" b="1" dirty="0" smtClean="0">
                <a:solidFill>
                  <a:schemeClr val="tx2">
                    <a:lumMod val="60000"/>
                    <a:lumOff val="40000"/>
                  </a:schemeClr>
                </a:solidFill>
                <a:latin typeface="Barlow"/>
                <a:ea typeface="Barlow"/>
                <a:cs typeface="Barlow"/>
                <a:sym typeface="Barlow"/>
              </a:rPr>
              <a:t>SCREENSHOTS</a:t>
            </a:r>
            <a:endParaRPr lang="en-US" sz="900" dirty="0">
              <a:solidFill>
                <a:schemeClr val="tx2">
                  <a:lumMod val="60000"/>
                  <a:lumOff val="40000"/>
                </a:schemeClr>
              </a:solidFill>
            </a:endParaRP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13</a:t>
            </a:fld>
            <a:endParaRPr lang="en-US"/>
          </a:p>
        </p:txBody>
      </p:sp>
      <p:sp>
        <p:nvSpPr>
          <p:cNvPr id="13" name="TextBox 12"/>
          <p:cNvSpPr txBox="1"/>
          <p:nvPr/>
        </p:nvSpPr>
        <p:spPr>
          <a:xfrm>
            <a:off x="1981200" y="4095750"/>
            <a:ext cx="2057400" cy="369332"/>
          </a:xfrm>
          <a:prstGeom prst="rect">
            <a:avLst/>
          </a:prstGeom>
          <a:noFill/>
        </p:spPr>
        <p:txBody>
          <a:bodyPr wrap="square" rtlCol="0">
            <a:spAutoFit/>
          </a:bodyPr>
          <a:lstStyle/>
          <a:p>
            <a:pPr>
              <a:buClr>
                <a:srgbClr val="FF0000"/>
              </a:buClr>
              <a:buFont typeface="Wingdings" pitchFamily="2" charset="2"/>
              <a:buChar char="Ø"/>
            </a:pPr>
            <a:r>
              <a:rPr lang="en-GB" dirty="0" smtClean="0">
                <a:solidFill>
                  <a:schemeClr val="tx2">
                    <a:lumMod val="75000"/>
                  </a:schemeClr>
                </a:solidFill>
                <a:latin typeface="Comic Sans MS" pitchFamily="66" charset="0"/>
              </a:rPr>
              <a:t>Transactions</a:t>
            </a:r>
            <a:endParaRPr lang="en-US" dirty="0">
              <a:solidFill>
                <a:schemeClr val="tx2">
                  <a:lumMod val="75000"/>
                </a:schemeClr>
              </a:solidFill>
              <a:latin typeface="Comic Sans MS" pitchFamily="66" charset="0"/>
            </a:endParaRPr>
          </a:p>
        </p:txBody>
      </p:sp>
      <p:pic>
        <p:nvPicPr>
          <p:cNvPr id="14" name="Picture 5"/>
          <p:cNvPicPr>
            <a:picLocks noChangeAspect="1" noChangeArrowheads="1"/>
          </p:cNvPicPr>
          <p:nvPr/>
        </p:nvPicPr>
        <p:blipFill>
          <a:blip r:embed="rId2" cstate="print"/>
          <a:srcRect/>
          <a:stretch>
            <a:fillRect/>
          </a:stretch>
        </p:blipFill>
        <p:spPr bwMode="auto">
          <a:xfrm>
            <a:off x="76200" y="971550"/>
            <a:ext cx="4515394" cy="2590800"/>
          </a:xfrm>
          <a:prstGeom prst="rect">
            <a:avLst/>
          </a:prstGeom>
          <a:noFill/>
          <a:ln w="9525">
            <a:noFill/>
            <a:miter lim="800000"/>
            <a:headEnd/>
            <a:tailEnd/>
          </a:ln>
          <a:effectLst/>
        </p:spPr>
      </p:pic>
      <p:sp>
        <p:nvSpPr>
          <p:cNvPr id="15" name="TextBox 14"/>
          <p:cNvSpPr txBox="1"/>
          <p:nvPr/>
        </p:nvSpPr>
        <p:spPr>
          <a:xfrm>
            <a:off x="4572000" y="1047750"/>
            <a:ext cx="3581400" cy="338554"/>
          </a:xfrm>
          <a:prstGeom prst="rect">
            <a:avLst/>
          </a:prstGeom>
          <a:noFill/>
        </p:spPr>
        <p:txBody>
          <a:bodyPr wrap="square" rtlCol="0">
            <a:spAutoFit/>
          </a:bodyPr>
          <a:lstStyle/>
          <a:p>
            <a:pPr>
              <a:buClr>
                <a:srgbClr val="FF0000"/>
              </a:buClr>
              <a:buFont typeface="Wingdings" pitchFamily="2" charset="2"/>
              <a:buChar char="Ø"/>
            </a:pPr>
            <a:r>
              <a:rPr lang="en-GB" sz="1600" dirty="0" smtClean="0">
                <a:solidFill>
                  <a:schemeClr val="tx2">
                    <a:lumMod val="75000"/>
                  </a:schemeClr>
                </a:solidFill>
                <a:latin typeface="Comic Sans MS" pitchFamily="66" charset="0"/>
              </a:rPr>
              <a:t>Retirement status</a:t>
            </a:r>
            <a:endParaRPr lang="en-US" sz="1600" dirty="0">
              <a:solidFill>
                <a:schemeClr val="tx2">
                  <a:lumMod val="75000"/>
                </a:schemeClr>
              </a:solidFill>
              <a:latin typeface="Comic Sans MS" pitchFamily="66" charset="0"/>
            </a:endParaRPr>
          </a:p>
        </p:txBody>
      </p:sp>
      <p:pic>
        <p:nvPicPr>
          <p:cNvPr id="12" name="Picture 4"/>
          <p:cNvPicPr>
            <a:picLocks noChangeAspect="1" noChangeArrowheads="1"/>
          </p:cNvPicPr>
          <p:nvPr/>
        </p:nvPicPr>
        <p:blipFill>
          <a:blip r:embed="rId3" cstate="print"/>
          <a:srcRect/>
          <a:stretch>
            <a:fillRect/>
          </a:stretch>
        </p:blipFill>
        <p:spPr bwMode="auto">
          <a:xfrm>
            <a:off x="3810000" y="2190750"/>
            <a:ext cx="5181600" cy="2667000"/>
          </a:xfrm>
          <a:prstGeom prst="rect">
            <a:avLst/>
          </a:prstGeom>
          <a:noFill/>
          <a:ln w="9525">
            <a:noFill/>
            <a:miter lim="800000"/>
            <a:headEnd/>
            <a:tailEnd/>
          </a:ln>
          <a:effectLst/>
        </p:spPr>
      </p:pic>
    </p:spTree>
    <p:extLst>
      <p:ext uri="{BB962C8B-B14F-4D97-AF65-F5344CB8AC3E}">
        <p14:creationId xmlns:p14="http://schemas.microsoft.com/office/powerpoint/2010/main" xmlns="" val="2694010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609600" y="666750"/>
            <a:ext cx="8229600" cy="304799"/>
          </a:xfrm>
        </p:spPr>
        <p:txBody>
          <a:bodyPr>
            <a:normAutofit fontScale="90000"/>
          </a:bodyPr>
          <a:lstStyle/>
          <a:p>
            <a:pPr lvl="0">
              <a:spcBef>
                <a:spcPts val="0"/>
              </a:spcBef>
            </a:pPr>
            <a:r>
              <a:rPr lang="en-US" sz="2800" b="1" dirty="0" smtClean="0">
                <a:solidFill>
                  <a:schemeClr val="tx2">
                    <a:lumMod val="60000"/>
                    <a:lumOff val="40000"/>
                  </a:schemeClr>
                </a:solidFill>
                <a:latin typeface="Barlow"/>
                <a:ea typeface="Barlow"/>
                <a:cs typeface="Barlow"/>
                <a:sym typeface="Barlow"/>
              </a:rPr>
              <a:t>SCREENSHOTS</a:t>
            </a:r>
            <a:endParaRPr lang="en-US" sz="900" dirty="0">
              <a:solidFill>
                <a:schemeClr val="tx2">
                  <a:lumMod val="60000"/>
                  <a:lumOff val="40000"/>
                </a:schemeClr>
              </a:solidFill>
            </a:endParaRP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14</a:t>
            </a:fld>
            <a:endParaRPr lang="en-US"/>
          </a:p>
        </p:txBody>
      </p:sp>
      <p:sp>
        <p:nvSpPr>
          <p:cNvPr id="13" name="TextBox 12"/>
          <p:cNvSpPr txBox="1"/>
          <p:nvPr/>
        </p:nvSpPr>
        <p:spPr>
          <a:xfrm>
            <a:off x="152400" y="4095750"/>
            <a:ext cx="3048000" cy="369332"/>
          </a:xfrm>
          <a:prstGeom prst="rect">
            <a:avLst/>
          </a:prstGeom>
          <a:noFill/>
        </p:spPr>
        <p:txBody>
          <a:bodyPr wrap="square" rtlCol="0">
            <a:spAutoFit/>
          </a:bodyPr>
          <a:lstStyle/>
          <a:p>
            <a:pPr>
              <a:buClr>
                <a:srgbClr val="FF0000"/>
              </a:buClr>
              <a:buFont typeface="Wingdings" pitchFamily="2" charset="2"/>
              <a:buChar char="Ø"/>
            </a:pPr>
            <a:r>
              <a:rPr lang="en-GB" dirty="0" smtClean="0">
                <a:solidFill>
                  <a:schemeClr val="tx2">
                    <a:lumMod val="75000"/>
                  </a:schemeClr>
                </a:solidFill>
                <a:latin typeface="Comic Sans MS" pitchFamily="66" charset="0"/>
              </a:rPr>
              <a:t>Linked Bank Accounts</a:t>
            </a:r>
            <a:endParaRPr lang="en-US" dirty="0">
              <a:solidFill>
                <a:schemeClr val="tx2">
                  <a:lumMod val="75000"/>
                </a:schemeClr>
              </a:solidFill>
              <a:latin typeface="Comic Sans MS" pitchFamily="66" charset="0"/>
            </a:endParaRPr>
          </a:p>
        </p:txBody>
      </p:sp>
      <p:sp>
        <p:nvSpPr>
          <p:cNvPr id="15" name="TextBox 14"/>
          <p:cNvSpPr txBox="1"/>
          <p:nvPr/>
        </p:nvSpPr>
        <p:spPr>
          <a:xfrm>
            <a:off x="5867400" y="1428750"/>
            <a:ext cx="3124200" cy="338554"/>
          </a:xfrm>
          <a:prstGeom prst="rect">
            <a:avLst/>
          </a:prstGeom>
          <a:noFill/>
        </p:spPr>
        <p:txBody>
          <a:bodyPr wrap="square" rtlCol="0">
            <a:spAutoFit/>
          </a:bodyPr>
          <a:lstStyle/>
          <a:p>
            <a:pPr>
              <a:buClr>
                <a:srgbClr val="FF0000"/>
              </a:buClr>
              <a:buFont typeface="Wingdings" pitchFamily="2" charset="2"/>
              <a:buChar char="Ø"/>
            </a:pPr>
            <a:r>
              <a:rPr lang="en-GB" sz="1600" dirty="0" smtClean="0">
                <a:solidFill>
                  <a:schemeClr val="tx2">
                    <a:lumMod val="75000"/>
                  </a:schemeClr>
                </a:solidFill>
                <a:latin typeface="Comic Sans MS" pitchFamily="66" charset="0"/>
              </a:rPr>
              <a:t>Plaid bank account linking</a:t>
            </a:r>
            <a:endParaRPr lang="en-US" sz="1600" dirty="0">
              <a:solidFill>
                <a:schemeClr val="tx2">
                  <a:lumMod val="75000"/>
                </a:schemeClr>
              </a:solidFill>
              <a:latin typeface="Comic Sans MS" pitchFamily="66" charset="0"/>
            </a:endParaRPr>
          </a:p>
        </p:txBody>
      </p:sp>
      <p:pic>
        <p:nvPicPr>
          <p:cNvPr id="1026" name="Picture 2"/>
          <p:cNvPicPr>
            <a:picLocks noChangeAspect="1" noChangeArrowheads="1"/>
          </p:cNvPicPr>
          <p:nvPr/>
        </p:nvPicPr>
        <p:blipFill>
          <a:blip r:embed="rId2" cstate="print"/>
          <a:srcRect/>
          <a:stretch>
            <a:fillRect/>
          </a:stretch>
        </p:blipFill>
        <p:spPr bwMode="auto">
          <a:xfrm>
            <a:off x="4724402" y="1885950"/>
            <a:ext cx="4419598" cy="2743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76200" y="971550"/>
            <a:ext cx="5607681" cy="3124200"/>
          </a:xfrm>
          <a:prstGeom prst="rect">
            <a:avLst/>
          </a:prstGeom>
          <a:noFill/>
          <a:ln w="9525">
            <a:noFill/>
            <a:miter lim="800000"/>
            <a:headEnd/>
            <a:tailEnd/>
          </a:ln>
          <a:effectLst/>
        </p:spPr>
      </p:pic>
    </p:spTree>
    <p:extLst>
      <p:ext uri="{BB962C8B-B14F-4D97-AF65-F5344CB8AC3E}">
        <p14:creationId xmlns:p14="http://schemas.microsoft.com/office/powerpoint/2010/main" xmlns="" val="2694010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457200" y="666750"/>
            <a:ext cx="8229600" cy="457200"/>
          </a:xfrm>
        </p:spPr>
        <p:txBody>
          <a:bodyPr>
            <a:normAutofit fontScale="90000"/>
          </a:bodyPr>
          <a:lstStyle/>
          <a:p>
            <a:r>
              <a:rPr lang="en-GB" sz="2800" b="1" dirty="0" smtClean="0">
                <a:solidFill>
                  <a:schemeClr val="tx2">
                    <a:lumMod val="60000"/>
                    <a:lumOff val="40000"/>
                  </a:schemeClr>
                </a:solidFill>
              </a:rPr>
              <a:t>CONCLUSION</a:t>
            </a:r>
            <a:endParaRPr lang="en-US" sz="2800" b="1" dirty="0">
              <a:solidFill>
                <a:schemeClr val="tx2">
                  <a:lumMod val="60000"/>
                  <a:lumOff val="40000"/>
                </a:schemeClr>
              </a:solidFill>
            </a:endParaRP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228600" y="1123950"/>
            <a:ext cx="8763000" cy="3470673"/>
          </a:xfrm>
        </p:spPr>
        <p:txBody>
          <a:bodyPr>
            <a:noAutofit/>
          </a:bodyPr>
          <a:lstStyle/>
          <a:p>
            <a:pPr marL="0" indent="0">
              <a:buNone/>
            </a:pPr>
            <a:r>
              <a:rPr lang="en-GB" sz="2100" dirty="0" smtClean="0">
                <a:solidFill>
                  <a:schemeClr val="tx2">
                    <a:lumMod val="75000"/>
                  </a:schemeClr>
                </a:solidFill>
                <a:latin typeface="Comic Sans MS" pitchFamily="66" charset="0"/>
              </a:rPr>
              <a:t> So, we hope, using our application will help people in better retirement planning, and getting insights like at what age, what monthly amount, investments, inflation rates, location specific factors such as healthcare quality and expenses, lifestyle quality, etc, to get a complete understanding of current and future financial status.</a:t>
            </a:r>
          </a:p>
          <a:p>
            <a:pPr marL="0" indent="0">
              <a:buNone/>
            </a:pPr>
            <a:endParaRPr lang="en-GB" sz="21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endParaRPr>
          </a:p>
          <a:p>
            <a:pPr marL="0" indent="0">
              <a:buNone/>
            </a:pPr>
            <a:r>
              <a:rPr lang="en-GB" sz="21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The solution uses actual data points of users and global factors, rather than abstract thinking, thus, data never lies and is quite accurate!</a:t>
            </a:r>
            <a:endParaRPr lang="en-US" sz="2100" dirty="0">
              <a:solidFill>
                <a:schemeClr val="tx2">
                  <a:lumMod val="75000"/>
                </a:schemeClr>
              </a:solidFill>
              <a:latin typeface="Comic Sans MS" pitchFamily="66" charset="0"/>
              <a:ea typeface="Segoe UI" panose="020B0502040204020203"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15</a:t>
            </a:fld>
            <a:endParaRPr lang="en-US"/>
          </a:p>
        </p:txBody>
      </p:sp>
    </p:spTree>
    <p:extLst>
      <p:ext uri="{BB962C8B-B14F-4D97-AF65-F5344CB8AC3E}">
        <p14:creationId xmlns:p14="http://schemas.microsoft.com/office/powerpoint/2010/main" xmlns="" val="2694010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3A3C54B7-1792-4F66-B826-093B45F3B5B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AD9ECCF8-4F73-45D3-87D5-32235527E74B}"/>
              </a:ext>
            </a:extLst>
          </p:cNvPr>
          <p:cNvSpPr>
            <a:spLocks noGrp="1"/>
          </p:cNvSpPr>
          <p:nvPr>
            <p:ph type="sldNum" sz="quarter" idx="12"/>
          </p:nvPr>
        </p:nvSpPr>
        <p:spPr/>
        <p:txBody>
          <a:bodyPr/>
          <a:lstStyle/>
          <a:p>
            <a:fld id="{0100480C-BB07-47E2-BEE2-FB115A9E0610}" type="slidenum">
              <a:rPr lang="en-US" smtClean="0"/>
              <a:pPr/>
              <a:t>16</a:t>
            </a:fld>
            <a:endParaRPr lang="en-US"/>
          </a:p>
        </p:txBody>
      </p:sp>
      <p:sp>
        <p:nvSpPr>
          <p:cNvPr id="18" name="Google Shape;159;p18"/>
          <p:cNvSpPr txBox="1"/>
          <p:nvPr/>
        </p:nvSpPr>
        <p:spPr>
          <a:xfrm>
            <a:off x="152400" y="2114550"/>
            <a:ext cx="7391400" cy="1371600"/>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6000" b="1" i="0" u="none" strike="noStrike" cap="none" dirty="0">
                <a:solidFill>
                  <a:srgbClr val="141414"/>
                </a:solidFill>
                <a:latin typeface="Barlow"/>
                <a:ea typeface="Barlow"/>
                <a:cs typeface="Barlow"/>
                <a:sym typeface="Barlow"/>
              </a:rPr>
              <a:t>THANK YOU</a:t>
            </a:r>
            <a:endParaRPr sz="6000" dirty="0"/>
          </a:p>
        </p:txBody>
      </p:sp>
    </p:spTree>
    <p:extLst>
      <p:ext uri="{BB962C8B-B14F-4D97-AF65-F5344CB8AC3E}">
        <p14:creationId xmlns:p14="http://schemas.microsoft.com/office/powerpoint/2010/main" xmlns="" val="518844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p:txBody>
          <a:bodyPr>
            <a:normAutofit/>
          </a:bodyPr>
          <a:lstStyle/>
          <a:p>
            <a:r>
              <a:rPr lang="en-US" sz="2800" dirty="0"/>
              <a:t>Some Background</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p:txBody>
          <a:bodyPr>
            <a:normAutofit/>
          </a:bodyPr>
          <a:lstStyle/>
          <a:p>
            <a:pPr marL="0" indent="0">
              <a:buNone/>
            </a:pPr>
            <a:r>
              <a:rPr lang="en-US" sz="1600" dirty="0"/>
              <a:t>The Hackathon is part of the WSIS Forum 2021 ICTs &amp; Older Persons track, led by the Global Coalition on Aging with the support of the ITU. </a:t>
            </a:r>
          </a:p>
          <a:p>
            <a:pPr marL="0" indent="0">
              <a:buNone/>
            </a:pPr>
            <a:endParaRPr lang="en-US" sz="1600" dirty="0"/>
          </a:p>
          <a:p>
            <a:pPr marL="0" indent="0">
              <a:buNone/>
            </a:pPr>
            <a:r>
              <a:rPr lang="en-US" sz="1600" dirty="0"/>
              <a:t>The Hackathon is linked to the WSIS Action Lines and SDGs “ICT for Development”. You can learn more on </a:t>
            </a:r>
            <a:r>
              <a:rPr lang="en-US" sz="1600" dirty="0">
                <a:hlinkClick r:id="rId2"/>
              </a:rPr>
              <a:t>WSIS Action Lines</a:t>
            </a:r>
            <a:r>
              <a:rPr lang="en-US" sz="1600" dirty="0"/>
              <a:t> &amp; </a:t>
            </a:r>
            <a:r>
              <a:rPr lang="en-US" sz="1600" dirty="0">
                <a:hlinkClick r:id="rId3"/>
              </a:rPr>
              <a:t>SDGs</a:t>
            </a:r>
            <a:r>
              <a:rPr lang="en-US" sz="1600" dirty="0"/>
              <a:t>. </a:t>
            </a:r>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2</a:t>
            </a:fld>
            <a:endParaRPr lang="en-US"/>
          </a:p>
        </p:txBody>
      </p:sp>
    </p:spTree>
    <p:extLst>
      <p:ext uri="{BB962C8B-B14F-4D97-AF65-F5344CB8AC3E}">
        <p14:creationId xmlns:p14="http://schemas.microsoft.com/office/powerpoint/2010/main" xmlns="" val="1642264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9E92973-26E4-48FA-8E9F-0F93E4697F83}"/>
              </a:ext>
            </a:extLst>
          </p:cNvPr>
          <p:cNvSpPr>
            <a:spLocks noGrp="1"/>
          </p:cNvSpPr>
          <p:nvPr>
            <p:ph type="title"/>
          </p:nvPr>
        </p:nvSpPr>
        <p:spPr/>
        <p:txBody>
          <a:bodyPr>
            <a:normAutofit/>
          </a:bodyPr>
          <a:lstStyle/>
          <a:p>
            <a:r>
              <a:rPr lang="en-US" sz="2800" dirty="0"/>
              <a:t>Challenge Areas</a:t>
            </a:r>
          </a:p>
        </p:txBody>
      </p:sp>
      <p:sp>
        <p:nvSpPr>
          <p:cNvPr id="7" name="Content Placeholder 6">
            <a:extLst>
              <a:ext uri="{FF2B5EF4-FFF2-40B4-BE49-F238E27FC236}">
                <a16:creationId xmlns:a16="http://schemas.microsoft.com/office/drawing/2014/main" xmlns="" id="{2DC93819-11CC-4957-8E81-885A0C18513F}"/>
              </a:ext>
            </a:extLst>
          </p:cNvPr>
          <p:cNvSpPr>
            <a:spLocks noGrp="1"/>
          </p:cNvSpPr>
          <p:nvPr>
            <p:ph idx="1"/>
          </p:nvPr>
        </p:nvSpPr>
        <p:spPr>
          <a:xfrm>
            <a:off x="457200" y="1423391"/>
            <a:ext cx="8229600" cy="3058715"/>
          </a:xfrm>
        </p:spPr>
        <p:txBody>
          <a:bodyPr/>
          <a:lstStyle/>
          <a:p>
            <a:pPr marL="0" indent="0">
              <a:buNone/>
            </a:pPr>
            <a:r>
              <a:rPr lang="en-US" sz="1600" dirty="0">
                <a:solidFill>
                  <a:srgbClr val="5B6770"/>
                </a:solidFill>
                <a:ea typeface="Segoe UI" panose="020B0502040204020203" pitchFamily="34" charset="0"/>
                <a:cs typeface="Arial" panose="020B0604020202020204" pitchFamily="34" charset="0"/>
              </a:rPr>
              <a:t>The online hackathon will ideate ICT solutions that respond to challenges faced by older persons and that may have surfaced or been exacerbated by the COVID-19 pandemic. Please indicate for which area your team will develop ideas and demonstrate proof of concept. You must pick one of four challenge areas:</a:t>
            </a:r>
          </a:p>
          <a:p>
            <a:pPr marL="0" indent="0">
              <a:buNone/>
            </a:pPr>
            <a:r>
              <a:rPr lang="en-US" dirty="0"/>
              <a:t>	</a:t>
            </a:r>
            <a:endParaRPr lang="x-none" sz="11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xmlns="" id="{F35B02BD-9828-4636-AA0F-E839BBF61CF3}"/>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466E7984-CA2C-48EF-9245-B91ABE91DC9D}"/>
              </a:ext>
            </a:extLst>
          </p:cNvPr>
          <p:cNvSpPr>
            <a:spLocks noGrp="1"/>
          </p:cNvSpPr>
          <p:nvPr>
            <p:ph type="sldNum" sz="quarter" idx="12"/>
          </p:nvPr>
        </p:nvSpPr>
        <p:spPr/>
        <p:txBody>
          <a:bodyPr/>
          <a:lstStyle/>
          <a:p>
            <a:fld id="{0100480C-BB07-47E2-BEE2-FB115A9E0610}" type="slidenum">
              <a:rPr lang="en-US" smtClean="0"/>
              <a:pPr/>
              <a:t>3</a:t>
            </a:fld>
            <a:endParaRPr lang="en-US"/>
          </a:p>
        </p:txBody>
      </p:sp>
      <p:sp>
        <p:nvSpPr>
          <p:cNvPr id="8" name="Rectangle 7">
            <a:extLst>
              <a:ext uri="{FF2B5EF4-FFF2-40B4-BE49-F238E27FC236}">
                <a16:creationId xmlns:a16="http://schemas.microsoft.com/office/drawing/2014/main" xmlns="" id="{97748933-86FE-426E-9D04-C98978AF0BC5}"/>
              </a:ext>
            </a:extLst>
          </p:cNvPr>
          <p:cNvSpPr/>
          <p:nvPr/>
        </p:nvSpPr>
        <p:spPr>
          <a:xfrm>
            <a:off x="596537" y="2677441"/>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685740B5-A542-408E-B206-4416BD1AFEC5}"/>
              </a:ext>
            </a:extLst>
          </p:cNvPr>
          <p:cNvSpPr/>
          <p:nvPr/>
        </p:nvSpPr>
        <p:spPr>
          <a:xfrm>
            <a:off x="596537" y="313618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064F6B4-57F9-4412-93DF-1AC2E363DA28}"/>
              </a:ext>
            </a:extLst>
          </p:cNvPr>
          <p:cNvSpPr/>
          <p:nvPr/>
        </p:nvSpPr>
        <p:spPr>
          <a:xfrm>
            <a:off x="596537" y="3568864"/>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0081CF1-5A0F-4CFC-9163-E52CF7412DDD}"/>
              </a:ext>
            </a:extLst>
          </p:cNvPr>
          <p:cNvSpPr/>
          <p:nvPr/>
        </p:nvSpPr>
        <p:spPr>
          <a:xfrm>
            <a:off x="601980" y="4014856"/>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78D803D1-A08A-48B1-BAE3-893E6FCE3675}"/>
              </a:ext>
            </a:extLst>
          </p:cNvPr>
          <p:cNvSpPr txBox="1"/>
          <p:nvPr/>
        </p:nvSpPr>
        <p:spPr>
          <a:xfrm>
            <a:off x="990600" y="2642062"/>
            <a:ext cx="7696200" cy="461665"/>
          </a:xfrm>
          <a:prstGeom prst="rect">
            <a:avLst/>
          </a:prstGeom>
          <a:noFill/>
        </p:spPr>
        <p:txBody>
          <a:bodyPr wrap="square" rtlCol="0">
            <a:spAutoFit/>
          </a:bodyPr>
          <a:lstStyle/>
          <a:p>
            <a:r>
              <a:rPr lang="en-US" sz="1200" b="1" dirty="0">
                <a:solidFill>
                  <a:srgbClr val="444B5E"/>
                </a:solidFill>
                <a:latin typeface="Barlow" panose="00000500000000000000" pitchFamily="2" charset="0"/>
                <a:cs typeface="Arial" panose="020B0604020202020204" pitchFamily="34" charset="0"/>
              </a:rPr>
              <a:t>1. Alzheimer’s Disease and Cognitive Decline </a:t>
            </a:r>
            <a:r>
              <a:rPr lang="en-US" sz="1200" dirty="0">
                <a:solidFill>
                  <a:srgbClr val="444B5E"/>
                </a:solidFill>
                <a:latin typeface="Barlow" panose="00000500000000000000" pitchFamily="2" charset="0"/>
                <a:cs typeface="Arial" panose="020B0604020202020204" pitchFamily="34" charset="0"/>
              </a:rPr>
              <a:t>– e.g. solutions to support early detection and diagnosis, integrated care, or quality of life for patients and their families.</a:t>
            </a:r>
            <a:endParaRPr lang="x-none" sz="1200" dirty="0">
              <a:solidFill>
                <a:srgbClr val="444B5E"/>
              </a:solidFill>
              <a:latin typeface="Barlow" panose="00000500000000000000" pitchFamily="2" charset="0"/>
              <a:cs typeface="Arial" panose="020B0604020202020204" pitchFamily="34" charset="0"/>
            </a:endParaRPr>
          </a:p>
        </p:txBody>
      </p:sp>
      <p:sp>
        <p:nvSpPr>
          <p:cNvPr id="13" name="TextBox 12">
            <a:extLst>
              <a:ext uri="{FF2B5EF4-FFF2-40B4-BE49-F238E27FC236}">
                <a16:creationId xmlns:a16="http://schemas.microsoft.com/office/drawing/2014/main" xmlns="" id="{E7D1DF4A-F4F1-433A-A063-6F22D70D6FE2}"/>
              </a:ext>
            </a:extLst>
          </p:cNvPr>
          <p:cNvSpPr txBox="1"/>
          <p:nvPr/>
        </p:nvSpPr>
        <p:spPr>
          <a:xfrm>
            <a:off x="990600" y="3153014"/>
            <a:ext cx="7696200" cy="276999"/>
          </a:xfrm>
          <a:prstGeom prst="rect">
            <a:avLst/>
          </a:prstGeom>
          <a:noFill/>
        </p:spPr>
        <p:txBody>
          <a:bodyPr wrap="square" rtlCol="0">
            <a:spAutoFit/>
          </a:bodyPr>
          <a:lstStyle/>
          <a:p>
            <a:r>
              <a:rPr lang="en-US" sz="1200" b="1" dirty="0">
                <a:solidFill>
                  <a:srgbClr val="444B5E"/>
                </a:solidFill>
                <a:latin typeface="Barlow" panose="00000500000000000000" pitchFamily="2" charset="0"/>
                <a:cs typeface="Arial" panose="020B0604020202020204" pitchFamily="34" charset="0"/>
              </a:rPr>
              <a:t>2. </a:t>
            </a:r>
            <a:r>
              <a:rPr lang="en" sz="1200" b="1" dirty="0">
                <a:solidFill>
                  <a:srgbClr val="444B5E"/>
                </a:solidFill>
                <a:latin typeface="Barlow" panose="00000500000000000000" pitchFamily="2" charset="0"/>
                <a:cs typeface="Arial" panose="020B0604020202020204" pitchFamily="34" charset="0"/>
              </a:rPr>
              <a:t>Frailty </a:t>
            </a:r>
            <a:r>
              <a:rPr lang="en" sz="1200" dirty="0">
                <a:solidFill>
                  <a:srgbClr val="444B5E"/>
                </a:solidFill>
                <a:latin typeface="Barlow" panose="00000500000000000000" pitchFamily="2" charset="0"/>
                <a:cs typeface="Arial" panose="020B0604020202020204" pitchFamily="34" charset="0"/>
              </a:rPr>
              <a:t>– e.g. solutions to support better bone health or reduce the risk of falls.</a:t>
            </a:r>
            <a:endParaRPr lang="x-none" sz="1200" dirty="0">
              <a:solidFill>
                <a:srgbClr val="444B5E"/>
              </a:solidFill>
              <a:latin typeface="Barlow" panose="00000500000000000000" pitchFamily="2" charset="0"/>
              <a:cs typeface="Arial" panose="020B0604020202020204" pitchFamily="34" charset="0"/>
            </a:endParaRPr>
          </a:p>
        </p:txBody>
      </p:sp>
      <p:sp>
        <p:nvSpPr>
          <p:cNvPr id="14" name="TextBox 13">
            <a:extLst>
              <a:ext uri="{FF2B5EF4-FFF2-40B4-BE49-F238E27FC236}">
                <a16:creationId xmlns:a16="http://schemas.microsoft.com/office/drawing/2014/main" xmlns="" id="{22A53865-6845-4FE8-9272-060DA040F9B5}"/>
              </a:ext>
            </a:extLst>
          </p:cNvPr>
          <p:cNvSpPr txBox="1"/>
          <p:nvPr/>
        </p:nvSpPr>
        <p:spPr>
          <a:xfrm>
            <a:off x="990600" y="3491082"/>
            <a:ext cx="7696200" cy="461665"/>
          </a:xfrm>
          <a:prstGeom prst="rect">
            <a:avLst/>
          </a:prstGeom>
          <a:noFill/>
        </p:spPr>
        <p:txBody>
          <a:bodyPr wrap="square" rtlCol="0">
            <a:spAutoFit/>
          </a:bodyPr>
          <a:lstStyle/>
          <a:p>
            <a:pPr marR="0" lvl="0" algn="just">
              <a:spcBef>
                <a:spcPts val="0"/>
              </a:spcBef>
              <a:spcAft>
                <a:spcPts val="0"/>
              </a:spcAft>
            </a:pPr>
            <a:r>
              <a:rPr lang="en-US" sz="1200" b="1" dirty="0">
                <a:solidFill>
                  <a:srgbClr val="444B5E"/>
                </a:solidFill>
                <a:latin typeface="Barlow" panose="00000500000000000000" pitchFamily="2" charset="0"/>
                <a:cs typeface="Arial" panose="020B0604020202020204" pitchFamily="34" charset="0"/>
              </a:rPr>
              <a:t>3. Transportation and Mobility </a:t>
            </a:r>
            <a:r>
              <a:rPr lang="en-US" sz="1200" dirty="0">
                <a:solidFill>
                  <a:srgbClr val="444B5E"/>
                </a:solidFill>
                <a:latin typeface="Barlow" panose="00000500000000000000" pitchFamily="2" charset="0"/>
                <a:cs typeface="Arial" panose="020B0604020202020204" pitchFamily="34" charset="0"/>
              </a:rPr>
              <a:t>– e.g. solutions that support greater independence for those with vision loss or limited mobility.</a:t>
            </a:r>
            <a:endParaRPr lang="x-none" sz="1200" dirty="0">
              <a:solidFill>
                <a:srgbClr val="444B5E"/>
              </a:solidFill>
              <a:latin typeface="Barlow" panose="00000500000000000000" pitchFamily="2" charset="0"/>
              <a:cs typeface="Arial" panose="020B0604020202020204" pitchFamily="34" charset="0"/>
            </a:endParaRPr>
          </a:p>
        </p:txBody>
      </p:sp>
      <p:sp>
        <p:nvSpPr>
          <p:cNvPr id="15" name="TextBox 14">
            <a:extLst>
              <a:ext uri="{FF2B5EF4-FFF2-40B4-BE49-F238E27FC236}">
                <a16:creationId xmlns:a16="http://schemas.microsoft.com/office/drawing/2014/main" xmlns="" id="{DBC79712-3698-4F10-A2C7-DC4F738DA846}"/>
              </a:ext>
            </a:extLst>
          </p:cNvPr>
          <p:cNvSpPr txBox="1"/>
          <p:nvPr/>
        </p:nvSpPr>
        <p:spPr>
          <a:xfrm>
            <a:off x="977537" y="3852407"/>
            <a:ext cx="7696200" cy="553998"/>
          </a:xfrm>
          <a:prstGeom prst="rect">
            <a:avLst/>
          </a:prstGeom>
          <a:noFill/>
        </p:spPr>
        <p:txBody>
          <a:bodyPr wrap="square" rtlCol="0">
            <a:spAutoFit/>
          </a:bodyPr>
          <a:lstStyle/>
          <a:p>
            <a:pPr marR="0" lvl="0" algn="just">
              <a:spcBef>
                <a:spcPts val="0"/>
              </a:spcBef>
              <a:spcAft>
                <a:spcPts val="0"/>
              </a:spcAft>
            </a:pPr>
            <a:r>
              <a:rPr lang="en-US" sz="1200" b="1" dirty="0">
                <a:solidFill>
                  <a:srgbClr val="444B5E"/>
                </a:solidFill>
                <a:latin typeface="Barlow" panose="00000500000000000000" pitchFamily="2" charset="0"/>
                <a:cs typeface="Arial" panose="020B0604020202020204" pitchFamily="34" charset="0"/>
              </a:rPr>
              <a:t>4. Financial</a:t>
            </a:r>
            <a:r>
              <a:rPr lang="en-US" b="1" dirty="0">
                <a:solidFill>
                  <a:srgbClr val="4F81BD"/>
                </a:solidFill>
                <a:effectLst/>
                <a:latin typeface="Barlow" panose="00000500000000000000" pitchFamily="2" charset="0"/>
                <a:ea typeface="Times New Roman" panose="02020603050405020304" pitchFamily="18" charset="0"/>
                <a:cs typeface="Calibri" panose="020F0502020204030204" pitchFamily="34" charset="0"/>
              </a:rPr>
              <a:t> </a:t>
            </a:r>
            <a:r>
              <a:rPr lang="en-US" sz="1200" b="1" dirty="0">
                <a:solidFill>
                  <a:srgbClr val="444B5E"/>
                </a:solidFill>
                <a:latin typeface="Barlow" panose="00000500000000000000" pitchFamily="2" charset="0"/>
                <a:cs typeface="Arial" panose="020B0604020202020204" pitchFamily="34" charset="0"/>
              </a:rPr>
              <a:t>Tools for Longevity </a:t>
            </a:r>
            <a:r>
              <a:rPr lang="en-US" sz="1200" dirty="0">
                <a:solidFill>
                  <a:srgbClr val="444B5E"/>
                </a:solidFill>
                <a:latin typeface="Barlow" panose="00000500000000000000" pitchFamily="2" charset="0"/>
                <a:cs typeface="Arial" panose="020B0604020202020204" pitchFamily="34" charset="0"/>
              </a:rPr>
              <a:t>– e.g. solutions that support retirement planning for longer lives or protect against financial abuse.</a:t>
            </a:r>
            <a:endParaRPr lang="x-none" sz="1200" dirty="0">
              <a:solidFill>
                <a:srgbClr val="444B5E"/>
              </a:solidFill>
              <a:latin typeface="Barlow" panose="00000500000000000000" pitchFamily="2" charset="0"/>
              <a:cs typeface="Arial" panose="020B0604020202020204" pitchFamily="34" charset="0"/>
            </a:endParaRPr>
          </a:p>
        </p:txBody>
      </p:sp>
    </p:spTree>
    <p:extLst>
      <p:ext uri="{BB962C8B-B14F-4D97-AF65-F5344CB8AC3E}">
        <p14:creationId xmlns:p14="http://schemas.microsoft.com/office/powerpoint/2010/main" xmlns="" val="3208390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457200" y="819151"/>
            <a:ext cx="8229600" cy="304800"/>
          </a:xfrm>
        </p:spPr>
        <p:txBody>
          <a:bodyPr>
            <a:normAutofit fontScale="90000"/>
          </a:bodyPr>
          <a:lstStyle/>
          <a:p>
            <a:pPr lvl="0">
              <a:spcBef>
                <a:spcPts val="0"/>
              </a:spcBef>
            </a:pPr>
            <a:r>
              <a:rPr lang="en-US" sz="2800" b="1" dirty="0" smtClean="0">
                <a:solidFill>
                  <a:schemeClr val="tx2">
                    <a:lumMod val="60000"/>
                    <a:lumOff val="40000"/>
                  </a:schemeClr>
                </a:solidFill>
                <a:latin typeface="Barlow"/>
                <a:ea typeface="Barlow"/>
                <a:cs typeface="Barlow"/>
                <a:sym typeface="Barlow"/>
              </a:rPr>
              <a:t>PROBLEM STATEMENT</a:t>
            </a:r>
            <a:endParaRPr lang="en-US" sz="800" dirty="0">
              <a:solidFill>
                <a:schemeClr val="tx2">
                  <a:lumMod val="60000"/>
                  <a:lumOff val="40000"/>
                </a:schemeClr>
              </a:solidFill>
            </a:endParaRP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228600" y="1200151"/>
            <a:ext cx="8839200" cy="3352799"/>
          </a:xfrm>
        </p:spPr>
        <p:txBody>
          <a:bodyPr>
            <a:noAutofit/>
          </a:bodyPr>
          <a:lstStyle/>
          <a:p>
            <a:pPr marL="0" lvl="0" indent="0">
              <a:lnSpc>
                <a:spcPct val="150000"/>
              </a:lnSpc>
              <a:spcBef>
                <a:spcPts val="0"/>
              </a:spcBef>
              <a:buNone/>
            </a:pPr>
            <a:r>
              <a:rPr lang="en-GB" sz="1400" dirty="0" smtClean="0">
                <a:solidFill>
                  <a:schemeClr val="tx2">
                    <a:lumMod val="75000"/>
                  </a:schemeClr>
                </a:solidFill>
                <a:latin typeface="Comic Sans MS" pitchFamily="66" charset="0"/>
                <a:ea typeface="Cambria" pitchFamily="18" charset="0"/>
              </a:rPr>
              <a:t>So, presently, do people, especially youngsters, young adults, plan their retirements considering all the factors ?</a:t>
            </a:r>
          </a:p>
          <a:p>
            <a:pPr marL="0" lvl="0" indent="0">
              <a:lnSpc>
                <a:spcPct val="150000"/>
              </a:lnSpc>
              <a:spcBef>
                <a:spcPts val="0"/>
              </a:spcBef>
              <a:buNone/>
            </a:pPr>
            <a:endParaRPr lang="en-GB" sz="1400" dirty="0" smtClean="0">
              <a:solidFill>
                <a:schemeClr val="tx2">
                  <a:lumMod val="75000"/>
                </a:schemeClr>
              </a:solidFill>
              <a:latin typeface="Comic Sans MS" pitchFamily="66" charset="0"/>
              <a:ea typeface="Cambria" pitchFamily="18" charset="0"/>
            </a:endParaRPr>
          </a:p>
          <a:p>
            <a:pPr marL="0" lvl="0" indent="0">
              <a:lnSpc>
                <a:spcPct val="150000"/>
              </a:lnSpc>
              <a:spcBef>
                <a:spcPts val="0"/>
              </a:spcBef>
              <a:buNone/>
            </a:pPr>
            <a:r>
              <a:rPr lang="en-GB" sz="1400" dirty="0" smtClean="0">
                <a:solidFill>
                  <a:schemeClr val="tx2">
                    <a:lumMod val="75000"/>
                  </a:schemeClr>
                </a:solidFill>
                <a:latin typeface="Comic Sans MS" pitchFamily="66" charset="0"/>
                <a:ea typeface="Cambria" pitchFamily="18" charset="0"/>
              </a:rPr>
              <a:t>To plan your retirement corpus, large number of factors must be considered, for </a:t>
            </a:r>
            <a:r>
              <a:rPr lang="en-GB" sz="1400" dirty="0" err="1" smtClean="0">
                <a:solidFill>
                  <a:schemeClr val="tx2">
                    <a:lumMod val="75000"/>
                  </a:schemeClr>
                </a:solidFill>
                <a:latin typeface="Comic Sans MS" pitchFamily="66" charset="0"/>
                <a:ea typeface="Cambria" pitchFamily="18" charset="0"/>
              </a:rPr>
              <a:t>eg</a:t>
            </a:r>
            <a:r>
              <a:rPr lang="en-GB" sz="1400" dirty="0" smtClean="0">
                <a:solidFill>
                  <a:schemeClr val="tx2">
                    <a:lumMod val="75000"/>
                  </a:schemeClr>
                </a:solidFill>
                <a:latin typeface="Comic Sans MS" pitchFamily="66" charset="0"/>
                <a:ea typeface="Cambria" pitchFamily="18" charset="0"/>
              </a:rPr>
              <a:t>: your current salary, expenses, current savings, your assets, liabilities, investments, etc. Apart from this, global factors such as inflation rates, location based expenses (cheap </a:t>
            </a:r>
            <a:r>
              <a:rPr lang="en-GB" sz="1400" dirty="0" err="1" smtClean="0">
                <a:solidFill>
                  <a:schemeClr val="tx2">
                    <a:lumMod val="75000"/>
                  </a:schemeClr>
                </a:solidFill>
                <a:latin typeface="Comic Sans MS" pitchFamily="66" charset="0"/>
                <a:ea typeface="Cambria" pitchFamily="18" charset="0"/>
              </a:rPr>
              <a:t>vs</a:t>
            </a:r>
            <a:r>
              <a:rPr lang="en-GB" sz="1400" dirty="0" smtClean="0">
                <a:solidFill>
                  <a:schemeClr val="tx2">
                    <a:lumMod val="75000"/>
                  </a:schemeClr>
                </a:solidFill>
                <a:latin typeface="Comic Sans MS" pitchFamily="66" charset="0"/>
                <a:ea typeface="Cambria" pitchFamily="18" charset="0"/>
              </a:rPr>
              <a:t> expensive city), stock market conditions, etc, should also be considered to evaluate what should be your retirement corpus.</a:t>
            </a:r>
          </a:p>
          <a:p>
            <a:pPr marL="0" lvl="0" indent="0">
              <a:lnSpc>
                <a:spcPct val="150000"/>
              </a:lnSpc>
              <a:spcBef>
                <a:spcPts val="0"/>
              </a:spcBef>
              <a:buNone/>
            </a:pPr>
            <a:endParaRPr lang="en-GB" sz="1400" dirty="0" smtClean="0">
              <a:solidFill>
                <a:schemeClr val="tx2">
                  <a:lumMod val="75000"/>
                </a:schemeClr>
              </a:solidFill>
              <a:latin typeface="Comic Sans MS" pitchFamily="66" charset="0"/>
              <a:ea typeface="Cambria" pitchFamily="18" charset="0"/>
            </a:endParaRPr>
          </a:p>
          <a:p>
            <a:pPr marL="0" lvl="0" indent="0">
              <a:lnSpc>
                <a:spcPct val="150000"/>
              </a:lnSpc>
              <a:spcBef>
                <a:spcPts val="0"/>
              </a:spcBef>
              <a:buNone/>
            </a:pPr>
            <a:r>
              <a:rPr lang="en-GB" sz="1400" dirty="0" smtClean="0">
                <a:solidFill>
                  <a:schemeClr val="tx2">
                    <a:lumMod val="75000"/>
                  </a:schemeClr>
                </a:solidFill>
                <a:latin typeface="Comic Sans MS" pitchFamily="66" charset="0"/>
                <a:ea typeface="Cambria" pitchFamily="18" charset="0"/>
              </a:rPr>
              <a:t>But currently, there is no solution to provide complete picture of your retirement corpus / savings, that would be sufficient for you to live a comfortable retired life.</a:t>
            </a:r>
            <a:endParaRPr lang="en-GB" sz="1400" dirty="0">
              <a:solidFill>
                <a:schemeClr val="tx2">
                  <a:lumMod val="75000"/>
                </a:schemeClr>
              </a:solidFill>
              <a:latin typeface="Comic Sans MS" pitchFamily="66" charset="0"/>
              <a:ea typeface="Cambria" pitchFamily="18" charset="0"/>
            </a:endParaRP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4</a:t>
            </a:fld>
            <a:endParaRPr lang="en-US"/>
          </a:p>
        </p:txBody>
      </p:sp>
    </p:spTree>
    <p:extLst>
      <p:ext uri="{BB962C8B-B14F-4D97-AF65-F5344CB8AC3E}">
        <p14:creationId xmlns:p14="http://schemas.microsoft.com/office/powerpoint/2010/main" xmlns="" val="3489053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10D6CD9-35F9-4C4A-919F-266B13DB6F9A}"/>
              </a:ext>
            </a:extLst>
          </p:cNvPr>
          <p:cNvSpPr>
            <a:spLocks noGrp="1"/>
          </p:cNvSpPr>
          <p:nvPr>
            <p:ph type="title"/>
          </p:nvPr>
        </p:nvSpPr>
        <p:spPr>
          <a:xfrm>
            <a:off x="457200" y="819151"/>
            <a:ext cx="8229600" cy="457200"/>
          </a:xfrm>
        </p:spPr>
        <p:txBody>
          <a:bodyPr>
            <a:normAutofit fontScale="90000"/>
          </a:bodyPr>
          <a:lstStyle/>
          <a:p>
            <a:r>
              <a:rPr lang="en-US" sz="2800" b="1" dirty="0" smtClean="0">
                <a:solidFill>
                  <a:schemeClr val="tx2">
                    <a:lumMod val="60000"/>
                    <a:lumOff val="40000"/>
                  </a:schemeClr>
                </a:solidFill>
              </a:rPr>
              <a:t>CURRENT GAPS</a:t>
            </a:r>
            <a:endParaRPr lang="en-US" sz="2800" b="1" dirty="0">
              <a:solidFill>
                <a:schemeClr val="tx2">
                  <a:lumMod val="60000"/>
                  <a:lumOff val="40000"/>
                </a:schemeClr>
              </a:solidFill>
            </a:endParaRPr>
          </a:p>
        </p:txBody>
      </p:sp>
      <p:sp>
        <p:nvSpPr>
          <p:cNvPr id="7" name="Content Placeholder 6">
            <a:extLst>
              <a:ext uri="{FF2B5EF4-FFF2-40B4-BE49-F238E27FC236}">
                <a16:creationId xmlns:a16="http://schemas.microsoft.com/office/drawing/2014/main" xmlns="" id="{3A72AA5B-BBD6-4411-A4A4-898A876CB957}"/>
              </a:ext>
            </a:extLst>
          </p:cNvPr>
          <p:cNvSpPr>
            <a:spLocks noGrp="1"/>
          </p:cNvSpPr>
          <p:nvPr>
            <p:ph idx="1"/>
          </p:nvPr>
        </p:nvSpPr>
        <p:spPr>
          <a:xfrm>
            <a:off x="304800" y="1352551"/>
            <a:ext cx="8686800" cy="3242072"/>
          </a:xfrm>
        </p:spPr>
        <p:txBody>
          <a:bodyPr>
            <a:normAutofit lnSpcReduction="10000"/>
          </a:bodyPr>
          <a:lstStyle/>
          <a:p>
            <a:pPr marL="0" indent="0"/>
            <a:r>
              <a:rPr lang="en-US" sz="1400" dirty="0" smtClean="0">
                <a:solidFill>
                  <a:schemeClr val="tx2">
                    <a:lumMod val="75000"/>
                  </a:schemeClr>
                </a:solidFill>
                <a:latin typeface="Comic Sans MS" pitchFamily="66" charset="0"/>
              </a:rPr>
              <a:t>So, currently people have to evaluate their financial status manually themselves, or even if using some tools / technology, they don’t get comprehensive picture of their retirement corpus / savings.</a:t>
            </a:r>
          </a:p>
          <a:p>
            <a:pPr marL="0" indent="0"/>
            <a:endPar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endParaRPr>
          </a:p>
          <a:p>
            <a:pPr marL="0" indent="0"/>
            <a:r>
              <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Planning your retirement savings is not simply saving monthly or yearly, and assuming it to be enough for retirement.</a:t>
            </a:r>
          </a:p>
          <a:p>
            <a:pPr marL="0" indent="0"/>
            <a:endPar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endParaRPr>
          </a:p>
          <a:p>
            <a:pPr marL="0" indent="0"/>
            <a:r>
              <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A proper, well prepared plan must consider many factors such as current financial status (assets, liabilities, investments, expenses, etc) + global financial and economic health (inflation, purchasing power index, location specific lifestyle quality and expenses (cheap </a:t>
            </a:r>
            <a:r>
              <a:rPr lang="en-GB" sz="1400" dirty="0" err="1" smtClean="0">
                <a:solidFill>
                  <a:schemeClr val="tx2">
                    <a:lumMod val="75000"/>
                  </a:schemeClr>
                </a:solidFill>
                <a:latin typeface="Comic Sans MS" pitchFamily="66" charset="0"/>
                <a:ea typeface="Segoe UI" panose="020B0502040204020203" pitchFamily="34" charset="0"/>
                <a:cs typeface="Arial" panose="020B0604020202020204" pitchFamily="34" charset="0"/>
              </a:rPr>
              <a:t>vs</a:t>
            </a:r>
            <a:r>
              <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 expensive city), healthcare quality and expenses, etc)</a:t>
            </a:r>
          </a:p>
          <a:p>
            <a:pPr marL="0" indent="0"/>
            <a:endPar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endParaRPr>
          </a:p>
          <a:p>
            <a:pPr marL="0" indent="0"/>
            <a:r>
              <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This factors are not generally considered while planning and can harm long term financial retirement planning of people. Even if considered, they are taken abstractly, without using accurate data points and personal financial data.</a:t>
            </a:r>
          </a:p>
        </p:txBody>
      </p:sp>
      <p:sp>
        <p:nvSpPr>
          <p:cNvPr id="4" name="Footer Placeholder 3">
            <a:extLst>
              <a:ext uri="{FF2B5EF4-FFF2-40B4-BE49-F238E27FC236}">
                <a16:creationId xmlns:a16="http://schemas.microsoft.com/office/drawing/2014/main" xmlns="" id="{AB0C4477-0799-45AF-8E09-53DE51560EE6}"/>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0C9C667B-7E46-43AC-A35B-C54FADC57093}"/>
              </a:ext>
            </a:extLst>
          </p:cNvPr>
          <p:cNvSpPr>
            <a:spLocks noGrp="1"/>
          </p:cNvSpPr>
          <p:nvPr>
            <p:ph type="sldNum" sz="quarter" idx="12"/>
          </p:nvPr>
        </p:nvSpPr>
        <p:spPr/>
        <p:txBody>
          <a:bodyPr/>
          <a:lstStyle/>
          <a:p>
            <a:fld id="{0100480C-BB07-47E2-BEE2-FB115A9E0610}" type="slidenum">
              <a:rPr lang="en-US" smtClean="0"/>
              <a:pPr/>
              <a:t>5</a:t>
            </a:fld>
            <a:endParaRPr lang="en-US"/>
          </a:p>
        </p:txBody>
      </p:sp>
    </p:spTree>
    <p:extLst>
      <p:ext uri="{BB962C8B-B14F-4D97-AF65-F5344CB8AC3E}">
        <p14:creationId xmlns:p14="http://schemas.microsoft.com/office/powerpoint/2010/main" xmlns="" val="1347794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457200" y="742950"/>
            <a:ext cx="8153400" cy="381000"/>
          </a:xfrm>
        </p:spPr>
        <p:txBody>
          <a:bodyPr>
            <a:normAutofit fontScale="90000"/>
          </a:bodyPr>
          <a:lstStyle/>
          <a:p>
            <a:r>
              <a:rPr lang="en-US" sz="2800" b="1" dirty="0" smtClean="0">
                <a:solidFill>
                  <a:schemeClr val="tx2">
                    <a:lumMod val="60000"/>
                    <a:lumOff val="40000"/>
                  </a:schemeClr>
                </a:solidFill>
              </a:rPr>
              <a:t>MARKET ANALYSIS</a:t>
            </a:r>
            <a:endParaRPr lang="en-US" sz="2800" b="1" dirty="0">
              <a:solidFill>
                <a:schemeClr val="tx2">
                  <a:lumMod val="60000"/>
                  <a:lumOff val="40000"/>
                </a:schemeClr>
              </a:solidFill>
            </a:endParaRP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152400" y="1200151"/>
            <a:ext cx="8915400" cy="3581400"/>
          </a:xfrm>
        </p:spPr>
        <p:txBody>
          <a:bodyPr>
            <a:normAutofit/>
          </a:bodyPr>
          <a:lstStyle/>
          <a:p>
            <a:pPr marL="0" indent="0"/>
            <a:r>
              <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 Considering large number of </a:t>
            </a:r>
            <a:r>
              <a:rPr lang="en-GB" sz="1400" dirty="0" err="1" smtClean="0">
                <a:solidFill>
                  <a:schemeClr val="tx2">
                    <a:lumMod val="75000"/>
                  </a:schemeClr>
                </a:solidFill>
                <a:latin typeface="Comic Sans MS" pitchFamily="66" charset="0"/>
                <a:ea typeface="Segoe UI" panose="020B0502040204020203" pitchFamily="34" charset="0"/>
                <a:cs typeface="Arial" panose="020B0604020202020204" pitchFamily="34" charset="0"/>
              </a:rPr>
              <a:t>fintech</a:t>
            </a:r>
            <a:r>
              <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 players, and push to digitisation in personal finance, huge amount of personal finance data is generated, which if correctly analysed can unlock large opportunities and efficiencies, helping users in planning their personal finance.</a:t>
            </a:r>
          </a:p>
          <a:p>
            <a:pPr marL="0" indent="0"/>
            <a:endPar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endParaRPr>
          </a:p>
          <a:p>
            <a:pPr marL="0" indent="0"/>
            <a:r>
              <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 Using current financial data points of users (assets, liabilities, investments, expenses, etc), a comprehensive user’s financial profile (risky, aggressive, safe, etc) can be created, which can in turn help users in planning their future as well as retirement savings.</a:t>
            </a:r>
          </a:p>
          <a:p>
            <a:pPr marL="0" indent="0"/>
            <a:endPar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endParaRPr>
          </a:p>
          <a:p>
            <a:pPr marL="0" indent="0"/>
            <a:r>
              <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 With huge push to digitisation, due to </a:t>
            </a:r>
            <a:r>
              <a:rPr lang="en-GB" sz="1400" dirty="0" err="1" smtClean="0">
                <a:solidFill>
                  <a:schemeClr val="tx2">
                    <a:lumMod val="75000"/>
                  </a:schemeClr>
                </a:solidFill>
                <a:latin typeface="Comic Sans MS" pitchFamily="66" charset="0"/>
                <a:ea typeface="Segoe UI" panose="020B0502040204020203" pitchFamily="34" charset="0"/>
                <a:cs typeface="Arial" panose="020B0604020202020204" pitchFamily="34" charset="0"/>
              </a:rPr>
              <a:t>Covid</a:t>
            </a:r>
            <a:r>
              <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 as well as technological progress, large number of new users are coming online, with market growing rapidly and waiting to be tapped.</a:t>
            </a:r>
          </a:p>
          <a:p>
            <a:pPr marL="0" indent="0"/>
            <a:endPar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endParaRPr>
          </a:p>
          <a:p>
            <a:pPr marL="0" indent="0"/>
            <a:r>
              <a:rPr lang="en-GB" sz="1400" dirty="0" smtClean="0">
                <a:solidFill>
                  <a:schemeClr val="tx2">
                    <a:lumMod val="75000"/>
                  </a:schemeClr>
                </a:solidFill>
                <a:latin typeface="Comic Sans MS" pitchFamily="66" charset="0"/>
                <a:ea typeface="Segoe UI" panose="020B0502040204020203" pitchFamily="34" charset="0"/>
                <a:cs typeface="Arial" panose="020B0604020202020204" pitchFamily="34" charset="0"/>
              </a:rPr>
              <a:t> If personal financial and retirement planning is done well on a large scale individually, it does improves overall quality of lifestyle and general financial environment of country or city.</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6</a:t>
            </a:fld>
            <a:endParaRPr lang="en-US"/>
          </a:p>
        </p:txBody>
      </p:sp>
    </p:spTree>
    <p:extLst>
      <p:ext uri="{BB962C8B-B14F-4D97-AF65-F5344CB8AC3E}">
        <p14:creationId xmlns:p14="http://schemas.microsoft.com/office/powerpoint/2010/main" xmlns="" val="3548760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8B7B349-49AA-433E-9F93-62E1D0E62AA1}"/>
              </a:ext>
            </a:extLst>
          </p:cNvPr>
          <p:cNvSpPr>
            <a:spLocks noGrp="1"/>
          </p:cNvSpPr>
          <p:nvPr>
            <p:ph type="title"/>
          </p:nvPr>
        </p:nvSpPr>
        <p:spPr>
          <a:xfrm>
            <a:off x="457200" y="819150"/>
            <a:ext cx="8229600" cy="304800"/>
          </a:xfrm>
        </p:spPr>
        <p:txBody>
          <a:bodyPr>
            <a:normAutofit fontScale="90000"/>
          </a:bodyPr>
          <a:lstStyle/>
          <a:p>
            <a:r>
              <a:rPr lang="en-US" sz="2800" b="1" dirty="0" smtClean="0">
                <a:solidFill>
                  <a:schemeClr val="tx2">
                    <a:lumMod val="60000"/>
                    <a:lumOff val="40000"/>
                  </a:schemeClr>
                </a:solidFill>
              </a:rPr>
              <a:t>OUR SOLUTION</a:t>
            </a:r>
            <a:endParaRPr lang="en-US" sz="2800" b="1" dirty="0">
              <a:solidFill>
                <a:schemeClr val="tx2">
                  <a:lumMod val="60000"/>
                  <a:lumOff val="40000"/>
                </a:schemeClr>
              </a:solidFill>
            </a:endParaRPr>
          </a:p>
        </p:txBody>
      </p:sp>
      <p:sp>
        <p:nvSpPr>
          <p:cNvPr id="7" name="Content Placeholder 6">
            <a:extLst>
              <a:ext uri="{FF2B5EF4-FFF2-40B4-BE49-F238E27FC236}">
                <a16:creationId xmlns:a16="http://schemas.microsoft.com/office/drawing/2014/main" xmlns="" id="{7733C3AE-CB20-410E-AF65-D06C40EAA9D7}"/>
              </a:ext>
            </a:extLst>
          </p:cNvPr>
          <p:cNvSpPr>
            <a:spLocks noGrp="1"/>
          </p:cNvSpPr>
          <p:nvPr>
            <p:ph idx="1"/>
          </p:nvPr>
        </p:nvSpPr>
        <p:spPr>
          <a:xfrm>
            <a:off x="228600" y="1276350"/>
            <a:ext cx="8686800" cy="3318273"/>
          </a:xfrm>
        </p:spPr>
        <p:txBody>
          <a:bodyPr>
            <a:normAutofit/>
          </a:bodyPr>
          <a:lstStyle/>
          <a:p>
            <a:pPr marL="0" lvl="0" indent="0">
              <a:lnSpc>
                <a:spcPct val="150000"/>
              </a:lnSpc>
              <a:spcBef>
                <a:spcPts val="0"/>
              </a:spcBef>
              <a:buNone/>
            </a:pPr>
            <a:r>
              <a:rPr lang="en-GB" sz="1600" dirty="0" smtClean="0">
                <a:solidFill>
                  <a:schemeClr val="tx2">
                    <a:lumMod val="75000"/>
                  </a:schemeClr>
                </a:solidFill>
                <a:latin typeface="Comic Sans MS" pitchFamily="66" charset="0"/>
                <a:ea typeface="Barlow Medium"/>
                <a:cs typeface="Barlow Medium"/>
                <a:sym typeface="Barlow Medium"/>
              </a:rPr>
              <a:t>Thus, my solution is to use technology (web, data analytics, etc) and create an application that takes into consideration user’s current financial status such as assets, liabilities, investments, etc, and global factors (inflation, location specific lifestyle, stock markets, etc) to model user’s future retirements needs and what, when, and how current savings can lead to future retirement corpus.</a:t>
            </a:r>
          </a:p>
          <a:p>
            <a:pPr marL="0" lvl="0" indent="0">
              <a:lnSpc>
                <a:spcPct val="150000"/>
              </a:lnSpc>
              <a:spcBef>
                <a:spcPts val="0"/>
              </a:spcBef>
              <a:buNone/>
            </a:pPr>
            <a:endParaRPr lang="en-GB" sz="1600" dirty="0" smtClean="0">
              <a:solidFill>
                <a:schemeClr val="tx2">
                  <a:lumMod val="75000"/>
                </a:schemeClr>
              </a:solidFill>
              <a:latin typeface="Comic Sans MS" pitchFamily="66" charset="0"/>
              <a:ea typeface="Barlow Medium"/>
              <a:cs typeface="Barlow Medium"/>
              <a:sym typeface="Barlow Medium"/>
            </a:endParaRPr>
          </a:p>
          <a:p>
            <a:pPr marL="0" lvl="0" indent="0">
              <a:lnSpc>
                <a:spcPct val="150000"/>
              </a:lnSpc>
              <a:spcBef>
                <a:spcPts val="0"/>
              </a:spcBef>
              <a:buNone/>
            </a:pPr>
            <a:r>
              <a:rPr lang="en-GB" sz="1600" dirty="0" smtClean="0">
                <a:solidFill>
                  <a:schemeClr val="tx2">
                    <a:lumMod val="75000"/>
                  </a:schemeClr>
                </a:solidFill>
                <a:latin typeface="Comic Sans MS" pitchFamily="66" charset="0"/>
                <a:ea typeface="Barlow Medium"/>
                <a:cs typeface="Barlow Medium"/>
                <a:sym typeface="Barlow Medium"/>
              </a:rPr>
              <a:t>Data points are collected through API’s and modelled to create an output and displayed in chart for easy understanding.</a:t>
            </a:r>
            <a:endParaRPr lang="en-GB" sz="1600" dirty="0">
              <a:solidFill>
                <a:schemeClr val="tx2">
                  <a:lumMod val="75000"/>
                </a:schemeClr>
              </a:solidFill>
              <a:latin typeface="Comic Sans MS" pitchFamily="66" charset="0"/>
              <a:ea typeface="Barlow Medium"/>
              <a:cs typeface="Barlow Medium"/>
              <a:sym typeface="Barlow Medium"/>
            </a:endParaRPr>
          </a:p>
        </p:txBody>
      </p:sp>
      <p:sp>
        <p:nvSpPr>
          <p:cNvPr id="5" name="Slide Number Placeholder 4">
            <a:extLst>
              <a:ext uri="{FF2B5EF4-FFF2-40B4-BE49-F238E27FC236}">
                <a16:creationId xmlns:a16="http://schemas.microsoft.com/office/drawing/2014/main" xmlns="" id="{F2DF0AFC-B9C6-4F37-8FEC-18EE8B56723A}"/>
              </a:ext>
            </a:extLst>
          </p:cNvPr>
          <p:cNvSpPr>
            <a:spLocks noGrp="1"/>
          </p:cNvSpPr>
          <p:nvPr>
            <p:ph type="sldNum" sz="quarter" idx="12"/>
          </p:nvPr>
        </p:nvSpPr>
        <p:spPr/>
        <p:txBody>
          <a:bodyPr/>
          <a:lstStyle/>
          <a:p>
            <a:fld id="{0100480C-BB07-47E2-BEE2-FB115A9E0610}" type="slidenum">
              <a:rPr lang="en-US" smtClean="0"/>
              <a:pPr/>
              <a:t>7</a:t>
            </a:fld>
            <a:endParaRPr lang="en-US"/>
          </a:p>
        </p:txBody>
      </p:sp>
    </p:spTree>
    <p:extLst>
      <p:ext uri="{BB962C8B-B14F-4D97-AF65-F5344CB8AC3E}">
        <p14:creationId xmlns:p14="http://schemas.microsoft.com/office/powerpoint/2010/main" xmlns="" val="1293628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381000" y="590550"/>
            <a:ext cx="8229600" cy="304800"/>
          </a:xfrm>
        </p:spPr>
        <p:txBody>
          <a:bodyPr>
            <a:normAutofit fontScale="90000"/>
          </a:bodyPr>
          <a:lstStyle/>
          <a:p>
            <a:r>
              <a:rPr lang="en-US" sz="2800" b="1" dirty="0" smtClean="0">
                <a:solidFill>
                  <a:schemeClr val="tx2">
                    <a:lumMod val="60000"/>
                    <a:lumOff val="40000"/>
                  </a:schemeClr>
                </a:solidFill>
              </a:rPr>
              <a:t>APPROACH</a:t>
            </a:r>
            <a:endParaRPr lang="en-US" sz="2800" b="1" dirty="0">
              <a:solidFill>
                <a:schemeClr val="tx2">
                  <a:lumMod val="60000"/>
                  <a:lumOff val="40000"/>
                </a:schemeClr>
              </a:solidFill>
            </a:endParaRP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152400" y="971551"/>
            <a:ext cx="8839200" cy="3733799"/>
          </a:xfrm>
        </p:spPr>
        <p:txBody>
          <a:bodyPr>
            <a:normAutofit fontScale="85000" lnSpcReduction="20000"/>
          </a:bodyPr>
          <a:lstStyle/>
          <a:p>
            <a:pPr lvl="0">
              <a:lnSpc>
                <a:spcPct val="150000"/>
              </a:lnSpc>
              <a:buClr>
                <a:srgbClr val="FF0000"/>
              </a:buClr>
              <a:buFont typeface="Wingdings" pitchFamily="2" charset="2"/>
              <a:buChar char="Ø"/>
            </a:pPr>
            <a:r>
              <a:rPr lang="en-US" sz="1400" dirty="0" smtClean="0">
                <a:solidFill>
                  <a:schemeClr val="tx2">
                    <a:lumMod val="50000"/>
                  </a:schemeClr>
                </a:solidFill>
                <a:latin typeface="Comic Sans MS" pitchFamily="66" charset="0"/>
                <a:ea typeface="Barlow Medium"/>
                <a:cs typeface="Barlow Medium"/>
                <a:sym typeface="Barlow Medium"/>
              </a:rPr>
              <a:t> Plaid API is used to collect various data points of user’s bank transactions, assets, liabilities, and investments (</a:t>
            </a:r>
            <a:r>
              <a:rPr lang="en-US" sz="1400" dirty="0" smtClean="0">
                <a:solidFill>
                  <a:schemeClr val="tx2">
                    <a:lumMod val="50000"/>
                  </a:schemeClr>
                </a:solidFill>
                <a:latin typeface="Comic Sans MS" pitchFamily="66" charset="0"/>
                <a:ea typeface="Barlow Medium"/>
                <a:cs typeface="Barlow Medium"/>
                <a:sym typeface="Barlow Medium"/>
                <a:hlinkClick r:id="rId2"/>
              </a:rPr>
              <a:t>https://plaid.com/docs/</a:t>
            </a:r>
            <a:r>
              <a:rPr lang="en-US" sz="1400" dirty="0" smtClean="0">
                <a:solidFill>
                  <a:schemeClr val="tx2">
                    <a:lumMod val="50000"/>
                  </a:schemeClr>
                </a:solidFill>
                <a:latin typeface="Comic Sans MS" pitchFamily="66" charset="0"/>
                <a:ea typeface="Barlow Medium"/>
                <a:cs typeface="Barlow Medium"/>
                <a:sym typeface="Barlow Medium"/>
              </a:rPr>
              <a:t>). </a:t>
            </a:r>
          </a:p>
          <a:p>
            <a:pPr lvl="0">
              <a:lnSpc>
                <a:spcPct val="150000"/>
              </a:lnSpc>
              <a:buClr>
                <a:srgbClr val="FF0000"/>
              </a:buClr>
              <a:buFont typeface="Wingdings" pitchFamily="2" charset="2"/>
              <a:buChar char="Ø"/>
            </a:pPr>
            <a:endParaRPr lang="en-GB" sz="1400" dirty="0" smtClean="0">
              <a:solidFill>
                <a:schemeClr val="tx2">
                  <a:lumMod val="50000"/>
                </a:schemeClr>
              </a:solidFill>
              <a:latin typeface="Comic Sans MS" pitchFamily="66" charset="0"/>
              <a:ea typeface="Barlow Medium"/>
              <a:cs typeface="Barlow Medium"/>
              <a:sym typeface="Barlow Medium"/>
            </a:endParaRPr>
          </a:p>
          <a:p>
            <a:pPr lvl="0">
              <a:lnSpc>
                <a:spcPct val="150000"/>
              </a:lnSpc>
              <a:buClr>
                <a:srgbClr val="FF0000"/>
              </a:buClr>
              <a:buFont typeface="Wingdings" pitchFamily="2" charset="2"/>
              <a:buChar char="Ø"/>
            </a:pPr>
            <a:endParaRPr lang="en-GB" sz="1400" dirty="0" smtClean="0">
              <a:solidFill>
                <a:schemeClr val="tx2">
                  <a:lumMod val="50000"/>
                </a:schemeClr>
              </a:solidFill>
              <a:latin typeface="Comic Sans MS" pitchFamily="66" charset="0"/>
              <a:ea typeface="Barlow Medium"/>
              <a:cs typeface="Barlow Medium"/>
              <a:sym typeface="Barlow Medium"/>
            </a:endParaRPr>
          </a:p>
          <a:p>
            <a:pPr lvl="0">
              <a:lnSpc>
                <a:spcPct val="150000"/>
              </a:lnSpc>
              <a:buClr>
                <a:srgbClr val="FF0000"/>
              </a:buClr>
              <a:buFont typeface="Wingdings" pitchFamily="2" charset="2"/>
              <a:buChar char="Ø"/>
            </a:pPr>
            <a:endParaRPr lang="en-GB" sz="1400" dirty="0" smtClean="0">
              <a:solidFill>
                <a:schemeClr val="tx2">
                  <a:lumMod val="50000"/>
                </a:schemeClr>
              </a:solidFill>
              <a:latin typeface="Comic Sans MS" pitchFamily="66" charset="0"/>
              <a:ea typeface="Barlow Medium"/>
              <a:cs typeface="Barlow Medium"/>
              <a:sym typeface="Barlow Medium"/>
            </a:endParaRPr>
          </a:p>
          <a:p>
            <a:pPr lvl="0">
              <a:lnSpc>
                <a:spcPct val="150000"/>
              </a:lnSpc>
              <a:buClr>
                <a:srgbClr val="FF0000"/>
              </a:buClr>
              <a:buFont typeface="Wingdings" pitchFamily="2" charset="2"/>
              <a:buChar char="Ø"/>
            </a:pPr>
            <a:endParaRPr lang="en-GB" sz="1400" dirty="0" smtClean="0">
              <a:solidFill>
                <a:schemeClr val="tx2">
                  <a:lumMod val="50000"/>
                </a:schemeClr>
              </a:solidFill>
              <a:latin typeface="Comic Sans MS" pitchFamily="66" charset="0"/>
              <a:ea typeface="Barlow Medium"/>
              <a:cs typeface="Barlow Medium"/>
              <a:sym typeface="Barlow Medium"/>
            </a:endParaRPr>
          </a:p>
          <a:p>
            <a:pPr lvl="0">
              <a:lnSpc>
                <a:spcPct val="150000"/>
              </a:lnSpc>
              <a:buClr>
                <a:srgbClr val="FF0000"/>
              </a:buClr>
              <a:buFont typeface="Wingdings" pitchFamily="2" charset="2"/>
              <a:buChar char="Ø"/>
            </a:pPr>
            <a:endParaRPr lang="en-GB" sz="1400" dirty="0" smtClean="0">
              <a:solidFill>
                <a:schemeClr val="tx2">
                  <a:lumMod val="50000"/>
                </a:schemeClr>
              </a:solidFill>
              <a:latin typeface="Comic Sans MS" pitchFamily="66" charset="0"/>
              <a:ea typeface="Barlow Medium"/>
              <a:cs typeface="Barlow Medium"/>
              <a:sym typeface="Barlow Medium"/>
            </a:endParaRPr>
          </a:p>
          <a:p>
            <a:pPr lvl="0">
              <a:lnSpc>
                <a:spcPct val="150000"/>
              </a:lnSpc>
              <a:buClr>
                <a:srgbClr val="FF0000"/>
              </a:buClr>
              <a:buFont typeface="Wingdings" pitchFamily="2" charset="2"/>
              <a:buChar char="Ø"/>
            </a:pPr>
            <a:endParaRPr lang="en-GB" sz="1400" dirty="0" smtClean="0">
              <a:solidFill>
                <a:schemeClr val="tx2">
                  <a:lumMod val="50000"/>
                </a:schemeClr>
              </a:solidFill>
              <a:latin typeface="Comic Sans MS" pitchFamily="66" charset="0"/>
              <a:ea typeface="Barlow Medium"/>
              <a:cs typeface="Barlow Medium"/>
              <a:sym typeface="Barlow Medium"/>
            </a:endParaRPr>
          </a:p>
          <a:p>
            <a:pPr lvl="0">
              <a:lnSpc>
                <a:spcPct val="150000"/>
              </a:lnSpc>
              <a:buClr>
                <a:srgbClr val="FF0000"/>
              </a:buClr>
            </a:pPr>
            <a:endParaRPr lang="en-US" sz="1400" dirty="0" smtClean="0">
              <a:solidFill>
                <a:schemeClr val="tx2">
                  <a:lumMod val="50000"/>
                </a:schemeClr>
              </a:solidFill>
              <a:latin typeface="Comic Sans MS" pitchFamily="66" charset="0"/>
              <a:ea typeface="Barlow Medium"/>
              <a:cs typeface="Barlow Medium"/>
              <a:sym typeface="Barlow Medium"/>
            </a:endParaRPr>
          </a:p>
          <a:p>
            <a:pPr lvl="0">
              <a:lnSpc>
                <a:spcPct val="150000"/>
              </a:lnSpc>
              <a:buClr>
                <a:srgbClr val="FF0000"/>
              </a:buClr>
              <a:buFont typeface="Wingdings" pitchFamily="2" charset="2"/>
              <a:buChar char="Ø"/>
            </a:pPr>
            <a:r>
              <a:rPr lang="en-GB" sz="1400" dirty="0" smtClean="0">
                <a:solidFill>
                  <a:schemeClr val="tx2">
                    <a:lumMod val="50000"/>
                  </a:schemeClr>
                </a:solidFill>
                <a:latin typeface="Comic Sans MS" pitchFamily="66" charset="0"/>
                <a:sym typeface="Barlow Medium"/>
              </a:rPr>
              <a:t>  Global factors data points are collected through </a:t>
            </a:r>
            <a:r>
              <a:rPr lang="en-GB" sz="1400" dirty="0" err="1" smtClean="0">
                <a:solidFill>
                  <a:schemeClr val="tx2">
                    <a:lumMod val="50000"/>
                  </a:schemeClr>
                </a:solidFill>
                <a:latin typeface="Comic Sans MS" pitchFamily="66" charset="0"/>
                <a:sym typeface="Barlow Medium"/>
              </a:rPr>
              <a:t>Numbeo</a:t>
            </a:r>
            <a:r>
              <a:rPr lang="en-GB" sz="1400" dirty="0" smtClean="0">
                <a:solidFill>
                  <a:schemeClr val="tx2">
                    <a:lumMod val="50000"/>
                  </a:schemeClr>
                </a:solidFill>
                <a:latin typeface="Comic Sans MS" pitchFamily="66" charset="0"/>
                <a:sym typeface="Barlow Medium"/>
              </a:rPr>
              <a:t> </a:t>
            </a:r>
          </a:p>
          <a:p>
            <a:pPr lvl="0">
              <a:lnSpc>
                <a:spcPct val="150000"/>
              </a:lnSpc>
              <a:buClr>
                <a:srgbClr val="FF0000"/>
              </a:buClr>
              <a:buNone/>
            </a:pPr>
            <a:r>
              <a:rPr lang="en-GB" sz="1400" dirty="0" smtClean="0">
                <a:solidFill>
                  <a:schemeClr val="tx2">
                    <a:lumMod val="50000"/>
                  </a:schemeClr>
                </a:solidFill>
                <a:latin typeface="Comic Sans MS" pitchFamily="66" charset="0"/>
                <a:sym typeface="Barlow Medium"/>
              </a:rPr>
              <a:t>	 API (</a:t>
            </a:r>
            <a:r>
              <a:rPr lang="en-GB" sz="1400" dirty="0" smtClean="0">
                <a:solidFill>
                  <a:schemeClr val="tx2">
                    <a:lumMod val="50000"/>
                  </a:schemeClr>
                </a:solidFill>
                <a:latin typeface="Comic Sans MS" pitchFamily="66" charset="0"/>
                <a:sym typeface="Barlow Medium"/>
                <a:hlinkClick r:id="rId3"/>
              </a:rPr>
              <a:t>https://www.numbeo.com/api/doc.jsp</a:t>
            </a:r>
            <a:r>
              <a:rPr lang="en-GB" sz="1400" dirty="0" smtClean="0">
                <a:solidFill>
                  <a:schemeClr val="tx2">
                    <a:lumMod val="50000"/>
                  </a:schemeClr>
                </a:solidFill>
                <a:latin typeface="Comic Sans MS" pitchFamily="66" charset="0"/>
                <a:sym typeface="Barlow Medium"/>
              </a:rPr>
              <a:t>).</a:t>
            </a:r>
          </a:p>
          <a:p>
            <a:pPr>
              <a:lnSpc>
                <a:spcPct val="150000"/>
              </a:lnSpc>
              <a:buClr>
                <a:srgbClr val="FF0000"/>
              </a:buClr>
              <a:buFont typeface="Wingdings" pitchFamily="2" charset="2"/>
              <a:buChar char="Ø"/>
            </a:pPr>
            <a:r>
              <a:rPr lang="en-GB" sz="1400" dirty="0" smtClean="0">
                <a:solidFill>
                  <a:schemeClr val="tx2">
                    <a:lumMod val="50000"/>
                  </a:schemeClr>
                </a:solidFill>
                <a:latin typeface="Comic Sans MS" pitchFamily="66" charset="0"/>
                <a:sym typeface="Barlow Medium"/>
              </a:rPr>
              <a:t>This data points are used to create a chart explaining user’s </a:t>
            </a:r>
          </a:p>
          <a:p>
            <a:pPr>
              <a:lnSpc>
                <a:spcPct val="150000"/>
              </a:lnSpc>
              <a:buClr>
                <a:srgbClr val="FF0000"/>
              </a:buClr>
              <a:buNone/>
            </a:pPr>
            <a:r>
              <a:rPr lang="en-GB" sz="1400" dirty="0" smtClean="0">
                <a:solidFill>
                  <a:schemeClr val="tx2">
                    <a:lumMod val="50000"/>
                  </a:schemeClr>
                </a:solidFill>
                <a:latin typeface="Comic Sans MS" pitchFamily="66" charset="0"/>
                <a:sym typeface="Barlow Medium"/>
              </a:rPr>
              <a:t>	retirement corpus year wise.</a:t>
            </a:r>
            <a:endParaRPr lang="en-GB" sz="1050" dirty="0" smtClean="0">
              <a:solidFill>
                <a:schemeClr val="tx2">
                  <a:lumMod val="50000"/>
                </a:schemeClr>
              </a:solidFill>
              <a:latin typeface="Comic Sans MS" pitchFamily="66" charset="0"/>
              <a:sym typeface="Barlow Medium"/>
            </a:endParaRP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8</a:t>
            </a:fld>
            <a:endParaRPr lang="en-US"/>
          </a:p>
        </p:txBody>
      </p:sp>
      <p:pic>
        <p:nvPicPr>
          <p:cNvPr id="12" name="Picture 2"/>
          <p:cNvPicPr>
            <a:picLocks noChangeAspect="1" noChangeArrowheads="1"/>
          </p:cNvPicPr>
          <p:nvPr/>
        </p:nvPicPr>
        <p:blipFill>
          <a:blip r:embed="rId4" cstate="print"/>
          <a:srcRect/>
          <a:stretch>
            <a:fillRect/>
          </a:stretch>
        </p:blipFill>
        <p:spPr bwMode="auto">
          <a:xfrm>
            <a:off x="609600" y="1504950"/>
            <a:ext cx="3962400" cy="1994533"/>
          </a:xfrm>
          <a:prstGeom prst="rect">
            <a:avLst/>
          </a:prstGeom>
          <a:noFill/>
          <a:ln w="9525">
            <a:noFill/>
            <a:miter lim="800000"/>
            <a:headEnd/>
            <a:tailEnd/>
          </a:ln>
          <a:effectLst/>
        </p:spPr>
      </p:pic>
      <p:pic>
        <p:nvPicPr>
          <p:cNvPr id="13" name="Picture 3"/>
          <p:cNvPicPr>
            <a:picLocks noChangeAspect="1" noChangeArrowheads="1"/>
          </p:cNvPicPr>
          <p:nvPr/>
        </p:nvPicPr>
        <p:blipFill>
          <a:blip r:embed="rId5" cstate="print"/>
          <a:srcRect/>
          <a:stretch>
            <a:fillRect/>
          </a:stretch>
        </p:blipFill>
        <p:spPr bwMode="auto">
          <a:xfrm>
            <a:off x="4800600" y="1200150"/>
            <a:ext cx="4267200" cy="2731328"/>
          </a:xfrm>
          <a:prstGeom prst="rect">
            <a:avLst/>
          </a:prstGeom>
          <a:noFill/>
          <a:ln w="9525">
            <a:noFill/>
            <a:miter lim="800000"/>
            <a:headEnd/>
            <a:tailEnd/>
          </a:ln>
          <a:effectLst/>
        </p:spPr>
      </p:pic>
      <p:pic>
        <p:nvPicPr>
          <p:cNvPr id="14" name="Picture 4"/>
          <p:cNvPicPr>
            <a:picLocks noChangeAspect="1" noChangeArrowheads="1"/>
          </p:cNvPicPr>
          <p:nvPr/>
        </p:nvPicPr>
        <p:blipFill>
          <a:blip r:embed="rId6" cstate="print"/>
          <a:srcRect/>
          <a:stretch>
            <a:fillRect/>
          </a:stretch>
        </p:blipFill>
        <p:spPr bwMode="auto">
          <a:xfrm>
            <a:off x="5410200" y="3028949"/>
            <a:ext cx="3733800" cy="2031017"/>
          </a:xfrm>
          <a:prstGeom prst="rect">
            <a:avLst/>
          </a:prstGeom>
          <a:noFill/>
          <a:ln w="9525">
            <a:noFill/>
            <a:miter lim="800000"/>
            <a:headEnd/>
            <a:tailEnd/>
          </a:ln>
          <a:effectLst/>
        </p:spPr>
      </p:pic>
    </p:spTree>
    <p:extLst>
      <p:ext uri="{BB962C8B-B14F-4D97-AF65-F5344CB8AC3E}">
        <p14:creationId xmlns:p14="http://schemas.microsoft.com/office/powerpoint/2010/main" xmlns="" val="3758627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457200" y="819151"/>
            <a:ext cx="8229600" cy="381000"/>
          </a:xfrm>
        </p:spPr>
        <p:txBody>
          <a:bodyPr>
            <a:normAutofit fontScale="90000"/>
          </a:bodyPr>
          <a:lstStyle/>
          <a:p>
            <a:r>
              <a:rPr lang="en-US" sz="2800" dirty="0" smtClean="0">
                <a:solidFill>
                  <a:schemeClr val="tx2">
                    <a:lumMod val="60000"/>
                    <a:lumOff val="40000"/>
                  </a:schemeClr>
                </a:solidFill>
              </a:rPr>
              <a:t>CODE</a:t>
            </a:r>
            <a:endParaRPr lang="en-US" sz="2800" dirty="0">
              <a:solidFill>
                <a:schemeClr val="tx2">
                  <a:lumMod val="60000"/>
                  <a:lumOff val="40000"/>
                </a:schemeClr>
              </a:solidFill>
            </a:endParaRP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p:txBody>
          <a:bodyPr>
            <a:normAutofit/>
          </a:bodyPr>
          <a:lstStyle/>
          <a:p>
            <a:pPr marL="0" indent="0">
              <a:buNone/>
            </a:pPr>
            <a:r>
              <a:rPr lang="en-GB" sz="1600" dirty="0" err="1" smtClean="0">
                <a:solidFill>
                  <a:schemeClr val="tx2">
                    <a:lumMod val="75000"/>
                  </a:schemeClr>
                </a:solidFill>
                <a:latin typeface="Comic Sans MS" pitchFamily="66" charset="0"/>
              </a:rPr>
              <a:t>GitHub</a:t>
            </a:r>
            <a:r>
              <a:rPr lang="en-GB" sz="1600" dirty="0" smtClean="0">
                <a:solidFill>
                  <a:schemeClr val="tx2">
                    <a:lumMod val="75000"/>
                  </a:schemeClr>
                </a:solidFill>
                <a:latin typeface="Comic Sans MS" pitchFamily="66" charset="0"/>
              </a:rPr>
              <a:t> repo:</a:t>
            </a:r>
            <a:endParaRPr lang="en-US" sz="1600" dirty="0" smtClean="0">
              <a:solidFill>
                <a:schemeClr val="tx2">
                  <a:lumMod val="75000"/>
                </a:schemeClr>
              </a:solidFill>
              <a:latin typeface="Comic Sans MS" pitchFamily="66" charset="0"/>
            </a:endParaRPr>
          </a:p>
          <a:p>
            <a:pPr marL="0" indent="0">
              <a:buNone/>
            </a:pPr>
            <a:r>
              <a:rPr lang="en-US" sz="1600" b="1" dirty="0" smtClean="0">
                <a:solidFill>
                  <a:schemeClr val="tx2">
                    <a:lumMod val="75000"/>
                  </a:schemeClr>
                </a:solidFill>
                <a:latin typeface="Comic Sans MS" pitchFamily="66" charset="0"/>
                <a:hlinkClick r:id="rId2"/>
              </a:rPr>
              <a:t>https://github.com/sid3345/financial-tech</a:t>
            </a:r>
            <a:endParaRPr lang="en-US" sz="1600" b="1" dirty="0" smtClean="0">
              <a:solidFill>
                <a:schemeClr val="tx2">
                  <a:lumMod val="75000"/>
                </a:schemeClr>
              </a:solidFill>
              <a:latin typeface="Comic Sans MS" pitchFamily="66" charset="0"/>
            </a:endParaRPr>
          </a:p>
          <a:p>
            <a:pPr marL="0" indent="0">
              <a:buNone/>
            </a:pPr>
            <a:endParaRPr lang="en-GB" sz="1600" b="1" dirty="0" smtClean="0">
              <a:solidFill>
                <a:schemeClr val="tx2">
                  <a:lumMod val="75000"/>
                </a:schemeClr>
              </a:solidFill>
              <a:latin typeface="Comic Sans MS" pitchFamily="66" charset="0"/>
            </a:endParaRPr>
          </a:p>
          <a:p>
            <a:pPr marL="0" indent="0">
              <a:buNone/>
            </a:pPr>
            <a:r>
              <a:rPr lang="en-GB" sz="1600" dirty="0" smtClean="0">
                <a:solidFill>
                  <a:schemeClr val="tx2">
                    <a:lumMod val="75000"/>
                  </a:schemeClr>
                </a:solidFill>
                <a:latin typeface="Comic Sans MS" pitchFamily="66" charset="0"/>
              </a:rPr>
              <a:t>YouTube video created earlier (more features are added, not updated in video):</a:t>
            </a:r>
          </a:p>
          <a:p>
            <a:pPr marL="0" indent="0">
              <a:buNone/>
            </a:pPr>
            <a:r>
              <a:rPr lang="en-US" sz="1600" b="1" dirty="0" smtClean="0">
                <a:solidFill>
                  <a:schemeClr val="tx2">
                    <a:lumMod val="75000"/>
                  </a:schemeClr>
                </a:solidFill>
                <a:latin typeface="Comic Sans MS" pitchFamily="66" charset="0"/>
                <a:hlinkClick r:id="rId3"/>
              </a:rPr>
              <a:t>https://www.youtube.com/watch?v=h5lV7q0qrMw</a:t>
            </a:r>
            <a:endParaRPr lang="en-US" sz="1600" b="1" dirty="0" smtClean="0">
              <a:solidFill>
                <a:schemeClr val="tx2">
                  <a:lumMod val="75000"/>
                </a:schemeClr>
              </a:solidFill>
              <a:latin typeface="Comic Sans MS" pitchFamily="66" charset="0"/>
            </a:endParaRPr>
          </a:p>
          <a:p>
            <a:pPr marL="0" indent="0">
              <a:buNone/>
            </a:pPr>
            <a:endParaRPr lang="en-US" sz="1600" b="1" dirty="0">
              <a:solidFill>
                <a:schemeClr val="tx2">
                  <a:lumMod val="75000"/>
                </a:schemeClr>
              </a:solidFill>
              <a:latin typeface="Comic Sans MS" pitchFamily="66" charset="0"/>
            </a:endParaRPr>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pPr/>
              <a:t>9</a:t>
            </a:fld>
            <a:endParaRPr lang="en-US"/>
          </a:p>
        </p:txBody>
      </p:sp>
    </p:spTree>
    <p:extLst>
      <p:ext uri="{BB962C8B-B14F-4D97-AF65-F5344CB8AC3E}">
        <p14:creationId xmlns:p14="http://schemas.microsoft.com/office/powerpoint/2010/main" xmlns="" val="3440604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TotalTime>
  <Words>1067</Words>
  <Application>Microsoft Office PowerPoint</Application>
  <PresentationFormat>On-screen Show (16:9)</PresentationFormat>
  <Paragraphs>119</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Slide</vt:lpstr>
      <vt:lpstr>GCOA &amp; WSIS 2021 HACKATHON PRESENTATION  AGEING BETTER WITH ICTs: Building a Brighter Future for Older Persons through ICT Innovation</vt:lpstr>
      <vt:lpstr>Some Background</vt:lpstr>
      <vt:lpstr>Challenge Areas</vt:lpstr>
      <vt:lpstr>PROBLEM STATEMENT</vt:lpstr>
      <vt:lpstr>CURRENT GAPS</vt:lpstr>
      <vt:lpstr>MARKET ANALYSIS</vt:lpstr>
      <vt:lpstr>OUR SOLUTION</vt:lpstr>
      <vt:lpstr>APPROACH</vt:lpstr>
      <vt:lpstr>CODE</vt:lpstr>
      <vt:lpstr>CHALLENGES</vt:lpstr>
      <vt:lpstr>TECH STACK</vt:lpstr>
      <vt:lpstr>SCREENSHOTS</vt:lpstr>
      <vt:lpstr>SCREENSHOTS</vt:lpstr>
      <vt:lpstr>SCREENSHOTS</vt:lpstr>
      <vt:lpstr>CONCLUSION</vt:lpstr>
      <vt:lpstr>Slide 16</vt:lpstr>
    </vt:vector>
  </TitlesOfParts>
  <Company>Galderma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SHIELD Hackathon Presentation</dc:title>
  <dc:creator>GREENSTEIN Jennifer</dc:creator>
  <cp:lastModifiedBy>Siddharth Sinha</cp:lastModifiedBy>
  <cp:revision>30</cp:revision>
  <dcterms:created xsi:type="dcterms:W3CDTF">2017-01-30T21:41:26Z</dcterms:created>
  <dcterms:modified xsi:type="dcterms:W3CDTF">2021-04-18T17:07:50Z</dcterms:modified>
</cp:coreProperties>
</file>