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905" r:id="rId2"/>
    <p:sldId id="595" r:id="rId3"/>
    <p:sldId id="379" r:id="rId4"/>
    <p:sldId id="418" r:id="rId5"/>
    <p:sldId id="384" r:id="rId6"/>
    <p:sldId id="553" r:id="rId7"/>
    <p:sldId id="602" r:id="rId8"/>
    <p:sldId id="597" r:id="rId9"/>
    <p:sldId id="536" r:id="rId10"/>
    <p:sldId id="909" r:id="rId11"/>
    <p:sldId id="910" r:id="rId12"/>
    <p:sldId id="866" r:id="rId13"/>
    <p:sldId id="907" r:id="rId14"/>
    <p:sldId id="903" r:id="rId15"/>
    <p:sldId id="904" r:id="rId16"/>
    <p:sldId id="896" r:id="rId17"/>
    <p:sldId id="890" r:id="rId18"/>
    <p:sldId id="908" r:id="rId19"/>
    <p:sldId id="880" r:id="rId20"/>
    <p:sldId id="573" r:id="rId21"/>
    <p:sldId id="585" r:id="rId22"/>
    <p:sldId id="587" r:id="rId23"/>
    <p:sldId id="911" r:id="rId24"/>
    <p:sldId id="912" r:id="rId25"/>
    <p:sldId id="419" r:id="rId26"/>
    <p:sldId id="421" r:id="rId27"/>
    <p:sldId id="341" r:id="rId28"/>
    <p:sldId id="895"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Hupfer" initials="EH" lastIdx="2" clrIdx="0">
    <p:extLst>
      <p:ext uri="{19B8F6BF-5375-455C-9EA6-DF929625EA0E}">
        <p15:presenceInfo xmlns:p15="http://schemas.microsoft.com/office/powerpoint/2012/main" userId="S-1-5-21-329068152-1364589140-725345543-9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367" autoAdjust="0"/>
  </p:normalViewPr>
  <p:slideViewPr>
    <p:cSldViewPr snapToGrid="0">
      <p:cViewPr varScale="1">
        <p:scale>
          <a:sx n="110" d="100"/>
          <a:sy n="110" d="100"/>
        </p:scale>
        <p:origin x="110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ibonge\AppData\Local\Microsoft\Windows\INetCache\Content.Outlook\WCU6NQCU\June%202019%20(0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ibonge\AppData\Local\Microsoft\Windows\INetCache\Content.Outlook\WCU6NQCU\June%202019%20(0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4A-4A1F-842B-FD4B097F63EE}"/>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Sheet2!$E$31:$E$32</c:f>
              <c:strCache>
                <c:ptCount val="2"/>
                <c:pt idx="0">
                  <c:v>Homer City 1</c:v>
                </c:pt>
                <c:pt idx="1">
                  <c:v>Homer City 3</c:v>
                </c:pt>
              </c:strCache>
            </c:strRef>
          </c:cat>
          <c:val>
            <c:numRef>
              <c:f>Sheet2!$F$31:$F$32</c:f>
              <c:numCache>
                <c:formatCode>General</c:formatCode>
                <c:ptCount val="2"/>
                <c:pt idx="0">
                  <c:v>66.320000000000007</c:v>
                </c:pt>
                <c:pt idx="1">
                  <c:v>2.4499999999999997</c:v>
                </c:pt>
              </c:numCache>
            </c:numRef>
          </c:val>
          <c:extLst>
            <c:ext xmlns:c16="http://schemas.microsoft.com/office/drawing/2014/chart" uri="{C3380CC4-5D6E-409C-BE32-E72D297353CC}">
              <c16:uniqueId val="{00000000-704A-4A1F-842B-FD4B097F63EE}"/>
            </c:ext>
          </c:extLst>
        </c:ser>
        <c:dLbls>
          <c:showLegendKey val="0"/>
          <c:showVal val="0"/>
          <c:showCatName val="0"/>
          <c:showSerName val="0"/>
          <c:showPercent val="0"/>
          <c:showBubbleSize val="0"/>
        </c:dLbls>
        <c:gapWidth val="30"/>
        <c:axId val="954084175"/>
        <c:axId val="964125615"/>
      </c:barChart>
      <c:catAx>
        <c:axId val="9540841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125615"/>
        <c:crosses val="autoZero"/>
        <c:auto val="1"/>
        <c:lblAlgn val="ctr"/>
        <c:lblOffset val="100"/>
        <c:noMultiLvlLbl val="0"/>
      </c:catAx>
      <c:valAx>
        <c:axId val="964125615"/>
        <c:scaling>
          <c:orientation val="minMax"/>
        </c:scaling>
        <c:delete val="0"/>
        <c:axPos val="b"/>
        <c:majorGridlines>
          <c:spPr>
            <a:ln w="9525" cap="flat" cmpd="sng" algn="ctr">
              <a:solidFill>
                <a:schemeClr val="bg2">
                  <a:lumMod val="50000"/>
                  <a:alpha val="16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084175"/>
        <c:crosses val="autoZero"/>
        <c:crossBetween val="between"/>
      </c:valAx>
      <c:spPr>
        <a:noFill/>
        <a:ln>
          <a:noFill/>
        </a:ln>
        <a:effectLst/>
      </c:spPr>
    </c:plotArea>
    <c:plotVisOnly val="1"/>
    <c:dispBlanksAs val="gap"/>
    <c:showDLblsOverMax val="0"/>
  </c:chart>
  <c:spPr>
    <a:noFill/>
    <a:ln w="9525" cap="flat" cmpd="sng" algn="ctr">
      <a:solidFill>
        <a:schemeClr val="bg2">
          <a:lumMod val="10000"/>
          <a:alpha val="2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Sheet2!$E$34:$E$37</c:f>
              <c:strCache>
                <c:ptCount val="4"/>
                <c:pt idx="0">
                  <c:v>Mills</c:v>
                </c:pt>
                <c:pt idx="1">
                  <c:v>NIDs</c:v>
                </c:pt>
                <c:pt idx="2">
                  <c:v>SCR</c:v>
                </c:pt>
                <c:pt idx="3">
                  <c:v>ID FAN</c:v>
                </c:pt>
              </c:strCache>
            </c:strRef>
          </c:cat>
          <c:val>
            <c:numRef>
              <c:f>Sheet2!$F$34:$F$37</c:f>
              <c:numCache>
                <c:formatCode>General</c:formatCode>
                <c:ptCount val="4"/>
                <c:pt idx="0">
                  <c:v>66.23</c:v>
                </c:pt>
                <c:pt idx="1">
                  <c:v>0.09</c:v>
                </c:pt>
                <c:pt idx="2">
                  <c:v>0.19</c:v>
                </c:pt>
                <c:pt idx="3">
                  <c:v>2.2599999999999998</c:v>
                </c:pt>
              </c:numCache>
            </c:numRef>
          </c:val>
          <c:extLst>
            <c:ext xmlns:c16="http://schemas.microsoft.com/office/drawing/2014/chart" uri="{C3380CC4-5D6E-409C-BE32-E72D297353CC}">
              <c16:uniqueId val="{00000000-365E-4784-A7A1-00D7A51E2C84}"/>
            </c:ext>
          </c:extLst>
        </c:ser>
        <c:dLbls>
          <c:showLegendKey val="0"/>
          <c:showVal val="0"/>
          <c:showCatName val="0"/>
          <c:showSerName val="0"/>
          <c:showPercent val="0"/>
          <c:showBubbleSize val="0"/>
        </c:dLbls>
        <c:gapWidth val="182"/>
        <c:axId val="904638271"/>
        <c:axId val="667491359"/>
      </c:barChart>
      <c:catAx>
        <c:axId val="9046382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667491359"/>
        <c:crosses val="autoZero"/>
        <c:auto val="1"/>
        <c:lblAlgn val="ctr"/>
        <c:lblOffset val="100"/>
        <c:noMultiLvlLbl val="0"/>
      </c:catAx>
      <c:valAx>
        <c:axId val="667491359"/>
        <c:scaling>
          <c:orientation val="minMax"/>
        </c:scaling>
        <c:delete val="0"/>
        <c:axPos val="b"/>
        <c:majorGridlines>
          <c:spPr>
            <a:ln w="9525" cap="flat" cmpd="sng" algn="ctr">
              <a:solidFill>
                <a:schemeClr val="bg1">
                  <a:lumMod val="65000"/>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04638271"/>
        <c:crosses val="autoZero"/>
        <c:crossBetween val="between"/>
      </c:valAx>
      <c:spPr>
        <a:noFill/>
        <a:ln>
          <a:noFill/>
        </a:ln>
        <a:effectLst/>
      </c:spPr>
    </c:plotArea>
    <c:plotVisOnly val="1"/>
    <c:dispBlanksAs val="gap"/>
    <c:showDLblsOverMax val="0"/>
  </c:chart>
  <c:spPr>
    <a:solidFill>
      <a:schemeClr val="bg1">
        <a:alpha val="25000"/>
      </a:schemeClr>
    </a:solidFill>
    <a:ln>
      <a:solidFill>
        <a:schemeClr val="bg1">
          <a:lumMod val="65000"/>
        </a:schemeClr>
      </a:solid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0D503D7-266B-438E-ABFC-466C2597A0FD}" type="datetimeFigureOut">
              <a:rPr lang="en-US" smtClean="0"/>
              <a:t>8/5/2019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7544B64-092F-4754-A6FA-645B0B646289}" type="slidenum">
              <a:rPr lang="en-US" smtClean="0"/>
              <a:t>‹#›</a:t>
            </a:fld>
            <a:endParaRPr lang="en-US"/>
          </a:p>
        </p:txBody>
      </p:sp>
    </p:spTree>
    <p:extLst>
      <p:ext uri="{BB962C8B-B14F-4D97-AF65-F5344CB8AC3E}">
        <p14:creationId xmlns:p14="http://schemas.microsoft.com/office/powerpoint/2010/main" val="232408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19CC31A-D355-4BC9-A1AE-F3784B04F92A}" type="datetimeFigureOut">
              <a:rPr lang="en-US" smtClean="0"/>
              <a:t>8/5/2019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397D885-67DC-44CA-9FCE-4BF3793C5540}" type="slidenum">
              <a:rPr lang="en-US" smtClean="0"/>
              <a:t>‹#›</a:t>
            </a:fld>
            <a:endParaRPr lang="en-US"/>
          </a:p>
        </p:txBody>
      </p:sp>
    </p:spTree>
    <p:extLst>
      <p:ext uri="{BB962C8B-B14F-4D97-AF65-F5344CB8AC3E}">
        <p14:creationId xmlns:p14="http://schemas.microsoft.com/office/powerpoint/2010/main" val="387393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1</a:t>
            </a:fld>
            <a:endParaRPr lang="en-US" dirty="0"/>
          </a:p>
        </p:txBody>
      </p:sp>
    </p:spTree>
    <p:extLst>
      <p:ext uri="{BB962C8B-B14F-4D97-AF65-F5344CB8AC3E}">
        <p14:creationId xmlns:p14="http://schemas.microsoft.com/office/powerpoint/2010/main" val="2344085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Unit 1 &amp; 2 availability was lower compared to unit 3 both Units 1&amp;2 did beat budget by 6 and 11 points respectively</a:t>
            </a:r>
          </a:p>
          <a:p>
            <a:r>
              <a:rPr lang="en-US" dirty="0"/>
              <a:t>Safety committee meets every third Thursday of every month. Safety committee working on Q2 and Q3 initiative to create 3 focuses programs. The committee came up with two minutes safety drill cards that employees carry all the time</a:t>
            </a:r>
          </a:p>
        </p:txBody>
      </p:sp>
      <p:sp>
        <p:nvSpPr>
          <p:cNvPr id="4" name="Slide Number Placeholder 3"/>
          <p:cNvSpPr>
            <a:spLocks noGrp="1"/>
          </p:cNvSpPr>
          <p:nvPr>
            <p:ph type="sldNum" sz="quarter" idx="10"/>
          </p:nvPr>
        </p:nvSpPr>
        <p:spPr/>
        <p:txBody>
          <a:bodyPr/>
          <a:lstStyle/>
          <a:p>
            <a:fld id="{2397D885-67DC-44CA-9FCE-4BF3793C5540}" type="slidenum">
              <a:rPr lang="en-US" smtClean="0"/>
              <a:t>10</a:t>
            </a:fld>
            <a:endParaRPr lang="en-US" dirty="0"/>
          </a:p>
        </p:txBody>
      </p:sp>
    </p:spTree>
    <p:extLst>
      <p:ext uri="{BB962C8B-B14F-4D97-AF65-F5344CB8AC3E}">
        <p14:creationId xmlns:p14="http://schemas.microsoft.com/office/powerpoint/2010/main" val="3886703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97D885-67DC-44CA-9FCE-4BF3793C55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35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97D885-67DC-44CA-9FCE-4BF3793C5540}" type="slidenum">
              <a:rPr lang="en-US" smtClean="0"/>
              <a:t>12</a:t>
            </a:fld>
            <a:endParaRPr lang="en-US" dirty="0"/>
          </a:p>
        </p:txBody>
      </p:sp>
    </p:spTree>
    <p:extLst>
      <p:ext uri="{BB962C8B-B14F-4D97-AF65-F5344CB8AC3E}">
        <p14:creationId xmlns:p14="http://schemas.microsoft.com/office/powerpoint/2010/main" val="31003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13</a:t>
            </a:fld>
            <a:endParaRPr lang="en-US" dirty="0"/>
          </a:p>
        </p:txBody>
      </p:sp>
    </p:spTree>
    <p:extLst>
      <p:ext uri="{BB962C8B-B14F-4D97-AF65-F5344CB8AC3E}">
        <p14:creationId xmlns:p14="http://schemas.microsoft.com/office/powerpoint/2010/main" val="361392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16</a:t>
            </a:fld>
            <a:endParaRPr lang="en-US" dirty="0"/>
          </a:p>
        </p:txBody>
      </p:sp>
    </p:spTree>
    <p:extLst>
      <p:ext uri="{BB962C8B-B14F-4D97-AF65-F5344CB8AC3E}">
        <p14:creationId xmlns:p14="http://schemas.microsoft.com/office/powerpoint/2010/main" val="907994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17</a:t>
            </a:fld>
            <a:endParaRPr lang="en-US" dirty="0"/>
          </a:p>
        </p:txBody>
      </p:sp>
    </p:spTree>
    <p:extLst>
      <p:ext uri="{BB962C8B-B14F-4D97-AF65-F5344CB8AC3E}">
        <p14:creationId xmlns:p14="http://schemas.microsoft.com/office/powerpoint/2010/main" val="978826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18</a:t>
            </a:fld>
            <a:endParaRPr lang="en-US" dirty="0"/>
          </a:p>
        </p:txBody>
      </p:sp>
    </p:spTree>
    <p:extLst>
      <p:ext uri="{BB962C8B-B14F-4D97-AF65-F5344CB8AC3E}">
        <p14:creationId xmlns:p14="http://schemas.microsoft.com/office/powerpoint/2010/main" val="1589765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97D885-67DC-44CA-9FCE-4BF3793C5540}" type="slidenum">
              <a:rPr lang="en-US" smtClean="0"/>
              <a:t>19</a:t>
            </a:fld>
            <a:endParaRPr lang="en-US" dirty="0"/>
          </a:p>
        </p:txBody>
      </p:sp>
    </p:spTree>
    <p:extLst>
      <p:ext uri="{BB962C8B-B14F-4D97-AF65-F5344CB8AC3E}">
        <p14:creationId xmlns:p14="http://schemas.microsoft.com/office/powerpoint/2010/main" val="2975765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97D885-67DC-44CA-9FCE-4BF3793C5540}" type="slidenum">
              <a:rPr lang="en-US" smtClean="0"/>
              <a:t>22</a:t>
            </a:fld>
            <a:endParaRPr lang="en-US" dirty="0"/>
          </a:p>
        </p:txBody>
      </p:sp>
    </p:spTree>
    <p:extLst>
      <p:ext uri="{BB962C8B-B14F-4D97-AF65-F5344CB8AC3E}">
        <p14:creationId xmlns:p14="http://schemas.microsoft.com/office/powerpoint/2010/main" val="260700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23</a:t>
            </a:fld>
            <a:endParaRPr lang="en-US" dirty="0"/>
          </a:p>
        </p:txBody>
      </p:sp>
    </p:spTree>
    <p:extLst>
      <p:ext uri="{BB962C8B-B14F-4D97-AF65-F5344CB8AC3E}">
        <p14:creationId xmlns:p14="http://schemas.microsoft.com/office/powerpoint/2010/main" val="402936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2</a:t>
            </a:fld>
            <a:endParaRPr lang="en-US" dirty="0"/>
          </a:p>
        </p:txBody>
      </p:sp>
    </p:spTree>
    <p:extLst>
      <p:ext uri="{BB962C8B-B14F-4D97-AF65-F5344CB8AC3E}">
        <p14:creationId xmlns:p14="http://schemas.microsoft.com/office/powerpoint/2010/main" val="2455541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25</a:t>
            </a:fld>
            <a:endParaRPr lang="en-US" dirty="0"/>
          </a:p>
        </p:txBody>
      </p:sp>
    </p:spTree>
    <p:extLst>
      <p:ext uri="{BB962C8B-B14F-4D97-AF65-F5344CB8AC3E}">
        <p14:creationId xmlns:p14="http://schemas.microsoft.com/office/powerpoint/2010/main" val="186516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26</a:t>
            </a:fld>
            <a:endParaRPr lang="en-US" dirty="0"/>
          </a:p>
        </p:txBody>
      </p:sp>
    </p:spTree>
    <p:extLst>
      <p:ext uri="{BB962C8B-B14F-4D97-AF65-F5344CB8AC3E}">
        <p14:creationId xmlns:p14="http://schemas.microsoft.com/office/powerpoint/2010/main" val="1089022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97D885-67DC-44CA-9FCE-4BF3793C5540}" type="slidenum">
              <a:rPr lang="en-US" smtClean="0"/>
              <a:t>27</a:t>
            </a:fld>
            <a:endParaRPr lang="en-US"/>
          </a:p>
        </p:txBody>
      </p:sp>
    </p:spTree>
    <p:extLst>
      <p:ext uri="{BB962C8B-B14F-4D97-AF65-F5344CB8AC3E}">
        <p14:creationId xmlns:p14="http://schemas.microsoft.com/office/powerpoint/2010/main" val="4019880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28</a:t>
            </a:fld>
            <a:endParaRPr lang="en-US" dirty="0"/>
          </a:p>
        </p:txBody>
      </p:sp>
    </p:spTree>
    <p:extLst>
      <p:ext uri="{BB962C8B-B14F-4D97-AF65-F5344CB8AC3E}">
        <p14:creationId xmlns:p14="http://schemas.microsoft.com/office/powerpoint/2010/main" val="305009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3</a:t>
            </a:fld>
            <a:endParaRPr lang="en-US" dirty="0"/>
          </a:p>
        </p:txBody>
      </p:sp>
    </p:spTree>
    <p:extLst>
      <p:ext uri="{BB962C8B-B14F-4D97-AF65-F5344CB8AC3E}">
        <p14:creationId xmlns:p14="http://schemas.microsoft.com/office/powerpoint/2010/main" val="4241980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4</a:t>
            </a:fld>
            <a:endParaRPr lang="en-US" dirty="0"/>
          </a:p>
        </p:txBody>
      </p:sp>
    </p:spTree>
    <p:extLst>
      <p:ext uri="{BB962C8B-B14F-4D97-AF65-F5344CB8AC3E}">
        <p14:creationId xmlns:p14="http://schemas.microsoft.com/office/powerpoint/2010/main" val="419865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5</a:t>
            </a:fld>
            <a:endParaRPr lang="en-US" dirty="0"/>
          </a:p>
        </p:txBody>
      </p:sp>
    </p:spTree>
    <p:extLst>
      <p:ext uri="{BB962C8B-B14F-4D97-AF65-F5344CB8AC3E}">
        <p14:creationId xmlns:p14="http://schemas.microsoft.com/office/powerpoint/2010/main" val="338229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6</a:t>
            </a:fld>
            <a:endParaRPr lang="en-US" dirty="0"/>
          </a:p>
        </p:txBody>
      </p:sp>
    </p:spTree>
    <p:extLst>
      <p:ext uri="{BB962C8B-B14F-4D97-AF65-F5344CB8AC3E}">
        <p14:creationId xmlns:p14="http://schemas.microsoft.com/office/powerpoint/2010/main" val="25674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97D885-67DC-44CA-9FCE-4BF3793C5540}" type="slidenum">
              <a:rPr lang="en-US" smtClean="0"/>
              <a:t>7</a:t>
            </a:fld>
            <a:endParaRPr lang="en-US" dirty="0"/>
          </a:p>
        </p:txBody>
      </p:sp>
    </p:spTree>
    <p:extLst>
      <p:ext uri="{BB962C8B-B14F-4D97-AF65-F5344CB8AC3E}">
        <p14:creationId xmlns:p14="http://schemas.microsoft.com/office/powerpoint/2010/main" val="3988652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8</a:t>
            </a:fld>
            <a:endParaRPr lang="en-US" dirty="0"/>
          </a:p>
        </p:txBody>
      </p:sp>
    </p:spTree>
    <p:extLst>
      <p:ext uri="{BB962C8B-B14F-4D97-AF65-F5344CB8AC3E}">
        <p14:creationId xmlns:p14="http://schemas.microsoft.com/office/powerpoint/2010/main" val="674372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7D885-67DC-44CA-9FCE-4BF3793C5540}" type="slidenum">
              <a:rPr lang="en-US" smtClean="0"/>
              <a:t>9</a:t>
            </a:fld>
            <a:endParaRPr lang="en-US" dirty="0"/>
          </a:p>
        </p:txBody>
      </p:sp>
    </p:spTree>
    <p:extLst>
      <p:ext uri="{BB962C8B-B14F-4D97-AF65-F5344CB8AC3E}">
        <p14:creationId xmlns:p14="http://schemas.microsoft.com/office/powerpoint/2010/main" val="2180060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4550"/>
            <a:ext cx="7772400" cy="1470025"/>
          </a:xfrm>
        </p:spPr>
        <p:txBody>
          <a:bodyPr>
            <a:normAutofit/>
          </a:bodyPr>
          <a:lstStyle>
            <a:lvl1pPr>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2070558"/>
            <a:ext cx="6400800" cy="1752600"/>
          </a:xfrm>
        </p:spPr>
        <p:txBody>
          <a:bodyPr>
            <a:normAutofit/>
          </a:bodyPr>
          <a:lstStyle>
            <a:lvl1pPr marL="0" indent="0" algn="l">
              <a:buNone/>
              <a:defRPr sz="3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Box 17"/>
          <p:cNvSpPr txBox="1"/>
          <p:nvPr/>
        </p:nvSpPr>
        <p:spPr>
          <a:xfrm>
            <a:off x="2765777" y="4647272"/>
            <a:ext cx="5127038" cy="400110"/>
          </a:xfrm>
          <a:prstGeom prst="rect">
            <a:avLst/>
          </a:prstGeom>
          <a:noFill/>
        </p:spPr>
        <p:txBody>
          <a:bodyPr wrap="square" rtlCol="0">
            <a:spAutoFit/>
          </a:bodyPr>
          <a:lstStyle/>
          <a:p>
            <a:pPr fontAlgn="base">
              <a:spcBef>
                <a:spcPct val="0"/>
              </a:spcBef>
              <a:spcAft>
                <a:spcPct val="0"/>
              </a:spcAft>
            </a:pPr>
            <a:r>
              <a:rPr lang="en-US" sz="2000" dirty="0">
                <a:solidFill>
                  <a:prstClr val="white"/>
                </a:solidFill>
                <a:latin typeface="Myriad Pro"/>
                <a:cs typeface="Myriad Pro"/>
              </a:rPr>
              <a:t>Competitive Power Ventures</a:t>
            </a:r>
          </a:p>
        </p:txBody>
      </p:sp>
      <p:sp>
        <p:nvSpPr>
          <p:cNvPr id="6" name="Rectangle 5"/>
          <p:cNvSpPr/>
          <p:nvPr userDrawn="1"/>
        </p:nvSpPr>
        <p:spPr>
          <a:xfrm flipV="1">
            <a:off x="0" y="4308605"/>
            <a:ext cx="9144000" cy="1765535"/>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000080"/>
              </a:solidFill>
            </a:endParaRPr>
          </a:p>
        </p:txBody>
      </p:sp>
      <p:pic>
        <p:nvPicPr>
          <p:cNvPr id="7" name="Picture 6"/>
          <p:cNvPicPr>
            <a:picLocks noChangeAspect="1"/>
          </p:cNvPicPr>
          <p:nvPr userDrawn="1"/>
        </p:nvPicPr>
        <p:blipFill rotWithShape="1">
          <a:blip r:embed="rId2">
            <a:clrChange>
              <a:clrFrom>
                <a:srgbClr val="FFFFFF"/>
              </a:clrFrom>
              <a:clrTo>
                <a:srgbClr val="FFFFFF">
                  <a:alpha val="0"/>
                </a:srgbClr>
              </a:clrTo>
            </a:clrChange>
          </a:blip>
          <a:srcRect l="7500" t="24621" r="30000" b="13935"/>
          <a:stretch/>
        </p:blipFill>
        <p:spPr>
          <a:xfrm>
            <a:off x="444500" y="4327399"/>
            <a:ext cx="3035300" cy="1746741"/>
          </a:xfrm>
          <a:prstGeom prst="rect">
            <a:avLst/>
          </a:prstGeom>
        </p:spPr>
      </p:pic>
    </p:spTree>
    <p:extLst>
      <p:ext uri="{BB962C8B-B14F-4D97-AF65-F5344CB8AC3E}">
        <p14:creationId xmlns:p14="http://schemas.microsoft.com/office/powerpoint/2010/main" val="10666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920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7166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2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6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75"/>
            <a:ext cx="8229600" cy="604299"/>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2"/>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63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785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261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4828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61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104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917944" y="6468469"/>
            <a:ext cx="2133600" cy="365125"/>
          </a:xfrm>
          <a:prstGeom prst="rect">
            <a:avLst/>
          </a:prstGeom>
        </p:spPr>
        <p:txBody>
          <a:bodyPr/>
          <a:lstStyle>
            <a:lvl1pPr algn="r">
              <a:defRPr sz="1000">
                <a:solidFill>
                  <a:schemeClr val="bg1"/>
                </a:solidFill>
                <a:latin typeface="Myriad Pro"/>
                <a:cs typeface="Myriad Pro"/>
              </a:defRPr>
            </a:lvl1pPr>
          </a:lstStyle>
          <a:p>
            <a:fld id="{34CA9014-E9A8-48B2-80DB-E5B1177A790A}" type="slidenum">
              <a:rPr lang="en-US" smtClean="0"/>
              <a:t>‹#›</a:t>
            </a:fld>
            <a:endParaRPr lang="en-US"/>
          </a:p>
        </p:txBody>
      </p:sp>
    </p:spTree>
    <p:extLst>
      <p:ext uri="{BB962C8B-B14F-4D97-AF65-F5344CB8AC3E}">
        <p14:creationId xmlns:p14="http://schemas.microsoft.com/office/powerpoint/2010/main" val="147522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flipV="1">
            <a:off x="886" y="6434663"/>
            <a:ext cx="9144000" cy="432738"/>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000080"/>
              </a:solidFill>
            </a:endParaRPr>
          </a:p>
        </p:txBody>
      </p:sp>
      <p:sp>
        <p:nvSpPr>
          <p:cNvPr id="2" name="Title Placeholder 1"/>
          <p:cNvSpPr>
            <a:spLocks noGrp="1"/>
          </p:cNvSpPr>
          <p:nvPr>
            <p:ph type="title"/>
          </p:nvPr>
        </p:nvSpPr>
        <p:spPr>
          <a:xfrm>
            <a:off x="457200" y="39758"/>
            <a:ext cx="8229600" cy="8769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3377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p:cNvSpPr txBox="1"/>
          <p:nvPr/>
        </p:nvSpPr>
        <p:spPr>
          <a:xfrm>
            <a:off x="2998996" y="6492875"/>
            <a:ext cx="6085367" cy="261610"/>
          </a:xfrm>
          <a:prstGeom prst="rect">
            <a:avLst/>
          </a:prstGeom>
          <a:noFill/>
        </p:spPr>
        <p:txBody>
          <a:bodyPr wrap="square" rtlCol="0">
            <a:spAutoFit/>
          </a:bodyPr>
          <a:lstStyle/>
          <a:p>
            <a:pPr algn="r" fontAlgn="base">
              <a:spcBef>
                <a:spcPct val="0"/>
              </a:spcBef>
              <a:spcAft>
                <a:spcPct val="0"/>
              </a:spcAft>
            </a:pPr>
            <a:r>
              <a:rPr lang="en-US" sz="1100" i="1">
                <a:solidFill>
                  <a:schemeClr val="tx1"/>
                </a:solidFill>
                <a:latin typeface="Myriad Pro"/>
                <a:cs typeface="Myriad Pro"/>
              </a:rPr>
              <a:t>		</a:t>
            </a:r>
            <a:fld id="{EB678ED7-778B-4042-9789-E71135306EF9}" type="slidenum">
              <a:rPr lang="en-US" sz="1100" i="1" smtClean="0">
                <a:solidFill>
                  <a:schemeClr val="tx1"/>
                </a:solidFill>
                <a:latin typeface="Myriad Pro"/>
                <a:cs typeface="Myriad Pro"/>
              </a:rPr>
              <a:pPr algn="r" fontAlgn="base">
                <a:spcBef>
                  <a:spcPct val="0"/>
                </a:spcBef>
                <a:spcAft>
                  <a:spcPct val="0"/>
                </a:spcAft>
              </a:pPr>
              <a:t>‹#›</a:t>
            </a:fld>
            <a:endParaRPr lang="en-US" sz="1100" i="1" dirty="0">
              <a:solidFill>
                <a:schemeClr val="tx1"/>
              </a:solidFill>
              <a:latin typeface="Myriad Pro"/>
              <a:cs typeface="Myriad Pro"/>
            </a:endParaRPr>
          </a:p>
        </p:txBody>
      </p:sp>
      <p:cxnSp>
        <p:nvCxnSpPr>
          <p:cNvPr id="15" name="Straight Connector 14"/>
          <p:cNvCxnSpPr>
            <a:cxnSpLocks/>
          </p:cNvCxnSpPr>
          <p:nvPr/>
        </p:nvCxnSpPr>
        <p:spPr>
          <a:xfrm>
            <a:off x="457200" y="686537"/>
            <a:ext cx="8229600" cy="0"/>
          </a:xfrm>
          <a:prstGeom prst="line">
            <a:avLst/>
          </a:prstGeom>
          <a:ln w="6350" cmpd="sng">
            <a:solidFill>
              <a:schemeClr val="tx2"/>
            </a:solidFill>
          </a:ln>
          <a:effectLst>
            <a:outerShdw blurRad="25400" dist="12700" dir="5400000" algn="t" rotWithShape="0">
              <a:schemeClr val="tx2">
                <a:alpha val="40000"/>
              </a:schemeClr>
            </a:outerShdw>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155125" y="6492876"/>
            <a:ext cx="8229600" cy="276999"/>
          </a:xfrm>
          <a:prstGeom prst="rect">
            <a:avLst/>
          </a:prstGeom>
          <a:noFill/>
        </p:spPr>
        <p:txBody>
          <a:bodyPr wrap="square" rtlCol="0">
            <a:spAutoFit/>
          </a:bodyPr>
          <a:lstStyle/>
          <a:p>
            <a:pPr algn="l" fontAlgn="base">
              <a:spcBef>
                <a:spcPct val="0"/>
              </a:spcBef>
              <a:spcAft>
                <a:spcPct val="0"/>
              </a:spcAft>
            </a:pPr>
            <a:r>
              <a:rPr lang="en-US" sz="1200" b="0" i="0" dirty="0">
                <a:solidFill>
                  <a:schemeClr val="tx1"/>
                </a:solidFill>
                <a:latin typeface="+mn-lt"/>
                <a:cs typeface="Myriad Pro"/>
              </a:rPr>
              <a:t>Homer City Holdings LLC		               Confidential	</a:t>
            </a:r>
          </a:p>
        </p:txBody>
      </p:sp>
    </p:spTree>
    <p:extLst>
      <p:ext uri="{BB962C8B-B14F-4D97-AF65-F5344CB8AC3E}">
        <p14:creationId xmlns:p14="http://schemas.microsoft.com/office/powerpoint/2010/main" val="17703905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lnSpc>
          <a:spcPct val="120000"/>
        </a:lnSpc>
        <a:spcBef>
          <a:spcPct val="20000"/>
        </a:spcBef>
        <a:buClr>
          <a:schemeClr val="tx2"/>
        </a:buClr>
        <a:buSzPct val="50000"/>
        <a:buFont typeface="Wingdings" charset="2"/>
        <a:buChar char="u"/>
        <a:defRPr sz="2400" kern="1200">
          <a:solidFill>
            <a:schemeClr val="tx1"/>
          </a:solidFill>
          <a:latin typeface="+mn-lt"/>
          <a:ea typeface="+mn-ea"/>
          <a:cs typeface="+mn-cs"/>
        </a:defRPr>
      </a:lvl1pPr>
      <a:lvl2pPr marL="742950" indent="-285750" algn="l" defTabSz="457200" rtl="0" eaLnBrk="1" latinLnBrk="0" hangingPunct="1">
        <a:lnSpc>
          <a:spcPct val="120000"/>
        </a:lnSpc>
        <a:spcBef>
          <a:spcPct val="20000"/>
        </a:spcBef>
        <a:buClr>
          <a:schemeClr val="tx2">
            <a:lumMod val="60000"/>
            <a:lumOff val="40000"/>
          </a:schemeClr>
        </a:buClr>
        <a:buFont typeface="Wingdings" charset="2"/>
        <a:buChar char="ü"/>
        <a:defRPr sz="2000" i="1" kern="1200">
          <a:solidFill>
            <a:schemeClr val="tx1"/>
          </a:solidFill>
          <a:latin typeface="+mn-lt"/>
          <a:ea typeface="+mn-ea"/>
          <a:cs typeface="+mn-cs"/>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4550"/>
            <a:ext cx="7772400" cy="1891287"/>
          </a:xfrm>
        </p:spPr>
        <p:txBody>
          <a:bodyPr>
            <a:normAutofit fontScale="90000"/>
          </a:bodyPr>
          <a:lstStyle/>
          <a:p>
            <a:r>
              <a:rPr lang="en-US" dirty="0"/>
              <a:t>Homer City Holdings LLC</a:t>
            </a:r>
            <a:br>
              <a:rPr lang="en-US" dirty="0"/>
            </a:br>
            <a:r>
              <a:rPr lang="en-US" dirty="0"/>
              <a:t>Board of Directors Meeting</a:t>
            </a:r>
            <a:br>
              <a:rPr lang="en-US" dirty="0"/>
            </a:br>
            <a:endParaRPr lang="en-US" dirty="0"/>
          </a:p>
        </p:txBody>
      </p:sp>
      <p:sp>
        <p:nvSpPr>
          <p:cNvPr id="4" name="Subtitle 3"/>
          <p:cNvSpPr>
            <a:spLocks noGrp="1"/>
          </p:cNvSpPr>
          <p:nvPr>
            <p:ph type="subTitle" idx="1"/>
          </p:nvPr>
        </p:nvSpPr>
        <p:spPr>
          <a:xfrm>
            <a:off x="685800" y="3033486"/>
            <a:ext cx="6400800" cy="789672"/>
          </a:xfrm>
        </p:spPr>
        <p:txBody>
          <a:bodyPr/>
          <a:lstStyle/>
          <a:p>
            <a:r>
              <a:rPr lang="en-US" dirty="0"/>
              <a:t>August 14, 2019</a:t>
            </a:r>
          </a:p>
          <a:p>
            <a:endParaRPr lang="en-US" dirty="0"/>
          </a:p>
        </p:txBody>
      </p:sp>
      <p:sp>
        <p:nvSpPr>
          <p:cNvPr id="3" name="TextBox 2">
            <a:extLst>
              <a:ext uri="{FF2B5EF4-FFF2-40B4-BE49-F238E27FC236}">
                <a16:creationId xmlns:a16="http://schemas.microsoft.com/office/drawing/2014/main" id="{AD63223C-C838-4001-BBBA-CE9368990675}"/>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409009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724"/>
            <a:ext cx="8229600" cy="1143000"/>
          </a:xfrm>
        </p:spPr>
        <p:txBody>
          <a:bodyPr>
            <a:normAutofit/>
          </a:bodyPr>
          <a:lstStyle/>
          <a:p>
            <a:r>
              <a:rPr lang="en-US" dirty="0"/>
              <a:t>Q2 2019 Operational Overview</a:t>
            </a:r>
            <a:endParaRPr lang="en-US" dirty="0">
              <a:solidFill>
                <a:srgbClr val="FF0000"/>
              </a:solidFill>
              <a:highlight>
                <a:srgbClr val="FFFF00"/>
              </a:highlight>
            </a:endParaRPr>
          </a:p>
        </p:txBody>
      </p:sp>
      <p:sp>
        <p:nvSpPr>
          <p:cNvPr id="6" name="Rectangle 5">
            <a:extLst>
              <a:ext uri="{FF2B5EF4-FFF2-40B4-BE49-F238E27FC236}">
                <a16:creationId xmlns:a16="http://schemas.microsoft.com/office/drawing/2014/main" id="{0AEADDD2-DF20-4393-88B7-F12272745A82}"/>
              </a:ext>
            </a:extLst>
          </p:cNvPr>
          <p:cNvSpPr/>
          <p:nvPr/>
        </p:nvSpPr>
        <p:spPr>
          <a:xfrm>
            <a:off x="101600" y="2736735"/>
            <a:ext cx="4067728" cy="3527119"/>
          </a:xfrm>
          <a:prstGeom prst="rect">
            <a:avLst/>
          </a:prstGeom>
        </p:spPr>
        <p:txBody>
          <a:bodyPr wrap="square">
            <a:spAutoFit/>
          </a:bodyPr>
          <a:lstStyle/>
          <a:p>
            <a:pPr marL="274320"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Plant achieved 2.7%  Equivalent Unplanned Outage Factor</a:t>
            </a:r>
          </a:p>
          <a:p>
            <a:pPr marL="731520" lvl="1"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Unit 1 performed the best in Q2 with 92% availability.</a:t>
            </a:r>
          </a:p>
          <a:p>
            <a:pPr marL="731520" lvl="1"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Availability was affected by:</a:t>
            </a:r>
          </a:p>
          <a:p>
            <a:pPr marL="1188720" lvl="2"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54 hours of FO caused by plugged feeders due to wet coal and cracked cooling water hose on “B” phase</a:t>
            </a:r>
          </a:p>
          <a:p>
            <a:pPr marL="1188720" lvl="2" indent="-182880" algn="just" defTabSz="457200">
              <a:spcBef>
                <a:spcPct val="20000"/>
              </a:spcBef>
              <a:buClr>
                <a:schemeClr val="tx2"/>
              </a:buClr>
              <a:buSzPct val="50000"/>
              <a:buFont typeface="Wingdings" charset="2"/>
              <a:buChar char="u"/>
            </a:pPr>
            <a:r>
              <a:rPr lang="en-US" sz="1200" dirty="0" err="1">
                <a:solidFill>
                  <a:schemeClr val="tx1">
                    <a:lumMod val="65000"/>
                    <a:lumOff val="35000"/>
                  </a:schemeClr>
                </a:solidFill>
              </a:rPr>
              <a:t>Derates</a:t>
            </a:r>
            <a:r>
              <a:rPr lang="en-US" sz="1200" dirty="0">
                <a:solidFill>
                  <a:schemeClr val="tx1">
                    <a:lumMod val="65000"/>
                    <a:lumOff val="35000"/>
                  </a:schemeClr>
                </a:solidFill>
              </a:rPr>
              <a:t> due to mills, feeders, bunkers, and NIDS</a:t>
            </a:r>
          </a:p>
          <a:p>
            <a:pPr marL="1188720" lvl="2"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21-day Catalyst replacement PO</a:t>
            </a:r>
          </a:p>
          <a:p>
            <a:pPr marL="731520" lvl="1"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Unit 2 was in a 72-day planned outage throughout Q2 for SCR upgrade and catalyst replacement</a:t>
            </a:r>
          </a:p>
          <a:p>
            <a:pPr marL="1188720" lvl="2"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The upgrade was successful, and the Unit performed as expected upon return</a:t>
            </a:r>
          </a:p>
          <a:p>
            <a:pPr marL="731520" lvl="1"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Unit 3 was in a minor outage for catalyst replacement. Once returned to service, it reached 100% availability in June and 75% for Q2</a:t>
            </a:r>
          </a:p>
        </p:txBody>
      </p:sp>
      <p:sp>
        <p:nvSpPr>
          <p:cNvPr id="5" name="Rectangle 4">
            <a:extLst>
              <a:ext uri="{FF2B5EF4-FFF2-40B4-BE49-F238E27FC236}">
                <a16:creationId xmlns:a16="http://schemas.microsoft.com/office/drawing/2014/main" id="{EE446246-C45A-4D98-9289-2268AB1E4430}"/>
              </a:ext>
            </a:extLst>
          </p:cNvPr>
          <p:cNvSpPr/>
          <p:nvPr/>
        </p:nvSpPr>
        <p:spPr>
          <a:xfrm>
            <a:off x="4800969" y="2773164"/>
            <a:ext cx="4241431" cy="2367443"/>
          </a:xfrm>
          <a:prstGeom prst="rect">
            <a:avLst/>
          </a:prstGeom>
        </p:spPr>
        <p:txBody>
          <a:bodyPr wrap="square">
            <a:spAutoFit/>
          </a:bodyPr>
          <a:lstStyle/>
          <a:p>
            <a:pPr marL="274320"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There were no exceedances or environmental violations </a:t>
            </a:r>
          </a:p>
          <a:p>
            <a:pPr marL="274320"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There were no recordable incidents / lost time accidents in Q2</a:t>
            </a:r>
          </a:p>
          <a:p>
            <a:pPr marL="731520" lvl="1"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Safety audit performed by third party revealed no major findings. LOTO process was judged to be best in class </a:t>
            </a:r>
          </a:p>
          <a:p>
            <a:pPr marL="731520" lvl="1"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Plant continued to perform safety stand-downs to discuss hazards before, during and after major jobs</a:t>
            </a:r>
          </a:p>
          <a:p>
            <a:pPr marL="274320" indent="-182880" algn="just" defTabSz="457200">
              <a:spcBef>
                <a:spcPct val="20000"/>
              </a:spcBef>
              <a:buClr>
                <a:schemeClr val="tx2"/>
              </a:buClr>
              <a:buSzPct val="50000"/>
              <a:buFont typeface="Wingdings" charset="2"/>
              <a:buChar char="u"/>
            </a:pPr>
            <a:r>
              <a:rPr lang="en-US" sz="1200" dirty="0">
                <a:solidFill>
                  <a:schemeClr val="tx1">
                    <a:lumMod val="65000"/>
                    <a:lumOff val="35000"/>
                  </a:schemeClr>
                </a:solidFill>
              </a:rPr>
              <a:t>Start reliability was 100% in Q2 2019 with 7 unit starts</a:t>
            </a:r>
          </a:p>
          <a:p>
            <a:pPr marL="274320" indent="-182880" algn="just" defTabSz="457200">
              <a:lnSpc>
                <a:spcPct val="120000"/>
              </a:lnSpc>
              <a:spcBef>
                <a:spcPct val="20000"/>
              </a:spcBef>
              <a:buClr>
                <a:schemeClr val="tx2"/>
              </a:buClr>
              <a:buSzPct val="50000"/>
              <a:buFont typeface="Wingdings" charset="2"/>
              <a:buChar char="u"/>
            </a:pPr>
            <a:r>
              <a:rPr lang="en-US" sz="1200" dirty="0">
                <a:solidFill>
                  <a:schemeClr val="tx1">
                    <a:lumMod val="65000"/>
                    <a:lumOff val="35000"/>
                  </a:schemeClr>
                </a:solidFill>
              </a:rPr>
              <a:t>All three units combined for 1,460 hours of reserve shutdown due to low pricing</a:t>
            </a:r>
          </a:p>
        </p:txBody>
      </p:sp>
      <p:sp>
        <p:nvSpPr>
          <p:cNvPr id="7" name="TextBox 6">
            <a:extLst>
              <a:ext uri="{FF2B5EF4-FFF2-40B4-BE49-F238E27FC236}">
                <a16:creationId xmlns:a16="http://schemas.microsoft.com/office/drawing/2014/main" id="{C952BF8B-8CB8-4E50-BC52-AAD526376D04}"/>
              </a:ext>
            </a:extLst>
          </p:cNvPr>
          <p:cNvSpPr txBox="1"/>
          <p:nvPr/>
        </p:nvSpPr>
        <p:spPr>
          <a:xfrm>
            <a:off x="3211060" y="20277"/>
            <a:ext cx="5831340" cy="830997"/>
          </a:xfrm>
          <a:prstGeom prst="rect">
            <a:avLst/>
          </a:prstGeom>
          <a:solidFill>
            <a:srgbClr val="92D050"/>
          </a:solidFill>
        </p:spPr>
        <p:txBody>
          <a:bodyPr wrap="none" rtlCol="0">
            <a:spAutoFit/>
          </a:bodyPr>
          <a:lstStyle/>
          <a:p>
            <a:r>
              <a:rPr lang="en-US" sz="2400" b="1" dirty="0"/>
              <a:t>2019 Actuals: recordables and lost time</a:t>
            </a:r>
          </a:p>
          <a:p>
            <a:r>
              <a:rPr lang="en-US" sz="2400" b="1" dirty="0"/>
              <a:t> happened in Q1. Kettering will update table</a:t>
            </a:r>
          </a:p>
        </p:txBody>
      </p:sp>
      <p:pic>
        <p:nvPicPr>
          <p:cNvPr id="3" name="Picture 2">
            <a:extLst>
              <a:ext uri="{FF2B5EF4-FFF2-40B4-BE49-F238E27FC236}">
                <a16:creationId xmlns:a16="http://schemas.microsoft.com/office/drawing/2014/main" id="{1D6E55D1-2F67-4B59-8C57-71991B00B3B1}"/>
              </a:ext>
            </a:extLst>
          </p:cNvPr>
          <p:cNvPicPr>
            <a:picLocks noChangeAspect="1"/>
          </p:cNvPicPr>
          <p:nvPr/>
        </p:nvPicPr>
        <p:blipFill>
          <a:blip r:embed="rId3"/>
          <a:stretch>
            <a:fillRect/>
          </a:stretch>
        </p:blipFill>
        <p:spPr>
          <a:xfrm>
            <a:off x="101600" y="784001"/>
            <a:ext cx="8940800" cy="1703976"/>
          </a:xfrm>
          <a:prstGeom prst="rect">
            <a:avLst/>
          </a:prstGeom>
        </p:spPr>
      </p:pic>
    </p:spTree>
    <p:extLst>
      <p:ext uri="{BB962C8B-B14F-4D97-AF65-F5344CB8AC3E}">
        <p14:creationId xmlns:p14="http://schemas.microsoft.com/office/powerpoint/2010/main" val="163144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34"/>
            <a:ext cx="8229600" cy="1143000"/>
          </a:xfrm>
        </p:spPr>
        <p:txBody>
          <a:bodyPr>
            <a:normAutofit/>
          </a:bodyPr>
          <a:lstStyle/>
          <a:p>
            <a:r>
              <a:rPr lang="en-US" dirty="0"/>
              <a:t>Q2 2019 Site Operations</a:t>
            </a:r>
            <a:endParaRPr lang="en-US" dirty="0">
              <a:highlight>
                <a:srgbClr val="FFFF00"/>
              </a:highlight>
            </a:endParaRPr>
          </a:p>
        </p:txBody>
      </p:sp>
      <p:grpSp>
        <p:nvGrpSpPr>
          <p:cNvPr id="10" name="Group 9">
            <a:extLst>
              <a:ext uri="{FF2B5EF4-FFF2-40B4-BE49-F238E27FC236}">
                <a16:creationId xmlns:a16="http://schemas.microsoft.com/office/drawing/2014/main" id="{A3BEDA7B-8B8B-4286-850B-27B821841802}"/>
              </a:ext>
            </a:extLst>
          </p:cNvPr>
          <p:cNvGrpSpPr/>
          <p:nvPr/>
        </p:nvGrpSpPr>
        <p:grpSpPr>
          <a:xfrm>
            <a:off x="4772149" y="1241487"/>
            <a:ext cx="4116632" cy="4831320"/>
            <a:chOff x="4772149" y="1167245"/>
            <a:chExt cx="4116632" cy="4890655"/>
          </a:xfrm>
        </p:grpSpPr>
        <p:sp>
          <p:nvSpPr>
            <p:cNvPr id="20" name="AutoShape 250">
              <a:extLst>
                <a:ext uri="{FF2B5EF4-FFF2-40B4-BE49-F238E27FC236}">
                  <a16:creationId xmlns:a16="http://schemas.microsoft.com/office/drawing/2014/main" id="{8FAD6B3D-3A88-4F49-BF4D-C3B67364C527}"/>
                </a:ext>
              </a:extLst>
            </p:cNvPr>
            <p:cNvSpPr>
              <a:spLocks noChangeArrowheads="1"/>
            </p:cNvSpPr>
            <p:nvPr/>
          </p:nvSpPr>
          <p:spPr bwMode="gray">
            <a:xfrm>
              <a:off x="4772149" y="1167245"/>
              <a:ext cx="4116632" cy="313452"/>
            </a:xfrm>
            <a:prstGeom prst="leftRightArrow">
              <a:avLst>
                <a:gd name="adj1" fmla="val 100000"/>
                <a:gd name="adj2" fmla="val 0"/>
              </a:avLst>
            </a:prstGeom>
            <a:solidFill>
              <a:srgbClr val="599BC3"/>
            </a:solidFill>
            <a:ln w="9525">
              <a:noFill/>
              <a:miter lim="800000"/>
              <a:headEnd/>
              <a:tailEnd/>
            </a:ln>
            <a:effectLst/>
          </p:spPr>
          <p:txBody>
            <a:bodyPr wrap="square" lIns="46647" tIns="46647" rIns="46647" bIns="46647" anchor="ctr" anchorCtr="0">
              <a:spAutoFit/>
            </a:bodyPr>
            <a:lstStyle/>
            <a:p>
              <a:pPr marL="0" marR="0" lvl="0" indent="0" algn="ctr" defTabSz="932962" rtl="0" eaLnBrk="1" fontAlgn="base" latinLnBrk="0" hangingPunct="1">
                <a:lnSpc>
                  <a:spcPct val="100000"/>
                </a:lnSpc>
                <a:spcBef>
                  <a:spcPct val="0"/>
                </a:spcBef>
                <a:spcAft>
                  <a:spcPct val="0"/>
                </a:spcAft>
                <a:buClr>
                  <a:srgbClr val="FFFFFF"/>
                </a:buClr>
                <a:buSzTx/>
                <a:buFontTx/>
                <a:buNone/>
                <a:tabLst/>
                <a:defRPr/>
              </a:pPr>
              <a:r>
                <a:rPr kumimoji="0" lang="en-US" sz="1400" b="1" i="0" u="none" strike="noStrike" kern="0" cap="none" spc="0" normalizeH="0" baseline="0" noProof="0" dirty="0">
                  <a:ln>
                    <a:noFill/>
                  </a:ln>
                  <a:solidFill>
                    <a:srgbClr val="FFFFFF"/>
                  </a:solidFill>
                  <a:effectLst/>
                  <a:uLnTx/>
                  <a:uFillTx/>
                  <a:latin typeface="Calibri"/>
                  <a:ea typeface="+mn-ea"/>
                  <a:cs typeface="+mn-cs"/>
                </a:rPr>
                <a:t>Q2 Outages and Issues </a:t>
              </a:r>
            </a:p>
          </p:txBody>
        </p:sp>
        <p:sp>
          <p:nvSpPr>
            <p:cNvPr id="21" name="Rectangle 20">
              <a:extLst>
                <a:ext uri="{FF2B5EF4-FFF2-40B4-BE49-F238E27FC236}">
                  <a16:creationId xmlns:a16="http://schemas.microsoft.com/office/drawing/2014/main" id="{49D0130D-A41F-4C9D-8A01-A66705C40C7D}"/>
                </a:ext>
              </a:extLst>
            </p:cNvPr>
            <p:cNvSpPr/>
            <p:nvPr/>
          </p:nvSpPr>
          <p:spPr>
            <a:xfrm>
              <a:off x="4772149" y="1483099"/>
              <a:ext cx="4116632" cy="457480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E08D0E3-74DE-4E46-94E0-D1B1A5224595}"/>
              </a:ext>
            </a:extLst>
          </p:cNvPr>
          <p:cNvSpPr txBox="1"/>
          <p:nvPr/>
        </p:nvSpPr>
        <p:spPr>
          <a:xfrm>
            <a:off x="4776363" y="1701288"/>
            <a:ext cx="4112418" cy="3893374"/>
          </a:xfrm>
          <a:prstGeom prst="rect">
            <a:avLst/>
          </a:prstGeom>
          <a:noFill/>
        </p:spPr>
        <p:txBody>
          <a:bodyPr wrap="square" rtlCol="0">
            <a:spAutoFit/>
          </a:bodyPr>
          <a:lstStyle/>
          <a:p>
            <a:pPr marR="0" lvl="0" algn="l" defTabSz="457200" rtl="0" eaLnBrk="1" fontAlgn="auto" latinLnBrk="0" hangingPunct="1">
              <a:lnSpc>
                <a:spcPct val="100000"/>
              </a:lnSpc>
              <a:spcBef>
                <a:spcPts val="50"/>
              </a:spcBef>
              <a:spcAft>
                <a:spcPts val="0"/>
              </a:spcAft>
              <a:buClr>
                <a:srgbClr val="1F497D"/>
              </a:buClr>
              <a:buSzPct val="50000"/>
              <a:tabLst/>
              <a:defRPr/>
            </a:pPr>
            <a:r>
              <a:rPr kumimoji="0" lang="en-US" sz="1200" b="0" i="0" u="sng" strike="noStrike" kern="1200" cap="none" spc="0" normalizeH="0" baseline="0" noProof="0" dirty="0">
                <a:ln>
                  <a:noFill/>
                </a:ln>
                <a:effectLst/>
                <a:uLnTx/>
                <a:uFillTx/>
                <a:latin typeface="Calibri"/>
                <a:ea typeface="+mn-ea"/>
                <a:cs typeface="+mn-cs"/>
              </a:rPr>
              <a:t>Unit 1</a:t>
            </a:r>
          </a:p>
          <a:p>
            <a:pPr marL="182880" marR="0" lvl="0" indent="-182880" algn="l" defTabSz="457200" rtl="0" eaLnBrk="1" fontAlgn="auto" latinLnBrk="0" hangingPunct="1">
              <a:lnSpc>
                <a:spcPct val="100000"/>
              </a:lnSpc>
              <a:spcBef>
                <a:spcPts val="50"/>
              </a:spcBef>
              <a:spcAft>
                <a:spcPts val="0"/>
              </a:spcAft>
              <a:buClr>
                <a:srgbClr val="1F497D"/>
              </a:buClr>
              <a:buSzPct val="50000"/>
              <a:buFont typeface="Wingdings" charset="2"/>
              <a:buChar char="u"/>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Unit 1</a:t>
            </a:r>
            <a:r>
              <a:rPr lang="en-US" sz="1200" dirty="0">
                <a:solidFill>
                  <a:prstClr val="black">
                    <a:lumMod val="65000"/>
                    <a:lumOff val="35000"/>
                  </a:prstClr>
                </a:solidFill>
                <a:latin typeface="Calibri"/>
              </a:rPr>
              <a:t> had 2 </a:t>
            </a: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forced outages in </a:t>
            </a:r>
            <a:r>
              <a:rPr lang="en-US" sz="1200" dirty="0">
                <a:solidFill>
                  <a:prstClr val="black">
                    <a:lumMod val="65000"/>
                    <a:lumOff val="35000"/>
                  </a:prstClr>
                </a:solidFill>
                <a:latin typeface="Calibri"/>
              </a:rPr>
              <a:t>May</a:t>
            </a: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 (</a:t>
            </a:r>
            <a:r>
              <a:rPr lang="en-US" sz="1200" dirty="0">
                <a:solidFill>
                  <a:prstClr val="black">
                    <a:lumMod val="65000"/>
                    <a:lumOff val="35000"/>
                  </a:prstClr>
                </a:solidFill>
                <a:latin typeface="Calibri"/>
              </a:rPr>
              <a:t>8 Hrs. and 26 Hrs.</a:t>
            </a: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 and 1 in June (20 </a:t>
            </a:r>
            <a:r>
              <a:rPr lang="en-US" sz="1200" dirty="0">
                <a:solidFill>
                  <a:prstClr val="black">
                    <a:lumMod val="65000"/>
                    <a:lumOff val="35000"/>
                  </a:prstClr>
                </a:solidFill>
                <a:latin typeface="Calibri"/>
              </a:rPr>
              <a:t>H</a:t>
            </a:r>
            <a:r>
              <a:rPr kumimoji="0" lang="en-US" sz="1200" b="0" i="0" u="none" strike="noStrike" kern="1200" cap="none" spc="0" normalizeH="0" baseline="0" noProof="0" dirty="0" err="1">
                <a:ln>
                  <a:noFill/>
                </a:ln>
                <a:solidFill>
                  <a:prstClr val="black">
                    <a:lumMod val="65000"/>
                    <a:lumOff val="35000"/>
                  </a:prstClr>
                </a:solidFill>
                <a:effectLst/>
                <a:uLnTx/>
                <a:uFillTx/>
                <a:latin typeface="Calibri"/>
                <a:ea typeface="+mn-ea"/>
                <a:cs typeface="+mn-cs"/>
              </a:rPr>
              <a:t>rs</a:t>
            </a: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a:t>
            </a:r>
          </a:p>
          <a:p>
            <a:pPr marL="396875" lvl="1" indent="-223838" algn="just" defTabSz="457200">
              <a:buClr>
                <a:srgbClr val="1F497D">
                  <a:lumMod val="60000"/>
                  <a:lumOff val="40000"/>
                </a:srgbClr>
              </a:buClr>
              <a:buSzPct val="50000"/>
              <a:buFont typeface="Wingdings" charset="2"/>
              <a:buChar char="ü"/>
              <a:defRPr/>
            </a:pPr>
            <a:r>
              <a:rPr lang="en-US" sz="1100" i="1" dirty="0">
                <a:solidFill>
                  <a:srgbClr val="1F497D"/>
                </a:solidFill>
                <a:latin typeface="Calibri"/>
              </a:rPr>
              <a:t>Cracked cooling water hose for “B” phase (5/27)</a:t>
            </a:r>
          </a:p>
          <a:p>
            <a:pPr marL="396875" lvl="1" indent="-223838" algn="just" defTabSz="457200">
              <a:buClr>
                <a:srgbClr val="1F497D">
                  <a:lumMod val="60000"/>
                  <a:lumOff val="40000"/>
                </a:srgbClr>
              </a:buClr>
              <a:buSzPct val="50000"/>
              <a:buFont typeface="Wingdings" charset="2"/>
              <a:buChar char="ü"/>
              <a:defRPr/>
            </a:pPr>
            <a:r>
              <a:rPr lang="en-US" sz="1100" i="1" dirty="0">
                <a:solidFill>
                  <a:srgbClr val="1F497D"/>
                </a:solidFill>
                <a:latin typeface="Calibri"/>
              </a:rPr>
              <a:t>Several coal feeders were plugged due to wet coal (5/31)</a:t>
            </a:r>
          </a:p>
          <a:p>
            <a:pPr marL="396875" lvl="1" indent="-223838" algn="just" defTabSz="457200">
              <a:buClr>
                <a:srgbClr val="1F497D">
                  <a:lumMod val="60000"/>
                  <a:lumOff val="40000"/>
                </a:srgbClr>
              </a:buClr>
              <a:buSzPct val="50000"/>
              <a:buFont typeface="Wingdings" charset="2"/>
              <a:buChar char="ü"/>
              <a:defRPr/>
            </a:pPr>
            <a:r>
              <a:rPr lang="en-US" sz="1100" i="1" dirty="0">
                <a:solidFill>
                  <a:srgbClr val="1F497D"/>
                </a:solidFill>
              </a:rPr>
              <a:t>Several coal feeders were plugged due to wet coal (6/1)</a:t>
            </a:r>
            <a:endParaRPr lang="en-US" sz="1100" i="1" dirty="0">
              <a:solidFill>
                <a:srgbClr val="1F497D"/>
              </a:solidFill>
              <a:latin typeface="Calibri"/>
            </a:endParaRPr>
          </a:p>
          <a:p>
            <a:pPr marL="182880"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latin typeface="Calibri"/>
              </a:rPr>
              <a:t>Mills and feeders accounted for 96% of </a:t>
            </a:r>
            <a:r>
              <a:rPr lang="en-US" sz="1200" dirty="0" err="1">
                <a:solidFill>
                  <a:prstClr val="black">
                    <a:lumMod val="65000"/>
                    <a:lumOff val="35000"/>
                  </a:prstClr>
                </a:solidFill>
                <a:latin typeface="Calibri"/>
              </a:rPr>
              <a:t>derated</a:t>
            </a:r>
            <a:r>
              <a:rPr lang="en-US" sz="1200" dirty="0">
                <a:solidFill>
                  <a:prstClr val="black">
                    <a:lumMod val="65000"/>
                    <a:lumOff val="35000"/>
                  </a:prstClr>
                </a:solidFill>
                <a:latin typeface="Calibri"/>
              </a:rPr>
              <a:t> hours on Unit 1</a:t>
            </a:r>
          </a:p>
          <a:p>
            <a:pPr defTabSz="457200">
              <a:spcBef>
                <a:spcPts val="50"/>
              </a:spcBef>
              <a:buClr>
                <a:srgbClr val="1F497D"/>
              </a:buClr>
              <a:buSzPct val="50000"/>
              <a:defRPr/>
            </a:pPr>
            <a:r>
              <a:rPr lang="en-US" sz="1200" u="sng" dirty="0"/>
              <a:t>Unit 2</a:t>
            </a:r>
            <a:endParaRPr lang="en-US" sz="1200" dirty="0">
              <a:latin typeface="Calibri"/>
            </a:endParaRPr>
          </a:p>
          <a:p>
            <a:pPr marL="182880"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latin typeface="Calibri"/>
              </a:rPr>
              <a:t>Unit 2 was in planned outage for most of Q2.</a:t>
            </a:r>
          </a:p>
          <a:p>
            <a:pPr marL="182880"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latin typeface="Calibri"/>
              </a:rPr>
              <a:t>Major work completed during the outage includes:</a:t>
            </a:r>
          </a:p>
          <a:p>
            <a:pPr marL="640080" lvl="1"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rPr>
              <a:t>SCR upgrade, SCR catalyst replacement &amp; beam stiffening, </a:t>
            </a:r>
          </a:p>
          <a:p>
            <a:pPr marL="640080" lvl="1"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rPr>
              <a:t>Flame scanner upgrades, high energy piping inspections, </a:t>
            </a:r>
          </a:p>
          <a:p>
            <a:pPr marL="640080" lvl="1"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rPr>
              <a:t>Turbine/Generator inspection. </a:t>
            </a:r>
            <a:endParaRPr lang="en-US" sz="1200" dirty="0">
              <a:solidFill>
                <a:prstClr val="black">
                  <a:lumMod val="65000"/>
                  <a:lumOff val="35000"/>
                </a:prstClr>
              </a:solidFill>
              <a:latin typeface="Calibri"/>
            </a:endParaRPr>
          </a:p>
          <a:p>
            <a:pPr defTabSz="457200">
              <a:spcBef>
                <a:spcPts val="50"/>
              </a:spcBef>
              <a:buClr>
                <a:srgbClr val="1F497D"/>
              </a:buClr>
              <a:buSzPct val="50000"/>
              <a:defRPr/>
            </a:pPr>
            <a:r>
              <a:rPr lang="en-US" sz="1200" u="sng" dirty="0"/>
              <a:t>Unit 3</a:t>
            </a:r>
            <a:endParaRPr lang="en-US" sz="1200" dirty="0">
              <a:latin typeface="Calibri"/>
            </a:endParaRPr>
          </a:p>
          <a:p>
            <a:pPr marL="182880"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latin typeface="Calibri"/>
              </a:rPr>
              <a:t>Unit 3 was in reserve shutdown for 32 days </a:t>
            </a:r>
          </a:p>
          <a:p>
            <a:pPr marL="182880" indent="-182880" defTabSz="457200">
              <a:spcBef>
                <a:spcPts val="50"/>
              </a:spcBef>
              <a:buClr>
                <a:srgbClr val="1F497D"/>
              </a:buClr>
              <a:buSzPct val="50000"/>
              <a:buFont typeface="Wingdings" charset="2"/>
              <a:buChar char="u"/>
              <a:defRPr/>
            </a:pPr>
            <a:r>
              <a:rPr lang="en-US" sz="1200" dirty="0">
                <a:solidFill>
                  <a:prstClr val="black">
                    <a:lumMod val="65000"/>
                    <a:lumOff val="35000"/>
                  </a:prstClr>
                </a:solidFill>
                <a:latin typeface="Calibri"/>
              </a:rPr>
              <a:t>There was a 21-day planned outage for catalyst replacement</a:t>
            </a:r>
          </a:p>
          <a:p>
            <a:pPr defTabSz="457200">
              <a:spcBef>
                <a:spcPts val="50"/>
              </a:spcBef>
              <a:buClr>
                <a:srgbClr val="1F497D"/>
              </a:buClr>
              <a:buSzPct val="50000"/>
              <a:defRPr/>
            </a:pPr>
            <a:endParaRPr lang="en-US" sz="1200" dirty="0">
              <a:solidFill>
                <a:prstClr val="black">
                  <a:lumMod val="65000"/>
                  <a:lumOff val="35000"/>
                </a:prstClr>
              </a:solidFill>
              <a:latin typeface="Calibri"/>
            </a:endParaRPr>
          </a:p>
        </p:txBody>
      </p:sp>
      <p:sp>
        <p:nvSpPr>
          <p:cNvPr id="8" name="Rectangle 7">
            <a:extLst>
              <a:ext uri="{FF2B5EF4-FFF2-40B4-BE49-F238E27FC236}">
                <a16:creationId xmlns:a16="http://schemas.microsoft.com/office/drawing/2014/main" id="{452F1C9F-2178-4D5B-B983-8569E6E7BFA5}"/>
              </a:ext>
            </a:extLst>
          </p:cNvPr>
          <p:cNvSpPr/>
          <p:nvPr/>
        </p:nvSpPr>
        <p:spPr>
          <a:xfrm>
            <a:off x="1346685" y="3484577"/>
            <a:ext cx="2153259" cy="276999"/>
          </a:xfrm>
          <a:prstGeom prst="rect">
            <a:avLst/>
          </a:prstGeom>
        </p:spPr>
        <p:txBody>
          <a:bodyPr wrap="square">
            <a:spAutoFit/>
          </a:bodyPr>
          <a:lstStyle/>
          <a:p>
            <a:pPr marL="457200" marR="0" lvl="1" indent="0" algn="just" defTabSz="457200" rtl="0" eaLnBrk="1" fontAlgn="auto" latinLnBrk="0" hangingPunct="1">
              <a:lnSpc>
                <a:spcPct val="100000"/>
              </a:lnSpc>
              <a:spcBef>
                <a:spcPts val="50"/>
              </a:spcBef>
              <a:spcAft>
                <a:spcPts val="0"/>
              </a:spcAft>
              <a:buClr>
                <a:srgbClr val="1F497D"/>
              </a:buClr>
              <a:buSzPct val="50000"/>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Station </a:t>
            </a:r>
            <a:r>
              <a:rPr kumimoji="0" lang="en-US" sz="1200" b="0" i="0" u="none" strike="noStrike" kern="1200" cap="none" spc="0" normalizeH="0" baseline="0" noProof="0" dirty="0" err="1">
                <a:ln>
                  <a:noFill/>
                </a:ln>
                <a:solidFill>
                  <a:prstClr val="black">
                    <a:lumMod val="65000"/>
                    <a:lumOff val="35000"/>
                  </a:prstClr>
                </a:solidFill>
                <a:effectLst/>
                <a:uLnTx/>
                <a:uFillTx/>
                <a:latin typeface="Calibri"/>
                <a:ea typeface="+mn-ea"/>
                <a:cs typeface="+mn-cs"/>
              </a:rPr>
              <a:t>Derate</a:t>
            </a: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 Hours</a:t>
            </a:r>
          </a:p>
        </p:txBody>
      </p:sp>
      <p:grpSp>
        <p:nvGrpSpPr>
          <p:cNvPr id="9" name="Group 8">
            <a:extLst>
              <a:ext uri="{FF2B5EF4-FFF2-40B4-BE49-F238E27FC236}">
                <a16:creationId xmlns:a16="http://schemas.microsoft.com/office/drawing/2014/main" id="{5B42C6BA-5D15-4BFA-92BB-66407665384E}"/>
              </a:ext>
            </a:extLst>
          </p:cNvPr>
          <p:cNvGrpSpPr/>
          <p:nvPr/>
        </p:nvGrpSpPr>
        <p:grpSpPr>
          <a:xfrm>
            <a:off x="140378" y="3145185"/>
            <a:ext cx="4484183" cy="2927622"/>
            <a:chOff x="140376" y="3620583"/>
            <a:chExt cx="4484183" cy="2523042"/>
          </a:xfrm>
        </p:grpSpPr>
        <p:sp>
          <p:nvSpPr>
            <p:cNvPr id="18" name="TextBox 17">
              <a:extLst>
                <a:ext uri="{FF2B5EF4-FFF2-40B4-BE49-F238E27FC236}">
                  <a16:creationId xmlns:a16="http://schemas.microsoft.com/office/drawing/2014/main" id="{C1BE38D6-1BF1-42EB-AC3F-971318BD36B0}"/>
                </a:ext>
              </a:extLst>
            </p:cNvPr>
            <p:cNvSpPr txBox="1"/>
            <p:nvPr/>
          </p:nvSpPr>
          <p:spPr>
            <a:xfrm>
              <a:off x="140376" y="3620583"/>
              <a:ext cx="4484183" cy="266857"/>
            </a:xfrm>
            <a:prstGeom prst="rect">
              <a:avLst/>
            </a:prstGeom>
            <a:solidFill>
              <a:srgbClr val="599BC3"/>
            </a:solidFill>
            <a:ln w="9525">
              <a:noFill/>
              <a:miter lim="800000"/>
              <a:headEnd/>
              <a:tailEnd/>
            </a:ln>
            <a:effectLst/>
          </p:spPr>
          <p:txBody>
            <a:bodyPr wrap="square" lIns="46647" tIns="46647" rIns="46647" bIns="46647" anchor="ctr" anchorCtr="0">
              <a:spAutoFit/>
            </a:bodyPr>
            <a:lstStyle>
              <a:defPPr>
                <a:defRPr lang="en-US"/>
              </a:defPPr>
              <a:lvl1pPr marR="0" lvl="0" indent="0" algn="ctr" defTabSz="932962" fontAlgn="base">
                <a:lnSpc>
                  <a:spcPct val="100000"/>
                </a:lnSpc>
                <a:spcBef>
                  <a:spcPct val="0"/>
                </a:spcBef>
                <a:spcAft>
                  <a:spcPct val="0"/>
                </a:spcAft>
                <a:buClr>
                  <a:srgbClr val="FFFFFF"/>
                </a:buClr>
                <a:buSzTx/>
                <a:buFontTx/>
                <a:buNone/>
                <a:tabLst/>
                <a:defRPr kumimoji="0" sz="1400" b="1" i="0" u="none" strike="noStrike" kern="0" cap="none" spc="0" normalizeH="0" baseline="0">
                  <a:ln>
                    <a:noFill/>
                  </a:ln>
                  <a:solidFill>
                    <a:srgbClr val="FFFFFF"/>
                  </a:solidFill>
                  <a:effectLst/>
                  <a:uLnTx/>
                  <a:uFillTx/>
                  <a:latin typeface="Calibri"/>
                </a:defRPr>
              </a:lvl1pPr>
            </a:lstStyle>
            <a:p>
              <a:pPr marL="0" marR="0" lvl="0" indent="0" algn="ctr" defTabSz="932962" rtl="0" eaLnBrk="1" fontAlgn="base" latinLnBrk="0" hangingPunct="1">
                <a:lnSpc>
                  <a:spcPct val="100000"/>
                </a:lnSpc>
                <a:spcBef>
                  <a:spcPct val="0"/>
                </a:spcBef>
                <a:spcAft>
                  <a:spcPct val="0"/>
                </a:spcAft>
                <a:buClr>
                  <a:srgbClr val="FFFFFF"/>
                </a:buClr>
                <a:buSzTx/>
                <a:buFontTx/>
                <a:buNone/>
                <a:tabLst/>
                <a:defRPr/>
              </a:pPr>
              <a:r>
                <a:rPr kumimoji="0" lang="en-US" sz="1400" b="1" i="0" u="none" strike="noStrike" kern="0" cap="none" spc="0" normalizeH="0" baseline="0" noProof="0" dirty="0">
                  <a:ln>
                    <a:noFill/>
                  </a:ln>
                  <a:solidFill>
                    <a:srgbClr val="FFFFFF"/>
                  </a:solidFill>
                  <a:effectLst/>
                  <a:uLnTx/>
                  <a:uFillTx/>
                  <a:latin typeface="Calibri"/>
                  <a:ea typeface="+mn-ea"/>
                  <a:cs typeface="+mn-cs"/>
                </a:rPr>
                <a:t>Q2 </a:t>
              </a:r>
              <a:r>
                <a:rPr kumimoji="0" lang="en-US" sz="1400" b="1" i="0" u="none" strike="noStrike" kern="0" cap="none" spc="0" normalizeH="0" baseline="0" noProof="0" dirty="0" err="1">
                  <a:ln>
                    <a:noFill/>
                  </a:ln>
                  <a:solidFill>
                    <a:srgbClr val="FFFFFF"/>
                  </a:solidFill>
                  <a:effectLst/>
                  <a:uLnTx/>
                  <a:uFillTx/>
                  <a:latin typeface="Calibri"/>
                  <a:ea typeface="+mn-ea"/>
                  <a:cs typeface="+mn-cs"/>
                </a:rPr>
                <a:t>Derates</a:t>
              </a:r>
              <a:r>
                <a:rPr kumimoji="0" lang="en-US" sz="1400" b="1" i="0" u="none" strike="noStrike" kern="0" cap="none" spc="0" normalizeH="0" baseline="0" noProof="0" dirty="0">
                  <a:ln>
                    <a:noFill/>
                  </a:ln>
                  <a:solidFill>
                    <a:srgbClr val="FFFFFF"/>
                  </a:solidFill>
                  <a:effectLst/>
                  <a:uLnTx/>
                  <a:uFillTx/>
                  <a:latin typeface="Calibri"/>
                  <a:ea typeface="+mn-ea"/>
                  <a:cs typeface="+mn-cs"/>
                </a:rPr>
                <a:t> </a:t>
              </a:r>
            </a:p>
          </p:txBody>
        </p:sp>
        <p:sp>
          <p:nvSpPr>
            <p:cNvPr id="25" name="Rectangle 24">
              <a:extLst>
                <a:ext uri="{FF2B5EF4-FFF2-40B4-BE49-F238E27FC236}">
                  <a16:creationId xmlns:a16="http://schemas.microsoft.com/office/drawing/2014/main" id="{568A12A7-80C6-401A-90A6-AEACEB94D00B}"/>
                </a:ext>
              </a:extLst>
            </p:cNvPr>
            <p:cNvSpPr/>
            <p:nvPr/>
          </p:nvSpPr>
          <p:spPr>
            <a:xfrm>
              <a:off x="141883" y="3908837"/>
              <a:ext cx="4473531" cy="2234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aphicFrame>
        <p:nvGraphicFramePr>
          <p:cNvPr id="6" name="Table 5">
            <a:extLst>
              <a:ext uri="{FF2B5EF4-FFF2-40B4-BE49-F238E27FC236}">
                <a16:creationId xmlns:a16="http://schemas.microsoft.com/office/drawing/2014/main" id="{EB7AD727-39EE-4FCA-A597-EDEE1D2C62CD}"/>
              </a:ext>
            </a:extLst>
          </p:cNvPr>
          <p:cNvGraphicFramePr>
            <a:graphicFrameLocks noGrp="1"/>
          </p:cNvGraphicFramePr>
          <p:nvPr/>
        </p:nvGraphicFramePr>
        <p:xfrm>
          <a:off x="140378" y="1224317"/>
          <a:ext cx="4484181" cy="1796901"/>
        </p:xfrm>
        <a:graphic>
          <a:graphicData uri="http://schemas.openxmlformats.org/drawingml/2006/table">
            <a:tbl>
              <a:tblPr/>
              <a:tblGrid>
                <a:gridCol w="2293654">
                  <a:extLst>
                    <a:ext uri="{9D8B030D-6E8A-4147-A177-3AD203B41FA5}">
                      <a16:colId xmlns:a16="http://schemas.microsoft.com/office/drawing/2014/main" val="2510442361"/>
                    </a:ext>
                  </a:extLst>
                </a:gridCol>
                <a:gridCol w="494757">
                  <a:extLst>
                    <a:ext uri="{9D8B030D-6E8A-4147-A177-3AD203B41FA5}">
                      <a16:colId xmlns:a16="http://schemas.microsoft.com/office/drawing/2014/main" val="1363174780"/>
                    </a:ext>
                  </a:extLst>
                </a:gridCol>
                <a:gridCol w="562665">
                  <a:extLst>
                    <a:ext uri="{9D8B030D-6E8A-4147-A177-3AD203B41FA5}">
                      <a16:colId xmlns:a16="http://schemas.microsoft.com/office/drawing/2014/main" val="498529008"/>
                    </a:ext>
                  </a:extLst>
                </a:gridCol>
                <a:gridCol w="582067">
                  <a:extLst>
                    <a:ext uri="{9D8B030D-6E8A-4147-A177-3AD203B41FA5}">
                      <a16:colId xmlns:a16="http://schemas.microsoft.com/office/drawing/2014/main" val="4216555098"/>
                    </a:ext>
                  </a:extLst>
                </a:gridCol>
                <a:gridCol w="551038">
                  <a:extLst>
                    <a:ext uri="{9D8B030D-6E8A-4147-A177-3AD203B41FA5}">
                      <a16:colId xmlns:a16="http://schemas.microsoft.com/office/drawing/2014/main" val="4065182465"/>
                    </a:ext>
                  </a:extLst>
                </a:gridCol>
              </a:tblGrid>
              <a:tr h="150379">
                <a:tc rowSpan="2">
                  <a:txBody>
                    <a:bodyPr/>
                    <a:lstStyle/>
                    <a:p>
                      <a:pPr algn="l" fontAlgn="ctr"/>
                      <a:r>
                        <a:rPr lang="en-US" sz="1000" b="1" i="0" u="none" strike="noStrike" dirty="0">
                          <a:solidFill>
                            <a:srgbClr val="FFFFFF"/>
                          </a:solidFill>
                          <a:effectLst/>
                          <a:latin typeface="Calibri" panose="020F0502020204030204" pitchFamily="34" charset="0"/>
                        </a:rPr>
                        <a:t>YTD Availability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gridSpan="4">
                  <a:txBody>
                    <a:bodyPr/>
                    <a:lstStyle/>
                    <a:p>
                      <a:pPr marL="0" algn="ctr" defTabSz="457200" rtl="0" eaLnBrk="1" fontAlgn="ctr" latinLnBrk="0" hangingPunct="1"/>
                      <a:r>
                        <a:rPr lang="en-US" sz="1000" b="1" i="0" u="none" strike="noStrike" kern="1200" dirty="0">
                          <a:solidFill>
                            <a:srgbClr val="FFFFFF"/>
                          </a:solidFill>
                          <a:effectLst/>
                          <a:latin typeface="Calibri" panose="020F0502020204030204" pitchFamily="34" charset="0"/>
                          <a:ea typeface="+mn-ea"/>
                          <a:cs typeface="+mn-cs"/>
                        </a:rPr>
                        <a:t>Q2-2019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hMerge="1">
                  <a:txBody>
                    <a:bodyPr/>
                    <a:lstStyle/>
                    <a:p>
                      <a:endParaRPr lang="en-US" dirty="0"/>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hMerge="1">
                  <a:txBody>
                    <a:bodyPr/>
                    <a:lstStyle/>
                    <a:p>
                      <a:endParaRPr lang="en-US" dirty="0"/>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hMerge="1">
                  <a:txBody>
                    <a:bodyPr/>
                    <a:lstStyle/>
                    <a:p>
                      <a:endParaRPr lang="en-US" dirty="0"/>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198718495"/>
                  </a:ext>
                </a:extLst>
              </a:tr>
              <a:tr h="163449">
                <a:tc vMerge="1">
                  <a:txBody>
                    <a:bodyPr/>
                    <a:lstStyle/>
                    <a:p>
                      <a:endParaRPr lang="en-US"/>
                    </a:p>
                  </a:txBody>
                  <a:tcPr/>
                </a:tc>
                <a:tc>
                  <a:txBody>
                    <a:bodyPr/>
                    <a:lstStyle/>
                    <a:p>
                      <a:pPr algn="ctr" fontAlgn="ctr"/>
                      <a:r>
                        <a:rPr lang="en-US" sz="1000" b="1" i="0" u="none" strike="noStrike" dirty="0">
                          <a:solidFill>
                            <a:srgbClr val="FFFFFF"/>
                          </a:solidFill>
                          <a:effectLst/>
                          <a:latin typeface="Calibri" panose="020F0502020204030204" pitchFamily="34" charset="0"/>
                        </a:rPr>
                        <a:t>Plant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fontAlgn="ctr"/>
                      <a:r>
                        <a:rPr lang="en-US" sz="1000" b="1" i="0" u="none" strike="noStrike" dirty="0">
                          <a:solidFill>
                            <a:srgbClr val="FFFFFF"/>
                          </a:solidFill>
                          <a:effectLst/>
                          <a:latin typeface="Calibri" panose="020F0502020204030204" pitchFamily="34" charset="0"/>
                        </a:rPr>
                        <a:t>Unit 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fontAlgn="ctr"/>
                      <a:r>
                        <a:rPr lang="en-US" sz="1000" b="1" i="0" u="none" strike="noStrike" dirty="0">
                          <a:solidFill>
                            <a:srgbClr val="FFFFFF"/>
                          </a:solidFill>
                          <a:effectLst/>
                          <a:latin typeface="Calibri" panose="020F0502020204030204" pitchFamily="34" charset="0"/>
                        </a:rPr>
                        <a:t>Unit 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fontAlgn="ctr"/>
                      <a:r>
                        <a:rPr lang="en-US" sz="1000" b="1" i="0" u="none" strike="noStrike" dirty="0">
                          <a:solidFill>
                            <a:srgbClr val="FFFFFF"/>
                          </a:solidFill>
                          <a:effectLst/>
                          <a:latin typeface="Calibri" panose="020F0502020204030204" pitchFamily="34" charset="0"/>
                        </a:rPr>
                        <a:t>Unit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307575870"/>
                  </a:ext>
                </a:extLst>
              </a:tr>
              <a:tr h="458062">
                <a:tc>
                  <a:txBody>
                    <a:bodyPr/>
                    <a:lstStyle/>
                    <a:p>
                      <a:pPr algn="l" fontAlgn="ctr"/>
                      <a:r>
                        <a:rPr lang="en-US" sz="1000" b="0" i="0" u="none" strike="noStrike">
                          <a:solidFill>
                            <a:srgbClr val="000000"/>
                          </a:solidFill>
                          <a:effectLst/>
                          <a:latin typeface="Calibri" panose="020F0502020204030204" pitchFamily="34" charset="0"/>
                        </a:rPr>
                        <a:t>Actual Equivalent Availability Factor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66.1%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92.0%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30.0%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75.4%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343779345"/>
                  </a:ext>
                </a:extLst>
              </a:tr>
              <a:tr h="319556">
                <a:tc>
                  <a:txBody>
                    <a:bodyPr/>
                    <a:lstStyle/>
                    <a:p>
                      <a:pPr algn="l" fontAlgn="ctr"/>
                      <a:r>
                        <a:rPr lang="en-US" sz="1000" b="0" i="0" u="none" strike="noStrike">
                          <a:solidFill>
                            <a:srgbClr val="000000"/>
                          </a:solidFill>
                          <a:effectLst/>
                          <a:latin typeface="Calibri" panose="020F0502020204030204" pitchFamily="34" charset="0"/>
                        </a:rPr>
                        <a:t>Budget Equivalent Availability Factor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54.6%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76.9%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27.1%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65.3%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864207607"/>
                  </a:ext>
                </a:extLst>
              </a:tr>
              <a:tr h="357151">
                <a:tc>
                  <a:txBody>
                    <a:bodyPr/>
                    <a:lstStyle/>
                    <a:p>
                      <a:pPr algn="l" fontAlgn="ctr"/>
                      <a:r>
                        <a:rPr lang="en-US" sz="1000" b="0" i="0" u="none" strike="noStrike">
                          <a:solidFill>
                            <a:srgbClr val="000000"/>
                          </a:solidFill>
                          <a:effectLst/>
                          <a:latin typeface="Calibri" panose="020F0502020204030204" pitchFamily="34" charset="0"/>
                        </a:rPr>
                        <a:t>Actual Equivalent Unplanned Outage Factor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2.7%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8.0%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fontAlgn="ctr"/>
                      <a:r>
                        <a:rPr lang="en-US" sz="1000" b="0" i="0" u="none" strike="noStrike" dirty="0">
                          <a:solidFill>
                            <a:srgbClr val="000000"/>
                          </a:solidFill>
                          <a:effectLst/>
                          <a:latin typeface="Calibri" panose="020F0502020204030204" pitchFamily="34" charset="0"/>
                        </a:rPr>
                        <a:t>0.1%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764584834"/>
                  </a:ext>
                </a:extLst>
              </a:tr>
              <a:tr h="346283">
                <a:tc>
                  <a:txBody>
                    <a:bodyPr/>
                    <a:lstStyle/>
                    <a:p>
                      <a:pPr algn="l" fontAlgn="ctr"/>
                      <a:r>
                        <a:rPr lang="en-US" sz="1000" b="0" i="0" u="none" strike="noStrike">
                          <a:solidFill>
                            <a:srgbClr val="000000"/>
                          </a:solidFill>
                          <a:effectLst/>
                          <a:latin typeface="Calibri" panose="020F0502020204030204" pitchFamily="34" charset="0"/>
                        </a:rPr>
                        <a:t>Budget Equivalent Unplanned Outage Factor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9.3%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a:solidFill>
                            <a:srgbClr val="000000"/>
                          </a:solidFill>
                          <a:effectLst/>
                          <a:latin typeface="Calibri" panose="020F0502020204030204" pitchFamily="34" charset="0"/>
                        </a:rPr>
                        <a:t>12.0%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4.0%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fontAlgn="ctr"/>
                      <a:r>
                        <a:rPr lang="en-US" sz="1000" b="0" i="0" u="none" strike="noStrike" dirty="0">
                          <a:solidFill>
                            <a:srgbClr val="000000"/>
                          </a:solidFill>
                          <a:effectLst/>
                          <a:latin typeface="Calibri" panose="020F0502020204030204" pitchFamily="34" charset="0"/>
                        </a:rPr>
                        <a:t>12.0%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287930527"/>
                  </a:ext>
                </a:extLst>
              </a:tr>
            </a:tbl>
          </a:graphicData>
        </a:graphic>
      </p:graphicFrame>
      <p:sp>
        <p:nvSpPr>
          <p:cNvPr id="23" name="Rectangle 22">
            <a:extLst>
              <a:ext uri="{FF2B5EF4-FFF2-40B4-BE49-F238E27FC236}">
                <a16:creationId xmlns:a16="http://schemas.microsoft.com/office/drawing/2014/main" id="{4ED5E033-E66D-49C1-960C-7DA39102EC41}"/>
              </a:ext>
            </a:extLst>
          </p:cNvPr>
          <p:cNvSpPr/>
          <p:nvPr/>
        </p:nvSpPr>
        <p:spPr>
          <a:xfrm>
            <a:off x="1001875" y="4578981"/>
            <a:ext cx="2761186" cy="276999"/>
          </a:xfrm>
          <a:prstGeom prst="rect">
            <a:avLst/>
          </a:prstGeom>
        </p:spPr>
        <p:txBody>
          <a:bodyPr wrap="square">
            <a:spAutoFit/>
          </a:bodyPr>
          <a:lstStyle/>
          <a:p>
            <a:pPr marL="457200" marR="0" lvl="1" indent="0" algn="ctr" defTabSz="457200" rtl="0" eaLnBrk="1" fontAlgn="auto" latinLnBrk="0" hangingPunct="1">
              <a:lnSpc>
                <a:spcPct val="100000"/>
              </a:lnSpc>
              <a:spcBef>
                <a:spcPts val="50"/>
              </a:spcBef>
              <a:spcAft>
                <a:spcPts val="0"/>
              </a:spcAft>
              <a:buClr>
                <a:srgbClr val="1F497D"/>
              </a:buClr>
              <a:buSzPct val="50000"/>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Q2 2019 </a:t>
            </a:r>
            <a:r>
              <a:rPr kumimoji="0" lang="en-US" sz="1200" b="0" i="0" u="none" strike="noStrike" kern="1200" cap="none" spc="0" normalizeH="0" baseline="0" noProof="0" dirty="0" err="1">
                <a:ln>
                  <a:noFill/>
                </a:ln>
                <a:solidFill>
                  <a:prstClr val="black">
                    <a:lumMod val="65000"/>
                    <a:lumOff val="35000"/>
                  </a:prstClr>
                </a:solidFill>
                <a:effectLst/>
                <a:uLnTx/>
                <a:uFillTx/>
                <a:latin typeface="Calibri"/>
                <a:ea typeface="+mn-ea"/>
                <a:cs typeface="+mn-cs"/>
              </a:rPr>
              <a:t>Derate</a:t>
            </a: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 hours  by System</a:t>
            </a:r>
          </a:p>
        </p:txBody>
      </p:sp>
      <p:graphicFrame>
        <p:nvGraphicFramePr>
          <p:cNvPr id="19" name="Chart 18">
            <a:extLst>
              <a:ext uri="{FF2B5EF4-FFF2-40B4-BE49-F238E27FC236}">
                <a16:creationId xmlns:a16="http://schemas.microsoft.com/office/drawing/2014/main" id="{1D6B091B-E9FD-4EAD-ACF6-516D317FB5A5}"/>
              </a:ext>
            </a:extLst>
          </p:cNvPr>
          <p:cNvGraphicFramePr>
            <a:graphicFrameLocks/>
          </p:cNvGraphicFramePr>
          <p:nvPr/>
        </p:nvGraphicFramePr>
        <p:xfrm>
          <a:off x="149564" y="3761575"/>
          <a:ext cx="4465852" cy="7351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FA260A29-4FD4-441C-AEAA-C72F5A151407}"/>
              </a:ext>
            </a:extLst>
          </p:cNvPr>
          <p:cNvGraphicFramePr>
            <a:graphicFrameLocks/>
          </p:cNvGraphicFramePr>
          <p:nvPr/>
        </p:nvGraphicFramePr>
        <p:xfrm>
          <a:off x="140378" y="4844758"/>
          <a:ext cx="4475038" cy="12280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943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Market Information</a:t>
            </a:r>
            <a:endParaRPr lang="en-US" dirty="0">
              <a:solidFill>
                <a:srgbClr val="FF0000"/>
              </a:solidFill>
            </a:endParaRPr>
          </a:p>
        </p:txBody>
      </p:sp>
      <p:sp>
        <p:nvSpPr>
          <p:cNvPr id="7" name="TextBox 6"/>
          <p:cNvSpPr txBox="1"/>
          <p:nvPr/>
        </p:nvSpPr>
        <p:spPr>
          <a:xfrm>
            <a:off x="138754" y="1782552"/>
            <a:ext cx="4549806" cy="230832"/>
          </a:xfrm>
          <a:prstGeom prst="rect">
            <a:avLst/>
          </a:prstGeom>
          <a:noFill/>
        </p:spPr>
        <p:txBody>
          <a:bodyPr wrap="square" rtlCol="0">
            <a:spAutoFit/>
          </a:bodyPr>
          <a:lstStyle/>
          <a:p>
            <a:r>
              <a:rPr lang="en-US" sz="900" i="1" dirty="0"/>
              <a:t>Note 1: Realized Power Price based on energy revenue excluding hedge gain/loss. </a:t>
            </a:r>
          </a:p>
        </p:txBody>
      </p:sp>
      <p:sp>
        <p:nvSpPr>
          <p:cNvPr id="5" name="Content Placeholder 2"/>
          <p:cNvSpPr txBox="1">
            <a:spLocks/>
          </p:cNvSpPr>
          <p:nvPr/>
        </p:nvSpPr>
        <p:spPr>
          <a:xfrm>
            <a:off x="138754" y="2304096"/>
            <a:ext cx="9073055" cy="2129930"/>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Clr>
                <a:schemeClr val="tx2"/>
              </a:buClr>
              <a:buSzPct val="50000"/>
              <a:buFont typeface="Wingdings" charset="2"/>
              <a:buChar char="u"/>
              <a:defRPr sz="2400" kern="1200">
                <a:solidFill>
                  <a:schemeClr val="tx1">
                    <a:lumMod val="65000"/>
                    <a:lumOff val="35000"/>
                  </a:schemeClr>
                </a:solidFill>
                <a:latin typeface="+mn-lt"/>
                <a:ea typeface="+mn-ea"/>
                <a:cs typeface="+mn-cs"/>
              </a:defRPr>
            </a:lvl1pPr>
            <a:lvl2pPr marL="742950" indent="-285750" algn="l" defTabSz="457200" rtl="0" eaLnBrk="1" latinLnBrk="0" hangingPunct="1">
              <a:lnSpc>
                <a:spcPct val="120000"/>
              </a:lnSpc>
              <a:spcBef>
                <a:spcPct val="20000"/>
              </a:spcBef>
              <a:buClr>
                <a:schemeClr val="tx2">
                  <a:lumMod val="60000"/>
                  <a:lumOff val="40000"/>
                </a:schemeClr>
              </a:buClr>
              <a:buFont typeface="Wingdings" charset="2"/>
              <a:buChar char="ü"/>
              <a:defRPr sz="2000" i="1" kern="1200">
                <a:solidFill>
                  <a:schemeClr val="tx2"/>
                </a:solidFill>
                <a:latin typeface="+mn-lt"/>
                <a:ea typeface="+mn-ea"/>
                <a:cs typeface="+mn-cs"/>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8275" indent="-168275"/>
            <a:r>
              <a:rPr lang="en-US" sz="1100" dirty="0"/>
              <a:t>Q2 realized power prices $24.16/MWh unfavorable to budget as a result of unfavorable gas prices</a:t>
            </a:r>
          </a:p>
          <a:p>
            <a:pPr marL="568325" lvl="1" indent="-168275"/>
            <a:r>
              <a:rPr lang="en-US" sz="1100" dirty="0"/>
              <a:t>Gas price was unfavorable to budget due to milder than normal weather during the quarter and higher than forecasted storage injection</a:t>
            </a:r>
          </a:p>
          <a:p>
            <a:pPr marL="168275" indent="-168275"/>
            <a:r>
              <a:rPr lang="en-US" sz="1100" dirty="0"/>
              <a:t>Coal price $0.15/</a:t>
            </a:r>
            <a:r>
              <a:rPr lang="en-US" sz="1100" dirty="0" err="1"/>
              <a:t>mmbtu</a:t>
            </a:r>
            <a:r>
              <a:rPr lang="en-US" sz="1100" dirty="0"/>
              <a:t> unfavorable to budget due to additional handling costs associated with high SO2 Murray coal during the quarter</a:t>
            </a:r>
          </a:p>
          <a:p>
            <a:pPr marL="568325" lvl="1" indent="-168275"/>
            <a:r>
              <a:rPr lang="en-US" sz="1100" dirty="0"/>
              <a:t>Murray coal contract was $6.4MM favorable to spot priced coal purchases in Q2</a:t>
            </a:r>
          </a:p>
          <a:p>
            <a:pPr marL="168275" indent="-168275"/>
            <a:r>
              <a:rPr lang="en-US" sz="1100" dirty="0"/>
              <a:t>NYISO price spread unfavorable to budget $1.67/MWh  </a:t>
            </a:r>
          </a:p>
        </p:txBody>
      </p:sp>
      <p:graphicFrame>
        <p:nvGraphicFramePr>
          <p:cNvPr id="12" name="Table 11">
            <a:extLst>
              <a:ext uri="{FF2B5EF4-FFF2-40B4-BE49-F238E27FC236}">
                <a16:creationId xmlns:a16="http://schemas.microsoft.com/office/drawing/2014/main" id="{DBA8F6A4-47A8-48DA-BB04-BE9C53F9B2E4}"/>
              </a:ext>
            </a:extLst>
          </p:cNvPr>
          <p:cNvGraphicFramePr>
            <a:graphicFrameLocks noGrp="1"/>
          </p:cNvGraphicFramePr>
          <p:nvPr/>
        </p:nvGraphicFramePr>
        <p:xfrm>
          <a:off x="5972018" y="3783131"/>
          <a:ext cx="3033228" cy="2507964"/>
        </p:xfrm>
        <a:graphic>
          <a:graphicData uri="http://schemas.openxmlformats.org/drawingml/2006/table">
            <a:tbl>
              <a:tblPr firstRow="1" bandRow="1">
                <a:tableStyleId>{5C22544A-7EE6-4342-B048-85BDC9FD1C3A}</a:tableStyleId>
              </a:tblPr>
              <a:tblGrid>
                <a:gridCol w="1727998">
                  <a:extLst>
                    <a:ext uri="{9D8B030D-6E8A-4147-A177-3AD203B41FA5}">
                      <a16:colId xmlns:a16="http://schemas.microsoft.com/office/drawing/2014/main" val="216799600"/>
                    </a:ext>
                  </a:extLst>
                </a:gridCol>
                <a:gridCol w="742017">
                  <a:extLst>
                    <a:ext uri="{9D8B030D-6E8A-4147-A177-3AD203B41FA5}">
                      <a16:colId xmlns:a16="http://schemas.microsoft.com/office/drawing/2014/main" val="2873670993"/>
                    </a:ext>
                  </a:extLst>
                </a:gridCol>
                <a:gridCol w="563213">
                  <a:extLst>
                    <a:ext uri="{9D8B030D-6E8A-4147-A177-3AD203B41FA5}">
                      <a16:colId xmlns:a16="http://schemas.microsoft.com/office/drawing/2014/main" val="3053591835"/>
                    </a:ext>
                  </a:extLst>
                </a:gridCol>
              </a:tblGrid>
              <a:tr h="234636">
                <a:tc>
                  <a:txBody>
                    <a:bodyPr/>
                    <a:lstStyle/>
                    <a:p>
                      <a:r>
                        <a:rPr lang="en-US" sz="1000" dirty="0"/>
                        <a:t>Coal Q2 2019 – Actual vs. Budget (‘000 tons)</a:t>
                      </a:r>
                    </a:p>
                  </a:txBody>
                  <a:tcPr/>
                </a:tc>
                <a:tc>
                  <a:txBody>
                    <a:bodyPr/>
                    <a:lstStyle/>
                    <a:p>
                      <a:r>
                        <a:rPr lang="en-US" sz="1000" dirty="0"/>
                        <a:t>   Actual</a:t>
                      </a:r>
                    </a:p>
                  </a:txBody>
                  <a:tcPr/>
                </a:tc>
                <a:tc>
                  <a:txBody>
                    <a:bodyPr/>
                    <a:lstStyle/>
                    <a:p>
                      <a:r>
                        <a:rPr lang="en-US" sz="1000" dirty="0"/>
                        <a:t>Budget</a:t>
                      </a:r>
                    </a:p>
                  </a:txBody>
                  <a:tcPr/>
                </a:tc>
                <a:extLst>
                  <a:ext uri="{0D108BD9-81ED-4DB2-BD59-A6C34878D82A}">
                    <a16:rowId xmlns:a16="http://schemas.microsoft.com/office/drawing/2014/main" val="1316646867"/>
                  </a:ext>
                </a:extLst>
              </a:tr>
              <a:tr h="234636">
                <a:tc>
                  <a:txBody>
                    <a:bodyPr/>
                    <a:lstStyle/>
                    <a:p>
                      <a:r>
                        <a:rPr lang="en-US" sz="900" dirty="0"/>
                        <a:t>Beginning Inventory</a:t>
                      </a:r>
                    </a:p>
                  </a:txBody>
                  <a:tcPr/>
                </a:tc>
                <a:tc>
                  <a:txBody>
                    <a:bodyPr/>
                    <a:lstStyle/>
                    <a:p>
                      <a:pPr algn="ctr"/>
                      <a:r>
                        <a:rPr lang="en-US" sz="900" dirty="0"/>
                        <a:t>346</a:t>
                      </a:r>
                    </a:p>
                  </a:txBody>
                  <a:tcPr/>
                </a:tc>
                <a:tc>
                  <a:txBody>
                    <a:bodyPr/>
                    <a:lstStyle/>
                    <a:p>
                      <a:pPr algn="ctr"/>
                      <a:r>
                        <a:rPr lang="en-US" sz="900" dirty="0"/>
                        <a:t> 104</a:t>
                      </a:r>
                    </a:p>
                  </a:txBody>
                  <a:tcPr/>
                </a:tc>
                <a:extLst>
                  <a:ext uri="{0D108BD9-81ED-4DB2-BD59-A6C34878D82A}">
                    <a16:rowId xmlns:a16="http://schemas.microsoft.com/office/drawing/2014/main" val="978256669"/>
                  </a:ext>
                </a:extLst>
              </a:tr>
              <a:tr h="234636">
                <a:tc>
                  <a:txBody>
                    <a:bodyPr/>
                    <a:lstStyle/>
                    <a:p>
                      <a:r>
                        <a:rPr lang="en-US" sz="900" dirty="0"/>
                        <a:t>Plus: Receipts</a:t>
                      </a:r>
                    </a:p>
                  </a:txBody>
                  <a:tcPr/>
                </a:tc>
                <a:tc>
                  <a:txBody>
                    <a:bodyPr/>
                    <a:lstStyle/>
                    <a:p>
                      <a:pPr algn="ctr"/>
                      <a:r>
                        <a:rPr lang="en-US" sz="900" dirty="0"/>
                        <a:t>741</a:t>
                      </a:r>
                    </a:p>
                  </a:txBody>
                  <a:tcPr/>
                </a:tc>
                <a:tc>
                  <a:txBody>
                    <a:bodyPr/>
                    <a:lstStyle/>
                    <a:p>
                      <a:pPr algn="ctr"/>
                      <a:r>
                        <a:rPr lang="en-US" sz="900" dirty="0"/>
                        <a:t> 873</a:t>
                      </a:r>
                    </a:p>
                  </a:txBody>
                  <a:tcPr/>
                </a:tc>
                <a:extLst>
                  <a:ext uri="{0D108BD9-81ED-4DB2-BD59-A6C34878D82A}">
                    <a16:rowId xmlns:a16="http://schemas.microsoft.com/office/drawing/2014/main" val="1073250341"/>
                  </a:ext>
                </a:extLst>
              </a:tr>
              <a:tr h="234636">
                <a:tc>
                  <a:txBody>
                    <a:bodyPr/>
                    <a:lstStyle/>
                    <a:p>
                      <a:r>
                        <a:rPr lang="en-US" sz="900" dirty="0"/>
                        <a:t>Less: Burn</a:t>
                      </a:r>
                    </a:p>
                  </a:txBody>
                  <a:tcPr>
                    <a:lnB w="12700" cap="flat" cmpd="sng" algn="ctr">
                      <a:solidFill>
                        <a:schemeClr val="tx1"/>
                      </a:solidFill>
                      <a:prstDash val="solid"/>
                      <a:round/>
                      <a:headEnd type="none" w="med" len="med"/>
                      <a:tailEnd type="none" w="med" len="med"/>
                    </a:lnB>
                  </a:tcPr>
                </a:tc>
                <a:tc>
                  <a:txBody>
                    <a:bodyPr/>
                    <a:lstStyle/>
                    <a:p>
                      <a:pPr algn="ctr"/>
                      <a:r>
                        <a:rPr lang="en-US" sz="900" dirty="0"/>
                        <a:t>428</a:t>
                      </a:r>
                    </a:p>
                  </a:txBody>
                  <a:tcPr>
                    <a:lnB w="12700" cap="flat" cmpd="sng" algn="ctr">
                      <a:solidFill>
                        <a:schemeClr val="tx1"/>
                      </a:solidFill>
                      <a:prstDash val="solid"/>
                      <a:round/>
                      <a:headEnd type="none" w="med" len="med"/>
                      <a:tailEnd type="none" w="med" len="med"/>
                    </a:lnB>
                  </a:tcPr>
                </a:tc>
                <a:tc>
                  <a:txBody>
                    <a:bodyPr/>
                    <a:lstStyle/>
                    <a:p>
                      <a:pPr algn="ctr"/>
                      <a:r>
                        <a:rPr lang="en-US" sz="900" dirty="0"/>
                        <a:t>588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8382063"/>
                  </a:ext>
                </a:extLst>
              </a:tr>
              <a:tr h="234636">
                <a:tc>
                  <a:txBody>
                    <a:bodyPr/>
                    <a:lstStyle/>
                    <a:p>
                      <a:r>
                        <a:rPr lang="en-US" sz="900" dirty="0"/>
                        <a:t>Ending Inventory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900" dirty="0"/>
                        <a:t>659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900" dirty="0"/>
                        <a:t>  390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1127776"/>
                  </a:ext>
                </a:extLst>
              </a:tr>
              <a:tr h="234636">
                <a:tc>
                  <a:txBody>
                    <a:bodyPr/>
                    <a:lstStyle/>
                    <a:p>
                      <a:r>
                        <a:rPr lang="en-US" sz="900" dirty="0"/>
                        <a:t>Less: Unusable base inventory</a:t>
                      </a:r>
                    </a:p>
                  </a:txBody>
                  <a:tcPr>
                    <a:lnT w="12700" cmpd="sng">
                      <a:noFill/>
                    </a:lnT>
                  </a:tcPr>
                </a:tc>
                <a:tc>
                  <a:txBody>
                    <a:bodyPr/>
                    <a:lstStyle/>
                    <a:p>
                      <a:pPr algn="ctr"/>
                      <a:r>
                        <a:rPr lang="en-US" sz="900" dirty="0"/>
                        <a:t>65</a:t>
                      </a:r>
                    </a:p>
                  </a:txBody>
                  <a:tcPr>
                    <a:lnT w="12700" cmpd="sng">
                      <a:noFill/>
                    </a:lnT>
                  </a:tcPr>
                </a:tc>
                <a:tc>
                  <a:txBody>
                    <a:bodyPr/>
                    <a:lstStyle/>
                    <a:p>
                      <a:pPr algn="ctr"/>
                      <a:r>
                        <a:rPr lang="en-US" sz="900" dirty="0"/>
                        <a:t>   65</a:t>
                      </a:r>
                    </a:p>
                  </a:txBody>
                  <a:tcPr>
                    <a:lnT w="12700" cmpd="sng">
                      <a:noFill/>
                    </a:lnT>
                  </a:tcPr>
                </a:tc>
                <a:extLst>
                  <a:ext uri="{0D108BD9-81ED-4DB2-BD59-A6C34878D82A}">
                    <a16:rowId xmlns:a16="http://schemas.microsoft.com/office/drawing/2014/main" val="3156644949"/>
                  </a:ext>
                </a:extLst>
              </a:tr>
              <a:tr h="234636">
                <a:tc>
                  <a:txBody>
                    <a:bodyPr/>
                    <a:lstStyle/>
                    <a:p>
                      <a:r>
                        <a:rPr lang="en-US" sz="900" dirty="0"/>
                        <a:t>Less: Coal requiring blending</a:t>
                      </a:r>
                    </a:p>
                  </a:txBody>
                  <a:tcPr>
                    <a:lnB w="12700" cap="flat" cmpd="sng" algn="ctr">
                      <a:solidFill>
                        <a:schemeClr val="tx1"/>
                      </a:solidFill>
                      <a:prstDash val="solid"/>
                      <a:round/>
                      <a:headEnd type="none" w="med" len="med"/>
                      <a:tailEnd type="none" w="med" len="med"/>
                    </a:lnB>
                  </a:tcPr>
                </a:tc>
                <a:tc>
                  <a:txBody>
                    <a:bodyPr/>
                    <a:lstStyle/>
                    <a:p>
                      <a:pPr algn="ctr"/>
                      <a:r>
                        <a:rPr lang="en-US" sz="900" dirty="0"/>
                        <a:t>40</a:t>
                      </a:r>
                    </a:p>
                  </a:txBody>
                  <a:tcPr>
                    <a:lnB w="12700" cap="flat" cmpd="sng" algn="ctr">
                      <a:solidFill>
                        <a:schemeClr val="tx1"/>
                      </a:solidFill>
                      <a:prstDash val="solid"/>
                      <a:round/>
                      <a:headEnd type="none" w="med" len="med"/>
                      <a:tailEnd type="none" w="med" len="med"/>
                    </a:lnB>
                  </a:tcPr>
                </a:tc>
                <a:tc>
                  <a:txBody>
                    <a:bodyPr/>
                    <a:lstStyle/>
                    <a:p>
                      <a:pPr algn="ctr"/>
                      <a:r>
                        <a:rPr lang="en-US" sz="900" dirty="0"/>
                        <a:t>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3229730"/>
                  </a:ext>
                </a:extLst>
              </a:tr>
              <a:tr h="234636">
                <a:tc>
                  <a:txBody>
                    <a:bodyPr/>
                    <a:lstStyle/>
                    <a:p>
                      <a:r>
                        <a:rPr lang="en-US" sz="900" dirty="0"/>
                        <a:t>Net Useable Inventory</a:t>
                      </a:r>
                    </a:p>
                  </a:txBody>
                  <a:tcPr>
                    <a:lnT w="12700" cap="flat" cmpd="sng" algn="ctr">
                      <a:solidFill>
                        <a:schemeClr val="tx1"/>
                      </a:solidFill>
                      <a:prstDash val="solid"/>
                      <a:round/>
                      <a:headEnd type="none" w="med" len="med"/>
                      <a:tailEnd type="none" w="med" len="med"/>
                    </a:lnT>
                  </a:tcPr>
                </a:tc>
                <a:tc>
                  <a:txBody>
                    <a:bodyPr/>
                    <a:lstStyle/>
                    <a:p>
                      <a:pPr algn="ctr"/>
                      <a:r>
                        <a:rPr lang="en-US" sz="900" dirty="0"/>
                        <a:t>554</a:t>
                      </a:r>
                    </a:p>
                  </a:txBody>
                  <a:tcPr>
                    <a:lnT w="12700" cap="flat" cmpd="sng" algn="ctr">
                      <a:solidFill>
                        <a:schemeClr val="tx1"/>
                      </a:solidFill>
                      <a:prstDash val="solid"/>
                      <a:round/>
                      <a:headEnd type="none" w="med" len="med"/>
                      <a:tailEnd type="none" w="med" len="med"/>
                    </a:lnT>
                  </a:tcPr>
                </a:tc>
                <a:tc>
                  <a:txBody>
                    <a:bodyPr/>
                    <a:lstStyle/>
                    <a:p>
                      <a:pPr algn="ctr"/>
                      <a:r>
                        <a:rPr lang="en-US" sz="900" dirty="0"/>
                        <a:t>325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03393831"/>
                  </a:ext>
                </a:extLst>
              </a:tr>
              <a:tr h="234636">
                <a:tc>
                  <a:txBody>
                    <a:bodyPr/>
                    <a:lstStyle/>
                    <a:p>
                      <a:r>
                        <a:rPr lang="en-US" sz="900" dirty="0"/>
                        <a:t>Inventory Days At Avg. Burn</a:t>
                      </a:r>
                    </a:p>
                  </a:txBody>
                  <a:tcPr/>
                </a:tc>
                <a:tc>
                  <a:txBody>
                    <a:bodyPr/>
                    <a:lstStyle/>
                    <a:p>
                      <a:pPr algn="ctr"/>
                      <a:r>
                        <a:rPr lang="en-US" sz="900" dirty="0"/>
                        <a:t> 55</a:t>
                      </a:r>
                    </a:p>
                  </a:txBody>
                  <a:tcPr/>
                </a:tc>
                <a:tc>
                  <a:txBody>
                    <a:bodyPr/>
                    <a:lstStyle/>
                    <a:p>
                      <a:pPr algn="ctr"/>
                      <a:r>
                        <a:rPr lang="en-US" sz="900" dirty="0"/>
                        <a:t>38</a:t>
                      </a:r>
                    </a:p>
                  </a:txBody>
                  <a:tcPr/>
                </a:tc>
                <a:extLst>
                  <a:ext uri="{0D108BD9-81ED-4DB2-BD59-A6C34878D82A}">
                    <a16:rowId xmlns:a16="http://schemas.microsoft.com/office/drawing/2014/main" val="2476258870"/>
                  </a:ext>
                </a:extLst>
              </a:tr>
              <a:tr h="234636">
                <a:tc>
                  <a:txBody>
                    <a:bodyPr/>
                    <a:lstStyle/>
                    <a:p>
                      <a:r>
                        <a:rPr lang="en-US" sz="900" dirty="0"/>
                        <a:t>Ending Inventory Value ($MM)</a:t>
                      </a:r>
                    </a:p>
                  </a:txBody>
                  <a:tcPr/>
                </a:tc>
                <a:tc>
                  <a:txBody>
                    <a:bodyPr/>
                    <a:lstStyle/>
                    <a:p>
                      <a:pPr algn="ctr"/>
                      <a:r>
                        <a:rPr lang="en-US" sz="900" dirty="0"/>
                        <a:t>$34</a:t>
                      </a:r>
                    </a:p>
                  </a:txBody>
                  <a:tcPr/>
                </a:tc>
                <a:tc>
                  <a:txBody>
                    <a:bodyPr/>
                    <a:lstStyle/>
                    <a:p>
                      <a:pPr algn="ctr"/>
                      <a:r>
                        <a:rPr lang="en-US" sz="900" dirty="0"/>
                        <a:t>$10</a:t>
                      </a:r>
                    </a:p>
                  </a:txBody>
                  <a:tcPr/>
                </a:tc>
                <a:extLst>
                  <a:ext uri="{0D108BD9-81ED-4DB2-BD59-A6C34878D82A}">
                    <a16:rowId xmlns:a16="http://schemas.microsoft.com/office/drawing/2014/main" val="2261798533"/>
                  </a:ext>
                </a:extLst>
              </a:tr>
            </a:tbl>
          </a:graphicData>
        </a:graphic>
      </p:graphicFrame>
      <p:pic>
        <p:nvPicPr>
          <p:cNvPr id="9" name="Picture 8">
            <a:extLst>
              <a:ext uri="{FF2B5EF4-FFF2-40B4-BE49-F238E27FC236}">
                <a16:creationId xmlns:a16="http://schemas.microsoft.com/office/drawing/2014/main" id="{66F53A7F-B4E3-495D-8721-EE5A47668A04}"/>
              </a:ext>
            </a:extLst>
          </p:cNvPr>
          <p:cNvPicPr>
            <a:picLocks noChangeAspect="1"/>
          </p:cNvPicPr>
          <p:nvPr/>
        </p:nvPicPr>
        <p:blipFill>
          <a:blip r:embed="rId3"/>
          <a:stretch>
            <a:fillRect/>
          </a:stretch>
        </p:blipFill>
        <p:spPr>
          <a:xfrm>
            <a:off x="138754" y="787935"/>
            <a:ext cx="8811491" cy="963146"/>
          </a:xfrm>
          <a:prstGeom prst="rect">
            <a:avLst/>
          </a:prstGeom>
        </p:spPr>
      </p:pic>
      <p:pic>
        <p:nvPicPr>
          <p:cNvPr id="4" name="Picture 3">
            <a:extLst>
              <a:ext uri="{FF2B5EF4-FFF2-40B4-BE49-F238E27FC236}">
                <a16:creationId xmlns:a16="http://schemas.microsoft.com/office/drawing/2014/main" id="{6ADD6761-36A8-4E68-B766-BD578CA1E852}"/>
              </a:ext>
            </a:extLst>
          </p:cNvPr>
          <p:cNvPicPr>
            <a:picLocks noChangeAspect="1"/>
          </p:cNvPicPr>
          <p:nvPr/>
        </p:nvPicPr>
        <p:blipFill rotWithShape="1">
          <a:blip r:embed="rId4"/>
          <a:srcRect l="6377"/>
          <a:stretch/>
        </p:blipFill>
        <p:spPr>
          <a:xfrm>
            <a:off x="53086" y="4733416"/>
            <a:ext cx="2113129" cy="1672263"/>
          </a:xfrm>
          <a:prstGeom prst="rect">
            <a:avLst/>
          </a:prstGeom>
        </p:spPr>
      </p:pic>
      <p:pic>
        <p:nvPicPr>
          <p:cNvPr id="11" name="Picture 10">
            <a:extLst>
              <a:ext uri="{FF2B5EF4-FFF2-40B4-BE49-F238E27FC236}">
                <a16:creationId xmlns:a16="http://schemas.microsoft.com/office/drawing/2014/main" id="{18D47A5C-6AAE-4AEB-BBF3-72CCCC8B861E}"/>
              </a:ext>
            </a:extLst>
          </p:cNvPr>
          <p:cNvPicPr>
            <a:picLocks noChangeAspect="1"/>
          </p:cNvPicPr>
          <p:nvPr/>
        </p:nvPicPr>
        <p:blipFill rotWithShape="1">
          <a:blip r:embed="rId5"/>
          <a:srcRect l="5526"/>
          <a:stretch/>
        </p:blipFill>
        <p:spPr>
          <a:xfrm>
            <a:off x="2090161" y="4742095"/>
            <a:ext cx="2113129" cy="1655510"/>
          </a:xfrm>
          <a:prstGeom prst="rect">
            <a:avLst/>
          </a:prstGeom>
        </p:spPr>
      </p:pic>
      <p:pic>
        <p:nvPicPr>
          <p:cNvPr id="14" name="Picture 13">
            <a:extLst>
              <a:ext uri="{FF2B5EF4-FFF2-40B4-BE49-F238E27FC236}">
                <a16:creationId xmlns:a16="http://schemas.microsoft.com/office/drawing/2014/main" id="{30F7A69C-DF38-44A2-953E-F3A1303371AB}"/>
              </a:ext>
            </a:extLst>
          </p:cNvPr>
          <p:cNvPicPr>
            <a:picLocks noChangeAspect="1"/>
          </p:cNvPicPr>
          <p:nvPr/>
        </p:nvPicPr>
        <p:blipFill rotWithShape="1">
          <a:blip r:embed="rId6"/>
          <a:srcRect l="6477" r="2849"/>
          <a:stretch/>
        </p:blipFill>
        <p:spPr>
          <a:xfrm>
            <a:off x="3934943" y="4742095"/>
            <a:ext cx="1994171" cy="1634114"/>
          </a:xfrm>
          <a:prstGeom prst="rect">
            <a:avLst/>
          </a:prstGeom>
        </p:spPr>
      </p:pic>
    </p:spTree>
    <p:extLst>
      <p:ext uri="{BB962C8B-B14F-4D97-AF65-F5344CB8AC3E}">
        <p14:creationId xmlns:p14="http://schemas.microsoft.com/office/powerpoint/2010/main" val="40263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2019 / 2020 Forecast &amp; Liquidity Outlook</a:t>
            </a:r>
          </a:p>
        </p:txBody>
      </p:sp>
      <p:sp>
        <p:nvSpPr>
          <p:cNvPr id="4" name="TextBox 3">
            <a:extLst>
              <a:ext uri="{FF2B5EF4-FFF2-40B4-BE49-F238E27FC236}">
                <a16:creationId xmlns:a16="http://schemas.microsoft.com/office/drawing/2014/main" id="{E39FAA78-2F7C-466A-A15D-ED4E6AB7A787}"/>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294529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D78B-7E68-4480-B168-AE21AB7E71EE}"/>
              </a:ext>
            </a:extLst>
          </p:cNvPr>
          <p:cNvSpPr>
            <a:spLocks noGrp="1"/>
          </p:cNvSpPr>
          <p:nvPr>
            <p:ph type="title"/>
          </p:nvPr>
        </p:nvSpPr>
        <p:spPr/>
        <p:txBody>
          <a:bodyPr>
            <a:normAutofit fontScale="90000"/>
          </a:bodyPr>
          <a:lstStyle/>
          <a:p>
            <a:r>
              <a:rPr lang="en-US" dirty="0"/>
              <a:t>Current Status Overview	</a:t>
            </a:r>
          </a:p>
        </p:txBody>
      </p:sp>
      <p:sp>
        <p:nvSpPr>
          <p:cNvPr id="3" name="Content Placeholder 2">
            <a:extLst>
              <a:ext uri="{FF2B5EF4-FFF2-40B4-BE49-F238E27FC236}">
                <a16:creationId xmlns:a16="http://schemas.microsoft.com/office/drawing/2014/main" id="{FE4670E4-EF4A-42D4-A81A-FF1DB06A8C7F}"/>
              </a:ext>
            </a:extLst>
          </p:cNvPr>
          <p:cNvSpPr>
            <a:spLocks noGrp="1"/>
          </p:cNvSpPr>
          <p:nvPr>
            <p:ph idx="1"/>
          </p:nvPr>
        </p:nvSpPr>
        <p:spPr>
          <a:xfrm>
            <a:off x="173976" y="755374"/>
            <a:ext cx="4501836" cy="3076397"/>
          </a:xfrm>
        </p:spPr>
        <p:txBody>
          <a:bodyPr>
            <a:normAutofit fontScale="92500"/>
          </a:bodyPr>
          <a:lstStyle/>
          <a:p>
            <a:pPr marL="174625" indent="-174625"/>
            <a:r>
              <a:rPr lang="en-US" sz="1400" dirty="0"/>
              <a:t>PJM market pricing has been steadily declining since Q1 2019 impacting Homer City’s P&amp;L.  Utilizing both current forwards and operating costs presented at the May 2019 Board meeting, Homer City encounters a potential 2019 liquidity period requiring cost reduction efforts to allow the facility to reach it’s usual opportunity for profitable winter months.</a:t>
            </a:r>
          </a:p>
          <a:p>
            <a:pPr marL="341313" lvl="1" indent="-166688">
              <a:lnSpc>
                <a:spcPct val="110000"/>
              </a:lnSpc>
            </a:pPr>
            <a:r>
              <a:rPr lang="en-US" sz="1100" dirty="0"/>
              <a:t>The PJM forward curve has been on a steady decline since the end of Q1 2019.  The 2019/2020 winter strip has taken the biggest hit, declining from $40/MWh ATC to just under $34/MWh ATC in July.  </a:t>
            </a:r>
          </a:p>
          <a:p>
            <a:pPr marL="174625" indent="-174625">
              <a:lnSpc>
                <a:spcPct val="110000"/>
              </a:lnSpc>
            </a:pPr>
            <a:r>
              <a:rPr lang="en-US" sz="1400" dirty="0"/>
              <a:t>The erosion in forward pricing has created liquidity concerns for Homer City despite the project achieving favorable availability.  Low PJM capacity pricing further worsens the problem through May 2021.</a:t>
            </a:r>
          </a:p>
        </p:txBody>
      </p:sp>
      <p:pic>
        <p:nvPicPr>
          <p:cNvPr id="8" name="Picture 7">
            <a:extLst>
              <a:ext uri="{FF2B5EF4-FFF2-40B4-BE49-F238E27FC236}">
                <a16:creationId xmlns:a16="http://schemas.microsoft.com/office/drawing/2014/main" id="{ACA8FFB5-F9D5-4A16-8CD0-7CC9430E4E4D}"/>
              </a:ext>
            </a:extLst>
          </p:cNvPr>
          <p:cNvPicPr>
            <a:picLocks noChangeAspect="1"/>
          </p:cNvPicPr>
          <p:nvPr/>
        </p:nvPicPr>
        <p:blipFill>
          <a:blip r:embed="rId2"/>
          <a:stretch>
            <a:fillRect/>
          </a:stretch>
        </p:blipFill>
        <p:spPr>
          <a:xfrm>
            <a:off x="4639047" y="898307"/>
            <a:ext cx="4433561" cy="2530693"/>
          </a:xfrm>
          <a:prstGeom prst="rect">
            <a:avLst/>
          </a:prstGeom>
        </p:spPr>
      </p:pic>
      <p:sp>
        <p:nvSpPr>
          <p:cNvPr id="14" name="TextBox 13">
            <a:extLst>
              <a:ext uri="{FF2B5EF4-FFF2-40B4-BE49-F238E27FC236}">
                <a16:creationId xmlns:a16="http://schemas.microsoft.com/office/drawing/2014/main" id="{C7838DFE-7E2B-445D-8B88-B025D6C02EFB}"/>
              </a:ext>
            </a:extLst>
          </p:cNvPr>
          <p:cNvSpPr txBox="1"/>
          <p:nvPr/>
        </p:nvSpPr>
        <p:spPr>
          <a:xfrm rot="18793115">
            <a:off x="3962449" y="3962943"/>
            <a:ext cx="760297" cy="200055"/>
          </a:xfrm>
          <a:prstGeom prst="rect">
            <a:avLst/>
          </a:prstGeom>
          <a:noFill/>
        </p:spPr>
        <p:txBody>
          <a:bodyPr wrap="square" rtlCol="0">
            <a:spAutoFit/>
          </a:bodyPr>
          <a:lstStyle/>
          <a:p>
            <a:r>
              <a:rPr lang="en-US" sz="700" dirty="0">
                <a:solidFill>
                  <a:schemeClr val="bg1">
                    <a:lumMod val="50000"/>
                  </a:schemeClr>
                </a:solidFill>
              </a:rPr>
              <a:t>Jul Forecast</a:t>
            </a:r>
          </a:p>
        </p:txBody>
      </p:sp>
      <p:grpSp>
        <p:nvGrpSpPr>
          <p:cNvPr id="5" name="Group 4">
            <a:extLst>
              <a:ext uri="{FF2B5EF4-FFF2-40B4-BE49-F238E27FC236}">
                <a16:creationId xmlns:a16="http://schemas.microsoft.com/office/drawing/2014/main" id="{CB62B835-5593-4DAF-A221-34FAD29509F9}"/>
              </a:ext>
            </a:extLst>
          </p:cNvPr>
          <p:cNvGrpSpPr/>
          <p:nvPr/>
        </p:nvGrpSpPr>
        <p:grpSpPr>
          <a:xfrm>
            <a:off x="3914833" y="3429000"/>
            <a:ext cx="3714769" cy="2779925"/>
            <a:chOff x="729686" y="3661921"/>
            <a:chExt cx="3714769" cy="2779925"/>
          </a:xfrm>
        </p:grpSpPr>
        <p:pic>
          <p:nvPicPr>
            <p:cNvPr id="10" name="Picture 9">
              <a:extLst>
                <a:ext uri="{FF2B5EF4-FFF2-40B4-BE49-F238E27FC236}">
                  <a16:creationId xmlns:a16="http://schemas.microsoft.com/office/drawing/2014/main" id="{929A5BD5-B735-4C9D-A1B3-EF8874CBF023}"/>
                </a:ext>
              </a:extLst>
            </p:cNvPr>
            <p:cNvPicPr>
              <a:picLocks noChangeAspect="1"/>
            </p:cNvPicPr>
            <p:nvPr/>
          </p:nvPicPr>
          <p:blipFill>
            <a:blip r:embed="rId3"/>
            <a:stretch>
              <a:fillRect/>
            </a:stretch>
          </p:blipFill>
          <p:spPr>
            <a:xfrm>
              <a:off x="729686" y="3973249"/>
              <a:ext cx="3714769" cy="2468597"/>
            </a:xfrm>
            <a:prstGeom prst="rect">
              <a:avLst/>
            </a:prstGeom>
          </p:spPr>
        </p:pic>
        <p:sp>
          <p:nvSpPr>
            <p:cNvPr id="11" name="TextBox 10">
              <a:extLst>
                <a:ext uri="{FF2B5EF4-FFF2-40B4-BE49-F238E27FC236}">
                  <a16:creationId xmlns:a16="http://schemas.microsoft.com/office/drawing/2014/main" id="{0B52A997-F70F-4AD7-8854-BC743AC82419}"/>
                </a:ext>
              </a:extLst>
            </p:cNvPr>
            <p:cNvSpPr txBox="1"/>
            <p:nvPr/>
          </p:nvSpPr>
          <p:spPr>
            <a:xfrm rot="18793115">
              <a:off x="3079111" y="3962943"/>
              <a:ext cx="760297" cy="200055"/>
            </a:xfrm>
            <a:prstGeom prst="rect">
              <a:avLst/>
            </a:prstGeom>
            <a:noFill/>
          </p:spPr>
          <p:txBody>
            <a:bodyPr wrap="square" rtlCol="0">
              <a:spAutoFit/>
            </a:bodyPr>
            <a:lstStyle/>
            <a:p>
              <a:r>
                <a:rPr lang="en-US" sz="700" dirty="0">
                  <a:solidFill>
                    <a:schemeClr val="bg1">
                      <a:lumMod val="50000"/>
                    </a:schemeClr>
                  </a:solidFill>
                </a:rPr>
                <a:t>Apr Forecast</a:t>
              </a:r>
            </a:p>
          </p:txBody>
        </p:sp>
        <p:sp>
          <p:nvSpPr>
            <p:cNvPr id="12" name="TextBox 11">
              <a:extLst>
                <a:ext uri="{FF2B5EF4-FFF2-40B4-BE49-F238E27FC236}">
                  <a16:creationId xmlns:a16="http://schemas.microsoft.com/office/drawing/2014/main" id="{32A4C1DF-0A71-4C16-88DC-F175DA9A5DFB}"/>
                </a:ext>
              </a:extLst>
            </p:cNvPr>
            <p:cNvSpPr txBox="1"/>
            <p:nvPr/>
          </p:nvSpPr>
          <p:spPr>
            <a:xfrm rot="18793115">
              <a:off x="3383187" y="3962944"/>
              <a:ext cx="760297" cy="200055"/>
            </a:xfrm>
            <a:prstGeom prst="rect">
              <a:avLst/>
            </a:prstGeom>
            <a:noFill/>
          </p:spPr>
          <p:txBody>
            <a:bodyPr wrap="square" rtlCol="0">
              <a:spAutoFit/>
            </a:bodyPr>
            <a:lstStyle/>
            <a:p>
              <a:r>
                <a:rPr lang="en-US" sz="700" dirty="0">
                  <a:solidFill>
                    <a:schemeClr val="bg1">
                      <a:lumMod val="50000"/>
                    </a:schemeClr>
                  </a:solidFill>
                </a:rPr>
                <a:t>May Forecast</a:t>
              </a:r>
            </a:p>
          </p:txBody>
        </p:sp>
        <p:sp>
          <p:nvSpPr>
            <p:cNvPr id="13" name="TextBox 12">
              <a:extLst>
                <a:ext uri="{FF2B5EF4-FFF2-40B4-BE49-F238E27FC236}">
                  <a16:creationId xmlns:a16="http://schemas.microsoft.com/office/drawing/2014/main" id="{312F48A9-D152-41AE-8FF8-5858C4504416}"/>
                </a:ext>
              </a:extLst>
            </p:cNvPr>
            <p:cNvSpPr txBox="1"/>
            <p:nvPr/>
          </p:nvSpPr>
          <p:spPr>
            <a:xfrm rot="18793115">
              <a:off x="3672818" y="3962944"/>
              <a:ext cx="760297" cy="200055"/>
            </a:xfrm>
            <a:prstGeom prst="rect">
              <a:avLst/>
            </a:prstGeom>
            <a:noFill/>
          </p:spPr>
          <p:txBody>
            <a:bodyPr wrap="square" rtlCol="0">
              <a:spAutoFit/>
            </a:bodyPr>
            <a:lstStyle/>
            <a:p>
              <a:r>
                <a:rPr lang="en-US" sz="700" dirty="0">
                  <a:solidFill>
                    <a:schemeClr val="bg1">
                      <a:lumMod val="50000"/>
                    </a:schemeClr>
                  </a:solidFill>
                </a:rPr>
                <a:t>Jun Forecast</a:t>
              </a:r>
            </a:p>
          </p:txBody>
        </p:sp>
        <p:sp>
          <p:nvSpPr>
            <p:cNvPr id="15" name="TextBox 14">
              <a:extLst>
                <a:ext uri="{FF2B5EF4-FFF2-40B4-BE49-F238E27FC236}">
                  <a16:creationId xmlns:a16="http://schemas.microsoft.com/office/drawing/2014/main" id="{9D85DB62-781F-4FCE-92AE-81AE801B83D0}"/>
                </a:ext>
              </a:extLst>
            </p:cNvPr>
            <p:cNvSpPr txBox="1"/>
            <p:nvPr/>
          </p:nvSpPr>
          <p:spPr>
            <a:xfrm rot="18793115">
              <a:off x="1677019" y="4019093"/>
              <a:ext cx="914400" cy="200055"/>
            </a:xfrm>
            <a:prstGeom prst="rect">
              <a:avLst/>
            </a:prstGeom>
            <a:noFill/>
          </p:spPr>
          <p:txBody>
            <a:bodyPr wrap="square" rtlCol="0">
              <a:spAutoFit/>
            </a:bodyPr>
            <a:lstStyle/>
            <a:p>
              <a:r>
                <a:rPr lang="en-US" sz="700" dirty="0">
                  <a:solidFill>
                    <a:schemeClr val="bg1">
                      <a:lumMod val="50000"/>
                    </a:schemeClr>
                  </a:solidFill>
                </a:rPr>
                <a:t>Budget</a:t>
              </a:r>
            </a:p>
          </p:txBody>
        </p:sp>
      </p:grpSp>
      <p:pic>
        <p:nvPicPr>
          <p:cNvPr id="4" name="Picture 3">
            <a:extLst>
              <a:ext uri="{FF2B5EF4-FFF2-40B4-BE49-F238E27FC236}">
                <a16:creationId xmlns:a16="http://schemas.microsoft.com/office/drawing/2014/main" id="{9C1068C2-A874-46A9-B92A-A329AC6DB0D0}"/>
              </a:ext>
            </a:extLst>
          </p:cNvPr>
          <p:cNvPicPr>
            <a:picLocks noChangeAspect="1"/>
          </p:cNvPicPr>
          <p:nvPr/>
        </p:nvPicPr>
        <p:blipFill>
          <a:blip r:embed="rId4"/>
          <a:stretch>
            <a:fillRect/>
          </a:stretch>
        </p:blipFill>
        <p:spPr>
          <a:xfrm>
            <a:off x="7648174" y="4143407"/>
            <a:ext cx="1494146" cy="1921045"/>
          </a:xfrm>
          <a:prstGeom prst="rect">
            <a:avLst/>
          </a:prstGeom>
        </p:spPr>
      </p:pic>
      <p:sp>
        <p:nvSpPr>
          <p:cNvPr id="17" name="Content Placeholder 2">
            <a:extLst>
              <a:ext uri="{FF2B5EF4-FFF2-40B4-BE49-F238E27FC236}">
                <a16:creationId xmlns:a16="http://schemas.microsoft.com/office/drawing/2014/main" id="{AA6A2938-575F-41F3-8339-888F2AC13B70}"/>
              </a:ext>
            </a:extLst>
          </p:cNvPr>
          <p:cNvSpPr txBox="1">
            <a:spLocks/>
          </p:cNvSpPr>
          <p:nvPr/>
        </p:nvSpPr>
        <p:spPr>
          <a:xfrm>
            <a:off x="141921" y="3717441"/>
            <a:ext cx="3772912" cy="2767147"/>
          </a:xfrm>
          <a:prstGeom prst="rect">
            <a:avLst/>
          </a:prstGeom>
        </p:spPr>
        <p:txBody>
          <a:bodyPr vert="horz" lIns="91440" tIns="45720" rIns="91440" bIns="45720" rtlCol="0">
            <a:normAutofit/>
          </a:bodyPr>
          <a:lstStyle>
            <a:lvl1pPr marL="342900" indent="-342900" algn="l" defTabSz="457200" rtl="0" eaLnBrk="1" latinLnBrk="0" hangingPunct="1">
              <a:lnSpc>
                <a:spcPct val="120000"/>
              </a:lnSpc>
              <a:spcBef>
                <a:spcPct val="20000"/>
              </a:spcBef>
              <a:buClr>
                <a:schemeClr val="tx2"/>
              </a:buClr>
              <a:buSzPct val="50000"/>
              <a:buFont typeface="Wingdings" charset="2"/>
              <a:buChar char="u"/>
              <a:defRPr sz="2400" kern="1200">
                <a:solidFill>
                  <a:schemeClr val="tx1">
                    <a:lumMod val="65000"/>
                    <a:lumOff val="35000"/>
                  </a:schemeClr>
                </a:solidFill>
                <a:latin typeface="+mn-lt"/>
                <a:ea typeface="+mn-ea"/>
                <a:cs typeface="+mn-cs"/>
              </a:defRPr>
            </a:lvl1pPr>
            <a:lvl2pPr marL="742950" indent="-285750" algn="l" defTabSz="457200" rtl="0" eaLnBrk="1" latinLnBrk="0" hangingPunct="1">
              <a:lnSpc>
                <a:spcPct val="120000"/>
              </a:lnSpc>
              <a:spcBef>
                <a:spcPct val="20000"/>
              </a:spcBef>
              <a:buClr>
                <a:schemeClr val="tx2">
                  <a:lumMod val="60000"/>
                  <a:lumOff val="40000"/>
                </a:schemeClr>
              </a:buClr>
              <a:buFont typeface="Wingdings" charset="2"/>
              <a:buChar char="ü"/>
              <a:defRPr sz="2000" i="1" kern="1200">
                <a:solidFill>
                  <a:schemeClr val="tx2"/>
                </a:solidFill>
                <a:latin typeface="+mn-lt"/>
                <a:ea typeface="+mn-ea"/>
                <a:cs typeface="+mn-cs"/>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4625" indent="-174625"/>
            <a:r>
              <a:rPr lang="en-US" sz="1300" dirty="0"/>
              <a:t>Actions recommended in this presentation can be expected to generate $32MM in fixed expense savings providing Homer City with positive liquidity through 2020 barring further erosion of market prices.  These actions introduce additional operational risks which will be discussed.</a:t>
            </a:r>
          </a:p>
          <a:p>
            <a:pPr marL="174625" indent="-174625"/>
            <a:r>
              <a:rPr lang="en-US" sz="1300" dirty="0"/>
              <a:t>DSCR covenants are met due to major maintenance reserve and term loan proceeds mechanics until liquidity is exhausted.</a:t>
            </a:r>
          </a:p>
        </p:txBody>
      </p:sp>
    </p:spTree>
    <p:extLst>
      <p:ext uri="{BB962C8B-B14F-4D97-AF65-F5344CB8AC3E}">
        <p14:creationId xmlns:p14="http://schemas.microsoft.com/office/powerpoint/2010/main" val="297624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D78B-7E68-4480-B168-AE21AB7E71EE}"/>
              </a:ext>
            </a:extLst>
          </p:cNvPr>
          <p:cNvSpPr>
            <a:spLocks noGrp="1"/>
          </p:cNvSpPr>
          <p:nvPr>
            <p:ph type="title"/>
          </p:nvPr>
        </p:nvSpPr>
        <p:spPr/>
        <p:txBody>
          <a:bodyPr>
            <a:normAutofit fontScale="90000"/>
          </a:bodyPr>
          <a:lstStyle/>
          <a:p>
            <a:r>
              <a:rPr lang="en-US" dirty="0"/>
              <a:t>2019 / 20 Recommendations and Risks	</a:t>
            </a:r>
          </a:p>
        </p:txBody>
      </p:sp>
      <p:sp>
        <p:nvSpPr>
          <p:cNvPr id="3" name="Content Placeholder 2">
            <a:extLst>
              <a:ext uri="{FF2B5EF4-FFF2-40B4-BE49-F238E27FC236}">
                <a16:creationId xmlns:a16="http://schemas.microsoft.com/office/drawing/2014/main" id="{FE4670E4-EF4A-42D4-A81A-FF1DB06A8C7F}"/>
              </a:ext>
            </a:extLst>
          </p:cNvPr>
          <p:cNvSpPr>
            <a:spLocks noGrp="1"/>
          </p:cNvSpPr>
          <p:nvPr>
            <p:ph idx="1"/>
          </p:nvPr>
        </p:nvSpPr>
        <p:spPr>
          <a:xfrm>
            <a:off x="199870" y="755374"/>
            <a:ext cx="5369442" cy="5834263"/>
          </a:xfrm>
        </p:spPr>
        <p:txBody>
          <a:bodyPr>
            <a:normAutofit fontScale="85000" lnSpcReduction="10000"/>
          </a:bodyPr>
          <a:lstStyle/>
          <a:p>
            <a:pPr marL="0" indent="0">
              <a:buNone/>
            </a:pPr>
            <a:r>
              <a:rPr lang="en-US" sz="1800" dirty="0"/>
              <a:t>Recommendations:</a:t>
            </a:r>
          </a:p>
          <a:p>
            <a:pPr marL="457200" lvl="1" indent="0">
              <a:buNone/>
            </a:pPr>
            <a:r>
              <a:rPr lang="en-US" sz="1400" dirty="0"/>
              <a:t>2019: BOY fixed expense savings $6MM, Reduced coal inventory $3.83MM</a:t>
            </a:r>
          </a:p>
          <a:p>
            <a:pPr lvl="1"/>
            <a:r>
              <a:rPr lang="en-US" sz="1400" dirty="0"/>
              <a:t>Revising BOY coal purchases and dispatch to balance Q4 2019 liquidity with on-site inventory for Q1 2020 market opportunity</a:t>
            </a:r>
          </a:p>
          <a:p>
            <a:pPr lvl="2"/>
            <a:r>
              <a:rPr lang="en-US" sz="1200" dirty="0"/>
              <a:t>November Murray purchases reduced by 75k tons</a:t>
            </a:r>
          </a:p>
          <a:p>
            <a:pPr lvl="1"/>
            <a:r>
              <a:rPr lang="en-US" sz="1400" dirty="0"/>
              <a:t>70% of 2019 Balance of year fixed expenses is comprised of Payroll, Routine Maintenance and Contractors/Consultants </a:t>
            </a:r>
          </a:p>
          <a:p>
            <a:pPr lvl="1"/>
            <a:r>
              <a:rPr lang="en-US" sz="1400" dirty="0"/>
              <a:t>2019 $6MM contractor/consultants reduction produces savings with little impact on winter operational readiness</a:t>
            </a:r>
          </a:p>
          <a:p>
            <a:pPr marL="457200" lvl="1" indent="0">
              <a:buNone/>
            </a:pPr>
            <a:r>
              <a:rPr lang="en-US" sz="1400" dirty="0"/>
              <a:t>2020: Fixed expense savings $26MM</a:t>
            </a:r>
          </a:p>
          <a:p>
            <a:pPr lvl="1"/>
            <a:r>
              <a:rPr lang="en-US" sz="1400" dirty="0"/>
              <a:t>Staffing cut of 25% and contractor reduction post 19/20 winter estimated to be $23MM</a:t>
            </a:r>
          </a:p>
          <a:p>
            <a:pPr lvl="1"/>
            <a:r>
              <a:rPr lang="en-US" sz="1400" dirty="0"/>
              <a:t>Additional $3MM reduction in Major Maintenance</a:t>
            </a:r>
          </a:p>
          <a:p>
            <a:pPr lvl="1"/>
            <a:r>
              <a:rPr lang="en-US" sz="1400" dirty="0"/>
              <a:t>Reduce 2020 annual coal burn to 2.75 million tons by electing 500k deferral with desire to reduce Murray minimum further to provide flexibility in case of further market or availability downside </a:t>
            </a:r>
          </a:p>
          <a:p>
            <a:r>
              <a:rPr lang="en-US" sz="1800" dirty="0"/>
              <a:t>Risks</a:t>
            </a:r>
          </a:p>
          <a:p>
            <a:pPr lvl="1"/>
            <a:r>
              <a:rPr lang="en-US" sz="1400" dirty="0"/>
              <a:t>Most significant risk is availability and readiness for the upcoming winter operations.  Capturing cost reductions that have limited impact to winter operations provides additional cushion to cash low point</a:t>
            </a:r>
          </a:p>
          <a:p>
            <a:pPr lvl="1"/>
            <a:r>
              <a:rPr lang="en-US" sz="1400" dirty="0"/>
              <a:t>Availability factor may drop significantly due to reductions in maintenance</a:t>
            </a:r>
          </a:p>
          <a:p>
            <a:pPr lvl="1"/>
            <a:r>
              <a:rPr lang="en-US" sz="1400" dirty="0"/>
              <a:t>Murray does not agree to reduction in 2020 minimum or requires a term extension and/or pricing increase </a:t>
            </a:r>
            <a:endParaRPr lang="en-US" sz="1800" dirty="0"/>
          </a:p>
        </p:txBody>
      </p:sp>
      <p:pic>
        <p:nvPicPr>
          <p:cNvPr id="5" name="Picture 4">
            <a:extLst>
              <a:ext uri="{FF2B5EF4-FFF2-40B4-BE49-F238E27FC236}">
                <a16:creationId xmlns:a16="http://schemas.microsoft.com/office/drawing/2014/main" id="{D080A982-F280-404F-8275-E251C1ABB1E2}"/>
              </a:ext>
            </a:extLst>
          </p:cNvPr>
          <p:cNvPicPr>
            <a:picLocks noChangeAspect="1"/>
          </p:cNvPicPr>
          <p:nvPr/>
        </p:nvPicPr>
        <p:blipFill>
          <a:blip r:embed="rId2"/>
          <a:stretch>
            <a:fillRect/>
          </a:stretch>
        </p:blipFill>
        <p:spPr>
          <a:xfrm>
            <a:off x="5569312" y="1226610"/>
            <a:ext cx="3346088" cy="4199250"/>
          </a:xfrm>
          <a:prstGeom prst="rect">
            <a:avLst/>
          </a:prstGeom>
        </p:spPr>
      </p:pic>
      <p:sp>
        <p:nvSpPr>
          <p:cNvPr id="4" name="TextBox 3">
            <a:extLst>
              <a:ext uri="{FF2B5EF4-FFF2-40B4-BE49-F238E27FC236}">
                <a16:creationId xmlns:a16="http://schemas.microsoft.com/office/drawing/2014/main" id="{B39EC21E-34F2-43B7-AF9B-0B82191F4445}"/>
              </a:ext>
            </a:extLst>
          </p:cNvPr>
          <p:cNvSpPr txBox="1"/>
          <p:nvPr/>
        </p:nvSpPr>
        <p:spPr>
          <a:xfrm>
            <a:off x="5803500" y="980389"/>
            <a:ext cx="2877711" cy="246221"/>
          </a:xfrm>
          <a:prstGeom prst="rect">
            <a:avLst/>
          </a:prstGeom>
          <a:noFill/>
        </p:spPr>
        <p:txBody>
          <a:bodyPr wrap="none" rtlCol="0">
            <a:spAutoFit/>
          </a:bodyPr>
          <a:lstStyle/>
          <a:p>
            <a:r>
              <a:rPr lang="en-US" sz="1000" dirty="0"/>
              <a:t>J</a:t>
            </a:r>
            <a:r>
              <a:rPr lang="en-US" sz="1000" b="1" dirty="0"/>
              <a:t>uly – Dec ’19 Expenses Prior to Recommendations</a:t>
            </a:r>
          </a:p>
        </p:txBody>
      </p:sp>
    </p:spTree>
    <p:extLst>
      <p:ext uri="{BB962C8B-B14F-4D97-AF65-F5344CB8AC3E}">
        <p14:creationId xmlns:p14="http://schemas.microsoft.com/office/powerpoint/2010/main" val="246380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806"/>
            <a:ext cx="8402772" cy="1143000"/>
          </a:xfrm>
        </p:spPr>
        <p:txBody>
          <a:bodyPr>
            <a:noAutofit/>
          </a:bodyPr>
          <a:lstStyle/>
          <a:p>
            <a:r>
              <a:rPr lang="en-US" sz="2800" dirty="0"/>
              <a:t>2019 Forecast vs 2019 Budget &amp; 2020 Forecast</a:t>
            </a:r>
            <a:br>
              <a:rPr lang="en-US" sz="2800" dirty="0"/>
            </a:br>
            <a:endParaRPr lang="en-US" sz="2800" dirty="0"/>
          </a:p>
        </p:txBody>
      </p:sp>
      <p:sp>
        <p:nvSpPr>
          <p:cNvPr id="7" name="Content Placeholder 2">
            <a:extLst>
              <a:ext uri="{FF2B5EF4-FFF2-40B4-BE49-F238E27FC236}">
                <a16:creationId xmlns:a16="http://schemas.microsoft.com/office/drawing/2014/main" id="{D0A4E0CD-E826-4524-BC7B-7BA270575407}"/>
              </a:ext>
            </a:extLst>
          </p:cNvPr>
          <p:cNvSpPr>
            <a:spLocks noGrp="1"/>
          </p:cNvSpPr>
          <p:nvPr>
            <p:ph idx="1"/>
          </p:nvPr>
        </p:nvSpPr>
        <p:spPr>
          <a:xfrm>
            <a:off x="4754333" y="806347"/>
            <a:ext cx="4305658" cy="5589231"/>
          </a:xfrm>
        </p:spPr>
        <p:txBody>
          <a:bodyPr>
            <a:normAutofit lnSpcReduction="10000"/>
          </a:bodyPr>
          <a:lstStyle/>
          <a:p>
            <a:pPr>
              <a:lnSpc>
                <a:spcPct val="100000"/>
              </a:lnSpc>
              <a:spcAft>
                <a:spcPts val="600"/>
              </a:spcAft>
            </a:pPr>
            <a:r>
              <a:rPr lang="en-US" sz="1200" dirty="0"/>
              <a:t>Key Assumptions:</a:t>
            </a:r>
          </a:p>
          <a:p>
            <a:pPr lvl="1">
              <a:lnSpc>
                <a:spcPct val="100000"/>
              </a:lnSpc>
              <a:spcAft>
                <a:spcPts val="600"/>
              </a:spcAft>
            </a:pPr>
            <a:r>
              <a:rPr lang="en-US" sz="1100" dirty="0"/>
              <a:t>Actuals through June</a:t>
            </a:r>
          </a:p>
          <a:p>
            <a:pPr lvl="1">
              <a:lnSpc>
                <a:spcPct val="100000"/>
              </a:lnSpc>
              <a:spcAft>
                <a:spcPts val="600"/>
              </a:spcAft>
            </a:pPr>
            <a:r>
              <a:rPr lang="en-US" sz="1100" dirty="0"/>
              <a:t>Power &amp; coal prices based on mid-market forwards as of 7/26/2019 for July through Dec 2020</a:t>
            </a:r>
          </a:p>
          <a:p>
            <a:pPr lvl="1">
              <a:lnSpc>
                <a:spcPct val="100000"/>
              </a:lnSpc>
              <a:spcAft>
                <a:spcPts val="600"/>
              </a:spcAft>
            </a:pPr>
            <a:r>
              <a:rPr lang="en-US" sz="1100" dirty="0"/>
              <a:t>12% unplanned outage factor Jul 2019 – Dec 2020</a:t>
            </a:r>
          </a:p>
          <a:p>
            <a:pPr marL="0" indent="0">
              <a:lnSpc>
                <a:spcPct val="100000"/>
              </a:lnSpc>
              <a:spcAft>
                <a:spcPts val="600"/>
              </a:spcAft>
              <a:buNone/>
            </a:pPr>
            <a:r>
              <a:rPr lang="en-US" sz="1400" i="1" u="sng" dirty="0"/>
              <a:t>2019 Forecast vs Budget</a:t>
            </a:r>
          </a:p>
          <a:p>
            <a:pPr>
              <a:lnSpc>
                <a:spcPct val="100000"/>
              </a:lnSpc>
              <a:spcAft>
                <a:spcPts val="600"/>
              </a:spcAft>
            </a:pPr>
            <a:r>
              <a:rPr lang="en-US" sz="1200" dirty="0"/>
              <a:t>Gross Margin is $39MM unfavorable to budget driven by unfavorable energy prices across all of PJM</a:t>
            </a:r>
          </a:p>
          <a:p>
            <a:pPr marL="625475" lvl="1" indent="-223838">
              <a:lnSpc>
                <a:spcPct val="100000"/>
              </a:lnSpc>
              <a:spcBef>
                <a:spcPts val="0"/>
              </a:spcBef>
              <a:spcAft>
                <a:spcPts val="600"/>
              </a:spcAft>
            </a:pPr>
            <a:r>
              <a:rPr lang="en-US" sz="1100" dirty="0"/>
              <a:t>$20.4MM unfavorable though June</a:t>
            </a:r>
          </a:p>
          <a:p>
            <a:pPr marL="625475" lvl="1" indent="-223838">
              <a:lnSpc>
                <a:spcPct val="100000"/>
              </a:lnSpc>
              <a:spcBef>
                <a:spcPts val="0"/>
              </a:spcBef>
              <a:spcAft>
                <a:spcPts val="600"/>
              </a:spcAft>
            </a:pPr>
            <a:r>
              <a:rPr lang="en-US" sz="1100" dirty="0"/>
              <a:t>$14.7MM unfavorable Q3 &amp; $4.0MM unfavorable Q4</a:t>
            </a:r>
          </a:p>
          <a:p>
            <a:pPr marL="625475" lvl="1" indent="-223838">
              <a:lnSpc>
                <a:spcPct val="100000"/>
              </a:lnSpc>
              <a:spcBef>
                <a:spcPts val="0"/>
              </a:spcBef>
              <a:spcAft>
                <a:spcPts val="600"/>
              </a:spcAft>
            </a:pPr>
            <a:r>
              <a:rPr lang="en-US" sz="1100" dirty="0"/>
              <a:t>Favorable availability is driven by YTD 8% favorable availability </a:t>
            </a:r>
          </a:p>
          <a:p>
            <a:pPr marL="342900" lvl="1" indent="-342900">
              <a:lnSpc>
                <a:spcPct val="100000"/>
              </a:lnSpc>
              <a:spcAft>
                <a:spcPts val="600"/>
              </a:spcAft>
              <a:buClr>
                <a:schemeClr val="tx2"/>
              </a:buClr>
              <a:buSzPct val="50000"/>
              <a:buFont typeface="Wingdings" charset="2"/>
              <a:buChar char="u"/>
            </a:pPr>
            <a:r>
              <a:rPr lang="en-US" sz="1200" i="0" dirty="0">
                <a:solidFill>
                  <a:schemeClr val="tx1">
                    <a:lumMod val="65000"/>
                    <a:lumOff val="35000"/>
                  </a:schemeClr>
                </a:solidFill>
              </a:rPr>
              <a:t>Fixed expenses $7.2MM favorable to budget  </a:t>
            </a:r>
          </a:p>
          <a:p>
            <a:pPr marL="625475" lvl="1" indent="-223838">
              <a:lnSpc>
                <a:spcPct val="100000"/>
              </a:lnSpc>
              <a:spcBef>
                <a:spcPts val="0"/>
              </a:spcBef>
              <a:spcAft>
                <a:spcPts val="600"/>
              </a:spcAft>
            </a:pPr>
            <a:r>
              <a:rPr lang="en-US" sz="1100" dirty="0"/>
              <a:t>$1.2MM favorable YTD (June 2019)</a:t>
            </a:r>
          </a:p>
          <a:p>
            <a:pPr marL="625475" lvl="1" indent="-223838">
              <a:lnSpc>
                <a:spcPct val="100000"/>
              </a:lnSpc>
              <a:spcBef>
                <a:spcPts val="0"/>
              </a:spcBef>
              <a:spcAft>
                <a:spcPts val="600"/>
              </a:spcAft>
            </a:pPr>
            <a:r>
              <a:rPr lang="en-US" sz="1100" dirty="0"/>
              <a:t>Fixed cost July-Dec forecasted to be an additional $6.0MM below budget. Continual effort to further reduce</a:t>
            </a:r>
          </a:p>
          <a:p>
            <a:pPr>
              <a:spcAft>
                <a:spcPts val="600"/>
              </a:spcAft>
            </a:pPr>
            <a:r>
              <a:rPr lang="en-US" sz="1200" dirty="0"/>
              <a:t>Changes in W/C $11.7MM unfavorable mainly due to Coal inventory build-up for winter</a:t>
            </a:r>
          </a:p>
          <a:p>
            <a:pPr>
              <a:spcAft>
                <a:spcPts val="600"/>
              </a:spcAft>
            </a:pPr>
            <a:r>
              <a:rPr lang="en-US" sz="1200" dirty="0"/>
              <a:t>Starting Cash Balance $7.1MM unfavorable to budget due to unfavorable Q4 2018 actuals.  $3.7MM related to the return of the Two Lick Dam LC cash collateral which was received in May 2019</a:t>
            </a:r>
          </a:p>
          <a:p>
            <a:pPr marL="0" indent="0">
              <a:spcAft>
                <a:spcPts val="600"/>
              </a:spcAft>
              <a:buNone/>
            </a:pPr>
            <a:r>
              <a:rPr lang="en-US" sz="1200" b="1" i="1" dirty="0"/>
              <a:t>See Appendix for detailed 2019 Forecast vs Budget</a:t>
            </a:r>
          </a:p>
        </p:txBody>
      </p:sp>
      <p:sp>
        <p:nvSpPr>
          <p:cNvPr id="8" name="Rectangle 7">
            <a:extLst>
              <a:ext uri="{FF2B5EF4-FFF2-40B4-BE49-F238E27FC236}">
                <a16:creationId xmlns:a16="http://schemas.microsoft.com/office/drawing/2014/main" id="{68E5C428-B82E-4D99-8777-279E79D61D9A}"/>
              </a:ext>
            </a:extLst>
          </p:cNvPr>
          <p:cNvSpPr/>
          <p:nvPr/>
        </p:nvSpPr>
        <p:spPr>
          <a:xfrm>
            <a:off x="246847" y="4459196"/>
            <a:ext cx="4507486" cy="1812804"/>
          </a:xfrm>
          <a:prstGeom prst="rect">
            <a:avLst/>
          </a:prstGeom>
        </p:spPr>
        <p:txBody>
          <a:bodyPr wrap="square">
            <a:spAutoFit/>
          </a:bodyPr>
          <a:lstStyle/>
          <a:p>
            <a:pPr>
              <a:spcAft>
                <a:spcPts val="600"/>
              </a:spcAft>
            </a:pPr>
            <a:r>
              <a:rPr lang="en-US" sz="1400" i="1" u="sng" dirty="0"/>
              <a:t>2020 Forecast vs 2019 Actuals/Forecast</a:t>
            </a:r>
          </a:p>
          <a:p>
            <a:pPr marL="171450" lvl="0" indent="-171450" defTabSz="457200">
              <a:spcBef>
                <a:spcPct val="20000"/>
              </a:spcBef>
              <a:spcAft>
                <a:spcPts val="600"/>
              </a:spcAft>
              <a:buClr>
                <a:srgbClr val="1F497D"/>
              </a:buClr>
              <a:buSzPct val="50000"/>
              <a:buFont typeface="Wingdings" charset="2"/>
              <a:buChar char="u"/>
            </a:pPr>
            <a:r>
              <a:rPr lang="en-US" sz="1200" dirty="0">
                <a:solidFill>
                  <a:prstClr val="black">
                    <a:lumMod val="65000"/>
                    <a:lumOff val="35000"/>
                  </a:prstClr>
                </a:solidFill>
              </a:rPr>
              <a:t>Gross Margin for 2020 forecasted to be $19.5MM below 2019</a:t>
            </a:r>
          </a:p>
          <a:p>
            <a:pPr marL="625475" lvl="1" indent="-223838" defTabSz="457200">
              <a:spcAft>
                <a:spcPts val="600"/>
              </a:spcAft>
              <a:buClr>
                <a:srgbClr val="1F497D">
                  <a:lumMod val="60000"/>
                  <a:lumOff val="40000"/>
                </a:srgbClr>
              </a:buClr>
              <a:buFont typeface="Wingdings" charset="2"/>
              <a:buChar char="ü"/>
            </a:pPr>
            <a:r>
              <a:rPr lang="en-US" sz="1100" i="1" dirty="0">
                <a:solidFill>
                  <a:srgbClr val="1F497D"/>
                </a:solidFill>
              </a:rPr>
              <a:t>Improved NEM due to slightly higher spreads offset by considerably lower capacity payment and hedge P&amp;L vs 2019</a:t>
            </a:r>
          </a:p>
          <a:p>
            <a:pPr marL="171450" lvl="0" indent="-171450" defTabSz="457200">
              <a:spcBef>
                <a:spcPct val="20000"/>
              </a:spcBef>
              <a:spcAft>
                <a:spcPts val="600"/>
              </a:spcAft>
              <a:buClr>
                <a:srgbClr val="1F497D"/>
              </a:buClr>
              <a:buSzPct val="50000"/>
              <a:buFont typeface="Wingdings" charset="2"/>
              <a:buChar char="u"/>
            </a:pPr>
            <a:r>
              <a:rPr lang="en-US" sz="1200" dirty="0">
                <a:solidFill>
                  <a:prstClr val="black">
                    <a:lumMod val="65000"/>
                    <a:lumOff val="35000"/>
                  </a:prstClr>
                </a:solidFill>
              </a:rPr>
              <a:t>Fixed Costs for 2020 forecasted to be $35.4MM below 2019</a:t>
            </a:r>
          </a:p>
          <a:p>
            <a:pPr marL="625475" lvl="1" indent="-223838" defTabSz="457200">
              <a:spcAft>
                <a:spcPts val="600"/>
              </a:spcAft>
              <a:buClr>
                <a:srgbClr val="1F497D">
                  <a:lumMod val="60000"/>
                  <a:lumOff val="40000"/>
                </a:srgbClr>
              </a:buClr>
              <a:buFont typeface="Wingdings" charset="2"/>
              <a:buChar char="ü"/>
            </a:pPr>
            <a:r>
              <a:rPr lang="en-US" sz="1100" i="1" dirty="0">
                <a:solidFill>
                  <a:srgbClr val="1F497D"/>
                </a:solidFill>
              </a:rPr>
              <a:t>No major outages ($22.5MM vs $46.8MM in 2019)</a:t>
            </a:r>
          </a:p>
          <a:p>
            <a:pPr marL="625475" lvl="1" indent="-223838" defTabSz="457200">
              <a:spcAft>
                <a:spcPts val="600"/>
              </a:spcAft>
              <a:buClr>
                <a:srgbClr val="1F497D">
                  <a:lumMod val="60000"/>
                  <a:lumOff val="40000"/>
                </a:srgbClr>
              </a:buClr>
              <a:buFont typeface="Wingdings" charset="2"/>
              <a:buChar char="ü"/>
            </a:pPr>
            <a:r>
              <a:rPr lang="en-US" sz="1100" i="1" dirty="0">
                <a:solidFill>
                  <a:srgbClr val="1F497D"/>
                </a:solidFill>
              </a:rPr>
              <a:t>Incorporates recommendations from previous slide</a:t>
            </a:r>
          </a:p>
        </p:txBody>
      </p:sp>
      <p:pic>
        <p:nvPicPr>
          <p:cNvPr id="4" name="Picture 3">
            <a:extLst>
              <a:ext uri="{FF2B5EF4-FFF2-40B4-BE49-F238E27FC236}">
                <a16:creationId xmlns:a16="http://schemas.microsoft.com/office/drawing/2014/main" id="{3F0B94BA-4FB2-4CB3-A269-F4C23135730E}"/>
              </a:ext>
            </a:extLst>
          </p:cNvPr>
          <p:cNvPicPr>
            <a:picLocks noChangeAspect="1"/>
          </p:cNvPicPr>
          <p:nvPr/>
        </p:nvPicPr>
        <p:blipFill>
          <a:blip r:embed="rId3"/>
          <a:stretch>
            <a:fillRect/>
          </a:stretch>
        </p:blipFill>
        <p:spPr>
          <a:xfrm>
            <a:off x="224361" y="729900"/>
            <a:ext cx="4529972" cy="3749438"/>
          </a:xfrm>
          <a:prstGeom prst="rect">
            <a:avLst/>
          </a:prstGeom>
        </p:spPr>
      </p:pic>
    </p:spTree>
    <p:extLst>
      <p:ext uri="{BB962C8B-B14F-4D97-AF65-F5344CB8AC3E}">
        <p14:creationId xmlns:p14="http://schemas.microsoft.com/office/powerpoint/2010/main" val="2773899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331D7A-CC2F-4AE6-8E92-5FD839A9B8CC}"/>
              </a:ext>
            </a:extLst>
          </p:cNvPr>
          <p:cNvPicPr>
            <a:picLocks noChangeAspect="1"/>
          </p:cNvPicPr>
          <p:nvPr/>
        </p:nvPicPr>
        <p:blipFill>
          <a:blip r:embed="rId3"/>
          <a:stretch>
            <a:fillRect/>
          </a:stretch>
        </p:blipFill>
        <p:spPr>
          <a:xfrm>
            <a:off x="457200" y="2552700"/>
            <a:ext cx="8285714" cy="3895238"/>
          </a:xfrm>
          <a:prstGeom prst="rect">
            <a:avLst/>
          </a:prstGeom>
        </p:spPr>
      </p:pic>
      <p:sp>
        <p:nvSpPr>
          <p:cNvPr id="7" name="Title 1">
            <a:extLst>
              <a:ext uri="{FF2B5EF4-FFF2-40B4-BE49-F238E27FC236}">
                <a16:creationId xmlns:a16="http://schemas.microsoft.com/office/drawing/2014/main" id="{A72CD5A1-DA1C-4155-90C8-ABEDDA06B2E7}"/>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a:solidFill>
                  <a:schemeClr val="tx2"/>
                </a:solidFill>
                <a:latin typeface="+mj-lt"/>
                <a:ea typeface="+mj-ea"/>
                <a:cs typeface="+mj-cs"/>
              </a:defRPr>
            </a:lvl1pPr>
          </a:lstStyle>
          <a:p>
            <a:br>
              <a:rPr lang="en-US" dirty="0"/>
            </a:br>
            <a:endParaRPr lang="en-US" dirty="0"/>
          </a:p>
        </p:txBody>
      </p:sp>
      <p:sp>
        <p:nvSpPr>
          <p:cNvPr id="9" name="Title 1">
            <a:extLst>
              <a:ext uri="{FF2B5EF4-FFF2-40B4-BE49-F238E27FC236}">
                <a16:creationId xmlns:a16="http://schemas.microsoft.com/office/drawing/2014/main" id="{DE6FA0FE-EACE-489C-863A-2DFC8CBAE49D}"/>
              </a:ext>
            </a:extLst>
          </p:cNvPr>
          <p:cNvSpPr txBox="1">
            <a:spLocks/>
          </p:cNvSpPr>
          <p:nvPr/>
        </p:nvSpPr>
        <p:spPr>
          <a:xfrm>
            <a:off x="457200" y="259867"/>
            <a:ext cx="8228571" cy="697300"/>
          </a:xfrm>
          <a:prstGeom prst="rect">
            <a:avLst/>
          </a:prstGeom>
        </p:spPr>
        <p:txBody>
          <a:bodyPr vert="horz" lIns="91440" tIns="45720" rIns="91440" bIns="45720" rtlCol="0" anchor="ctr">
            <a:normAutofit/>
          </a:bodyPr>
          <a:lstStyle>
            <a:lvl1pPr defTabSz="457200">
              <a:spcBef>
                <a:spcPct val="0"/>
              </a:spcBef>
              <a:buNone/>
              <a:defRPr sz="3600">
                <a:solidFill>
                  <a:schemeClr val="tx2"/>
                </a:solidFill>
                <a:latin typeface="+mj-lt"/>
                <a:ea typeface="+mj-ea"/>
                <a:cs typeface="+mj-cs"/>
              </a:defRPr>
            </a:lvl1pPr>
          </a:lstStyle>
          <a:p>
            <a:r>
              <a:rPr lang="en-US" dirty="0"/>
              <a:t>Coal Inventory Forecast</a:t>
            </a:r>
          </a:p>
          <a:p>
            <a:endParaRPr lang="en-US" dirty="0"/>
          </a:p>
        </p:txBody>
      </p:sp>
      <p:sp>
        <p:nvSpPr>
          <p:cNvPr id="4" name="Right Brace 3">
            <a:extLst>
              <a:ext uri="{FF2B5EF4-FFF2-40B4-BE49-F238E27FC236}">
                <a16:creationId xmlns:a16="http://schemas.microsoft.com/office/drawing/2014/main" id="{6B5434C4-61B0-42D8-9D5C-8066595CFEA9}"/>
              </a:ext>
            </a:extLst>
          </p:cNvPr>
          <p:cNvSpPr/>
          <p:nvPr/>
        </p:nvSpPr>
        <p:spPr>
          <a:xfrm rot="16200000">
            <a:off x="4483899" y="3279010"/>
            <a:ext cx="232316" cy="840074"/>
          </a:xfrm>
          <a:prstGeom prst="rightBrac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796C2D2-F5D0-4575-AE9B-B7A9097B1863}"/>
              </a:ext>
            </a:extLst>
          </p:cNvPr>
          <p:cNvSpPr txBox="1"/>
          <p:nvPr/>
        </p:nvSpPr>
        <p:spPr>
          <a:xfrm>
            <a:off x="4005135" y="3347741"/>
            <a:ext cx="1618343" cy="246221"/>
          </a:xfrm>
          <a:prstGeom prst="rect">
            <a:avLst/>
          </a:prstGeom>
          <a:noFill/>
        </p:spPr>
        <p:txBody>
          <a:bodyPr wrap="square" rtlCol="0">
            <a:spAutoFit/>
          </a:bodyPr>
          <a:lstStyle/>
          <a:p>
            <a:r>
              <a:rPr lang="en-US" sz="1000" i="1" dirty="0"/>
              <a:t>High recent inventory</a:t>
            </a:r>
          </a:p>
        </p:txBody>
      </p:sp>
      <p:sp>
        <p:nvSpPr>
          <p:cNvPr id="14" name="TextBox 13">
            <a:extLst>
              <a:ext uri="{FF2B5EF4-FFF2-40B4-BE49-F238E27FC236}">
                <a16:creationId xmlns:a16="http://schemas.microsoft.com/office/drawing/2014/main" id="{C34CD2B8-7818-40AD-B686-D250176D9770}"/>
              </a:ext>
            </a:extLst>
          </p:cNvPr>
          <p:cNvSpPr txBox="1"/>
          <p:nvPr/>
        </p:nvSpPr>
        <p:spPr>
          <a:xfrm>
            <a:off x="5352693" y="3430057"/>
            <a:ext cx="1040627" cy="400110"/>
          </a:xfrm>
          <a:prstGeom prst="rect">
            <a:avLst/>
          </a:prstGeom>
          <a:noFill/>
        </p:spPr>
        <p:txBody>
          <a:bodyPr wrap="square" rtlCol="0">
            <a:spAutoFit/>
          </a:bodyPr>
          <a:lstStyle/>
          <a:p>
            <a:pPr algn="ctr"/>
            <a:r>
              <a:rPr lang="en-US" sz="1000" i="1" dirty="0"/>
              <a:t>Below target winter inventory</a:t>
            </a:r>
          </a:p>
        </p:txBody>
      </p:sp>
      <p:sp>
        <p:nvSpPr>
          <p:cNvPr id="10" name="Content Placeholder 2">
            <a:extLst>
              <a:ext uri="{FF2B5EF4-FFF2-40B4-BE49-F238E27FC236}">
                <a16:creationId xmlns:a16="http://schemas.microsoft.com/office/drawing/2014/main" id="{1D3131F4-DCE5-45B3-97B5-42E1A68B17DA}"/>
              </a:ext>
            </a:extLst>
          </p:cNvPr>
          <p:cNvSpPr txBox="1">
            <a:spLocks/>
          </p:cNvSpPr>
          <p:nvPr/>
        </p:nvSpPr>
        <p:spPr>
          <a:xfrm>
            <a:off x="418048" y="726743"/>
            <a:ext cx="5392625" cy="182595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20000"/>
              </a:lnSpc>
              <a:spcBef>
                <a:spcPct val="20000"/>
              </a:spcBef>
              <a:buClr>
                <a:schemeClr val="tx2"/>
              </a:buClr>
              <a:buSzPct val="50000"/>
              <a:buFont typeface="Wingdings" charset="2"/>
              <a:buChar char="u"/>
              <a:defRPr sz="2400" kern="1200">
                <a:solidFill>
                  <a:schemeClr val="tx1">
                    <a:lumMod val="65000"/>
                    <a:lumOff val="35000"/>
                  </a:schemeClr>
                </a:solidFill>
                <a:latin typeface="+mn-lt"/>
                <a:ea typeface="+mn-ea"/>
                <a:cs typeface="+mn-cs"/>
              </a:defRPr>
            </a:lvl1pPr>
            <a:lvl2pPr marL="742950" indent="-285750" algn="l" defTabSz="457200" rtl="0" eaLnBrk="1" latinLnBrk="0" hangingPunct="1">
              <a:lnSpc>
                <a:spcPct val="120000"/>
              </a:lnSpc>
              <a:spcBef>
                <a:spcPct val="20000"/>
              </a:spcBef>
              <a:buClr>
                <a:schemeClr val="tx2">
                  <a:lumMod val="60000"/>
                  <a:lumOff val="40000"/>
                </a:schemeClr>
              </a:buClr>
              <a:buFont typeface="Wingdings" charset="2"/>
              <a:buChar char="ü"/>
              <a:defRPr sz="2000" i="1" kern="1200">
                <a:solidFill>
                  <a:schemeClr val="tx2"/>
                </a:solidFill>
                <a:latin typeface="+mn-lt"/>
                <a:ea typeface="+mn-ea"/>
                <a:cs typeface="+mn-cs"/>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r>
              <a:rPr lang="en-US" sz="1200" dirty="0"/>
              <a:t>Homer City has purchased 1.5MM tons through July, with a forecast of 1.4MM tons for balance of the year. Homer City can further reduce 2019 coal purchases by 150k tons.</a:t>
            </a:r>
          </a:p>
          <a:p>
            <a:pPr marL="628650" lvl="1" indent="-228600"/>
            <a:r>
              <a:rPr lang="en-US" sz="1100" dirty="0"/>
              <a:t>36k tons per month for August &amp; September with two weeks notice</a:t>
            </a:r>
          </a:p>
          <a:p>
            <a:pPr marL="628650" lvl="1" indent="-228600"/>
            <a:r>
              <a:rPr lang="en-US" sz="1100" dirty="0"/>
              <a:t>75k tons for December with notice by Sept 1</a:t>
            </a:r>
          </a:p>
          <a:p>
            <a:pPr marL="228600" indent="-228600"/>
            <a:r>
              <a:rPr lang="en-US" sz="1200" dirty="0"/>
              <a:t>Inventory prior to winter months is 100k tons below target inventory levels and is at risk of having adequate supply to capture the full market opportunity by rationing coal if winter pricing is strong.</a:t>
            </a:r>
          </a:p>
          <a:p>
            <a:pPr marL="228600" indent="-228600"/>
            <a:r>
              <a:rPr lang="en-US" sz="1200" dirty="0"/>
              <a:t>0.3 million tons of YTD train shipment shortfall not made up in balance of year resulting in $1.5 million of favorable coal price foregone.</a:t>
            </a:r>
          </a:p>
        </p:txBody>
      </p:sp>
      <p:pic>
        <p:nvPicPr>
          <p:cNvPr id="11" name="Picture 10">
            <a:extLst>
              <a:ext uri="{FF2B5EF4-FFF2-40B4-BE49-F238E27FC236}">
                <a16:creationId xmlns:a16="http://schemas.microsoft.com/office/drawing/2014/main" id="{73A5D609-E85A-4D1D-89AE-D35343041AD9}"/>
              </a:ext>
            </a:extLst>
          </p:cNvPr>
          <p:cNvPicPr>
            <a:picLocks noChangeAspect="1"/>
          </p:cNvPicPr>
          <p:nvPr/>
        </p:nvPicPr>
        <p:blipFill>
          <a:blip r:embed="rId4"/>
          <a:stretch>
            <a:fillRect/>
          </a:stretch>
        </p:blipFill>
        <p:spPr>
          <a:xfrm>
            <a:off x="5810673" y="708336"/>
            <a:ext cx="2772684" cy="1900936"/>
          </a:xfrm>
          <a:prstGeom prst="rect">
            <a:avLst/>
          </a:prstGeom>
        </p:spPr>
      </p:pic>
      <p:sp>
        <p:nvSpPr>
          <p:cNvPr id="15" name="Right Brace 14">
            <a:extLst>
              <a:ext uri="{FF2B5EF4-FFF2-40B4-BE49-F238E27FC236}">
                <a16:creationId xmlns:a16="http://schemas.microsoft.com/office/drawing/2014/main" id="{B5AF23E2-46BF-4508-884D-4992F42C7A09}"/>
              </a:ext>
            </a:extLst>
          </p:cNvPr>
          <p:cNvSpPr/>
          <p:nvPr/>
        </p:nvSpPr>
        <p:spPr>
          <a:xfrm rot="16200000">
            <a:off x="5756849" y="3635436"/>
            <a:ext cx="232316" cy="598387"/>
          </a:xfrm>
          <a:prstGeom prst="rightBrac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2BA798D3-CBBD-44EE-97FF-6DA0801C0FE8}"/>
              </a:ext>
            </a:extLst>
          </p:cNvPr>
          <p:cNvSpPr txBox="1"/>
          <p:nvPr/>
        </p:nvSpPr>
        <p:spPr>
          <a:xfrm>
            <a:off x="7702288" y="3443939"/>
            <a:ext cx="1040627" cy="400110"/>
          </a:xfrm>
          <a:prstGeom prst="rect">
            <a:avLst/>
          </a:prstGeom>
          <a:noFill/>
        </p:spPr>
        <p:txBody>
          <a:bodyPr wrap="square" rtlCol="0">
            <a:spAutoFit/>
          </a:bodyPr>
          <a:lstStyle/>
          <a:p>
            <a:pPr algn="ctr"/>
            <a:r>
              <a:rPr lang="en-US" sz="1000" i="1" dirty="0"/>
              <a:t>Below target winter inventory</a:t>
            </a:r>
          </a:p>
        </p:txBody>
      </p:sp>
      <p:sp>
        <p:nvSpPr>
          <p:cNvPr id="17" name="Right Brace 16">
            <a:extLst>
              <a:ext uri="{FF2B5EF4-FFF2-40B4-BE49-F238E27FC236}">
                <a16:creationId xmlns:a16="http://schemas.microsoft.com/office/drawing/2014/main" id="{239691DE-A85D-4316-9FB9-10056D37E2D9}"/>
              </a:ext>
            </a:extLst>
          </p:cNvPr>
          <p:cNvSpPr/>
          <p:nvPr/>
        </p:nvSpPr>
        <p:spPr>
          <a:xfrm rot="16200000">
            <a:off x="8106444" y="3649318"/>
            <a:ext cx="232316" cy="598387"/>
          </a:xfrm>
          <a:prstGeom prst="rightBrac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8896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4550"/>
            <a:ext cx="7772400" cy="1797528"/>
          </a:xfrm>
        </p:spPr>
        <p:txBody>
          <a:bodyPr>
            <a:normAutofit/>
          </a:bodyPr>
          <a:lstStyle/>
          <a:p>
            <a:br>
              <a:rPr lang="en-US" dirty="0"/>
            </a:br>
            <a:r>
              <a:rPr lang="en-US" sz="4000" dirty="0"/>
              <a:t>Winter Hedging Discussion</a:t>
            </a:r>
          </a:p>
        </p:txBody>
      </p:sp>
      <p:sp>
        <p:nvSpPr>
          <p:cNvPr id="3" name="TextBox 2">
            <a:extLst>
              <a:ext uri="{FF2B5EF4-FFF2-40B4-BE49-F238E27FC236}">
                <a16:creationId xmlns:a16="http://schemas.microsoft.com/office/drawing/2014/main" id="{83716C6A-7FB0-428E-B000-6AF40943584C}"/>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237706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CB209D-B3E5-4C05-A786-7BCFE6E1FA3D}"/>
              </a:ext>
            </a:extLst>
          </p:cNvPr>
          <p:cNvPicPr>
            <a:picLocks noChangeAspect="1"/>
          </p:cNvPicPr>
          <p:nvPr/>
        </p:nvPicPr>
        <p:blipFill rotWithShape="1">
          <a:blip r:embed="rId3"/>
          <a:srcRect l="948" t="1041" r="3032" b="31002"/>
          <a:stretch/>
        </p:blipFill>
        <p:spPr>
          <a:xfrm>
            <a:off x="484496" y="867095"/>
            <a:ext cx="4078571" cy="2834796"/>
          </a:xfrm>
          <a:prstGeom prst="rect">
            <a:avLst/>
          </a:prstGeom>
          <a:ln>
            <a:solidFill>
              <a:schemeClr val="tx1"/>
            </a:solidFill>
          </a:ln>
        </p:spPr>
      </p:pic>
      <p:pic>
        <p:nvPicPr>
          <p:cNvPr id="4" name="Picture 3">
            <a:extLst>
              <a:ext uri="{FF2B5EF4-FFF2-40B4-BE49-F238E27FC236}">
                <a16:creationId xmlns:a16="http://schemas.microsoft.com/office/drawing/2014/main" id="{632C51D3-434E-4D6E-8239-083A77BF802F}"/>
              </a:ext>
            </a:extLst>
          </p:cNvPr>
          <p:cNvPicPr>
            <a:picLocks noChangeAspect="1"/>
          </p:cNvPicPr>
          <p:nvPr/>
        </p:nvPicPr>
        <p:blipFill rotWithShape="1">
          <a:blip r:embed="rId4"/>
          <a:srcRect l="1571" t="2292" r="1242" b="27363"/>
          <a:stretch/>
        </p:blipFill>
        <p:spPr>
          <a:xfrm>
            <a:off x="485948" y="3687624"/>
            <a:ext cx="4077119" cy="2668260"/>
          </a:xfrm>
          <a:prstGeom prst="rect">
            <a:avLst/>
          </a:prstGeom>
          <a:ln>
            <a:solidFill>
              <a:schemeClr val="tx1"/>
            </a:solidFill>
          </a:ln>
        </p:spPr>
      </p:pic>
      <p:sp>
        <p:nvSpPr>
          <p:cNvPr id="2" name="Title 1">
            <a:extLst>
              <a:ext uri="{FF2B5EF4-FFF2-40B4-BE49-F238E27FC236}">
                <a16:creationId xmlns:a16="http://schemas.microsoft.com/office/drawing/2014/main" id="{D71FF778-2D53-4CDD-B34D-949A387991E8}"/>
              </a:ext>
            </a:extLst>
          </p:cNvPr>
          <p:cNvSpPr>
            <a:spLocks noGrp="1"/>
          </p:cNvSpPr>
          <p:nvPr>
            <p:ph type="title"/>
          </p:nvPr>
        </p:nvSpPr>
        <p:spPr/>
        <p:txBody>
          <a:bodyPr vert="horz" lIns="91440" tIns="45720" rIns="91440" bIns="45720" rtlCol="0" anchor="ctr">
            <a:normAutofit fontScale="90000"/>
          </a:bodyPr>
          <a:lstStyle/>
          <a:p>
            <a:r>
              <a:rPr lang="en-US" dirty="0"/>
              <a:t>Winter 2019/20 Power Price Fundamentals</a:t>
            </a:r>
          </a:p>
        </p:txBody>
      </p:sp>
      <p:sp>
        <p:nvSpPr>
          <p:cNvPr id="26" name="Rectangle: Rounded Corners 25">
            <a:extLst>
              <a:ext uri="{FF2B5EF4-FFF2-40B4-BE49-F238E27FC236}">
                <a16:creationId xmlns:a16="http://schemas.microsoft.com/office/drawing/2014/main" id="{7A6475D5-EE50-41ED-8928-BBA6183756B7}"/>
              </a:ext>
            </a:extLst>
          </p:cNvPr>
          <p:cNvSpPr/>
          <p:nvPr/>
        </p:nvSpPr>
        <p:spPr>
          <a:xfrm>
            <a:off x="2047433" y="1314195"/>
            <a:ext cx="1940293" cy="22700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000" dirty="0">
                <a:solidFill>
                  <a:schemeClr val="tx1"/>
                </a:solidFill>
              </a:rPr>
              <a:t>2020 in line with 5 year historical</a:t>
            </a:r>
          </a:p>
        </p:txBody>
      </p:sp>
      <p:sp>
        <p:nvSpPr>
          <p:cNvPr id="17" name="Rectangle: Rounded Corners 16">
            <a:extLst>
              <a:ext uri="{FF2B5EF4-FFF2-40B4-BE49-F238E27FC236}">
                <a16:creationId xmlns:a16="http://schemas.microsoft.com/office/drawing/2014/main" id="{AD632403-1D60-4327-9809-1FC5F4F503DD}"/>
              </a:ext>
            </a:extLst>
          </p:cNvPr>
          <p:cNvSpPr/>
          <p:nvPr/>
        </p:nvSpPr>
        <p:spPr>
          <a:xfrm>
            <a:off x="981075" y="5593026"/>
            <a:ext cx="3006651" cy="26161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tx1"/>
                </a:solidFill>
              </a:rPr>
              <a:t>Gas traded lower; market heat rates at 3 year low</a:t>
            </a:r>
          </a:p>
        </p:txBody>
      </p:sp>
      <p:grpSp>
        <p:nvGrpSpPr>
          <p:cNvPr id="13" name="Group 12">
            <a:extLst>
              <a:ext uri="{FF2B5EF4-FFF2-40B4-BE49-F238E27FC236}">
                <a16:creationId xmlns:a16="http://schemas.microsoft.com/office/drawing/2014/main" id="{590462A7-EE28-4786-89EF-E37C7808DEE1}"/>
              </a:ext>
            </a:extLst>
          </p:cNvPr>
          <p:cNvGrpSpPr/>
          <p:nvPr/>
        </p:nvGrpSpPr>
        <p:grpSpPr>
          <a:xfrm>
            <a:off x="4572000" y="867095"/>
            <a:ext cx="4684399" cy="2668260"/>
            <a:chOff x="4580935" y="968668"/>
            <a:chExt cx="4684399" cy="2668260"/>
          </a:xfrm>
        </p:grpSpPr>
        <p:pic>
          <p:nvPicPr>
            <p:cNvPr id="7" name="Picture 6">
              <a:extLst>
                <a:ext uri="{FF2B5EF4-FFF2-40B4-BE49-F238E27FC236}">
                  <a16:creationId xmlns:a16="http://schemas.microsoft.com/office/drawing/2014/main" id="{C229EDD9-FB2A-4DEF-96E8-18D373E51F13}"/>
                </a:ext>
              </a:extLst>
            </p:cNvPr>
            <p:cNvPicPr>
              <a:picLocks noChangeAspect="1"/>
            </p:cNvPicPr>
            <p:nvPr/>
          </p:nvPicPr>
          <p:blipFill rotWithShape="1">
            <a:blip r:embed="rId5"/>
            <a:srcRect l="2644" t="3796" r="2437" b="5162"/>
            <a:stretch/>
          </p:blipFill>
          <p:spPr>
            <a:xfrm>
              <a:off x="4580935" y="968668"/>
              <a:ext cx="4536695" cy="2668260"/>
            </a:xfrm>
            <a:prstGeom prst="rect">
              <a:avLst/>
            </a:prstGeom>
            <a:ln>
              <a:solidFill>
                <a:schemeClr val="tx1"/>
              </a:solidFill>
            </a:ln>
          </p:spPr>
        </p:pic>
        <p:sp>
          <p:nvSpPr>
            <p:cNvPr id="15" name="TextBox 14">
              <a:extLst>
                <a:ext uri="{FF2B5EF4-FFF2-40B4-BE49-F238E27FC236}">
                  <a16:creationId xmlns:a16="http://schemas.microsoft.com/office/drawing/2014/main" id="{5B5D41AC-9DC2-417B-B74C-C822A6B1410A}"/>
                </a:ext>
              </a:extLst>
            </p:cNvPr>
            <p:cNvSpPr txBox="1"/>
            <p:nvPr/>
          </p:nvSpPr>
          <p:spPr>
            <a:xfrm>
              <a:off x="5525851" y="1443188"/>
              <a:ext cx="1242802" cy="288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2016</a:t>
              </a:r>
            </a:p>
          </p:txBody>
        </p:sp>
        <p:sp>
          <p:nvSpPr>
            <p:cNvPr id="24" name="TextBox 23">
              <a:extLst>
                <a:ext uri="{FF2B5EF4-FFF2-40B4-BE49-F238E27FC236}">
                  <a16:creationId xmlns:a16="http://schemas.microsoft.com/office/drawing/2014/main" id="{3A8D355D-F1D9-4315-9016-845CAEA6EDD2}"/>
                </a:ext>
              </a:extLst>
            </p:cNvPr>
            <p:cNvSpPr txBox="1"/>
            <p:nvPr/>
          </p:nvSpPr>
          <p:spPr>
            <a:xfrm>
              <a:off x="5735970" y="1920524"/>
              <a:ext cx="1242802" cy="288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2012</a:t>
              </a:r>
            </a:p>
          </p:txBody>
        </p:sp>
        <p:sp>
          <p:nvSpPr>
            <p:cNvPr id="25" name="TextBox 24">
              <a:extLst>
                <a:ext uri="{FF2B5EF4-FFF2-40B4-BE49-F238E27FC236}">
                  <a16:creationId xmlns:a16="http://schemas.microsoft.com/office/drawing/2014/main" id="{198E158A-06C8-431D-88C1-A8678C59BDC3}"/>
                </a:ext>
              </a:extLst>
            </p:cNvPr>
            <p:cNvSpPr txBox="1"/>
            <p:nvPr/>
          </p:nvSpPr>
          <p:spPr>
            <a:xfrm>
              <a:off x="5233340" y="2145953"/>
              <a:ext cx="1242802" cy="288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2017</a:t>
              </a:r>
            </a:p>
          </p:txBody>
        </p:sp>
        <p:sp>
          <p:nvSpPr>
            <p:cNvPr id="27" name="TextBox 26">
              <a:extLst>
                <a:ext uri="{FF2B5EF4-FFF2-40B4-BE49-F238E27FC236}">
                  <a16:creationId xmlns:a16="http://schemas.microsoft.com/office/drawing/2014/main" id="{77407C50-3821-4EDD-9B17-288A33149C52}"/>
                </a:ext>
              </a:extLst>
            </p:cNvPr>
            <p:cNvSpPr txBox="1"/>
            <p:nvPr/>
          </p:nvSpPr>
          <p:spPr>
            <a:xfrm>
              <a:off x="5473261" y="2448190"/>
              <a:ext cx="1242802" cy="288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2019, 2013</a:t>
              </a:r>
            </a:p>
          </p:txBody>
        </p:sp>
        <p:sp>
          <p:nvSpPr>
            <p:cNvPr id="28" name="TextBox 27">
              <a:extLst>
                <a:ext uri="{FF2B5EF4-FFF2-40B4-BE49-F238E27FC236}">
                  <a16:creationId xmlns:a16="http://schemas.microsoft.com/office/drawing/2014/main" id="{F6942B16-7B85-49D3-87A8-7CC46E6DDF24}"/>
                </a:ext>
              </a:extLst>
            </p:cNvPr>
            <p:cNvSpPr txBox="1"/>
            <p:nvPr/>
          </p:nvSpPr>
          <p:spPr>
            <a:xfrm>
              <a:off x="5971973" y="2618489"/>
              <a:ext cx="1242802" cy="288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Calibri"/>
                  <a:ea typeface="+mn-ea"/>
                  <a:cs typeface="+mn-cs"/>
                </a:rPr>
                <a:t>2020 </a:t>
              </a:r>
              <a:r>
                <a:rPr kumimoji="0" lang="en-US" sz="1050" b="0" i="0" u="none" strike="noStrike" kern="1200" cap="none" spc="0" normalizeH="0" baseline="0" noProof="0" dirty="0" err="1">
                  <a:ln>
                    <a:noFill/>
                  </a:ln>
                  <a:solidFill>
                    <a:srgbClr val="FF0000"/>
                  </a:solidFill>
                  <a:effectLst/>
                  <a:uLnTx/>
                  <a:uFillTx/>
                  <a:latin typeface="Calibri"/>
                  <a:ea typeface="+mn-ea"/>
                  <a:cs typeface="+mn-cs"/>
                </a:rPr>
                <a:t>fwd</a:t>
              </a:r>
              <a:endParaRPr kumimoji="0" lang="en-US" sz="1050" b="0" i="0" u="none" strike="noStrike" kern="1200" cap="none" spc="0" normalizeH="0" baseline="0" noProof="0" dirty="0">
                <a:ln>
                  <a:noFill/>
                </a:ln>
                <a:solidFill>
                  <a:srgbClr val="FF0000"/>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8EAD129A-2231-441A-8902-E043BDAF14F1}"/>
                </a:ext>
              </a:extLst>
            </p:cNvPr>
            <p:cNvSpPr txBox="1"/>
            <p:nvPr/>
          </p:nvSpPr>
          <p:spPr>
            <a:xfrm>
              <a:off x="6524820" y="2252365"/>
              <a:ext cx="1761457" cy="2800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2011, 2010, 2009, 2015</a:t>
              </a:r>
            </a:p>
          </p:txBody>
        </p:sp>
        <p:sp>
          <p:nvSpPr>
            <p:cNvPr id="30" name="TextBox 29">
              <a:extLst>
                <a:ext uri="{FF2B5EF4-FFF2-40B4-BE49-F238E27FC236}">
                  <a16:creationId xmlns:a16="http://schemas.microsoft.com/office/drawing/2014/main" id="{70025289-6390-40AF-8FD3-4112D0339979}"/>
                </a:ext>
              </a:extLst>
            </p:cNvPr>
            <p:cNvSpPr txBox="1"/>
            <p:nvPr/>
          </p:nvSpPr>
          <p:spPr>
            <a:xfrm>
              <a:off x="6755963" y="2804254"/>
              <a:ext cx="1242802" cy="288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2018</a:t>
              </a:r>
            </a:p>
          </p:txBody>
        </p:sp>
        <p:sp>
          <p:nvSpPr>
            <p:cNvPr id="31" name="TextBox 30">
              <a:extLst>
                <a:ext uri="{FF2B5EF4-FFF2-40B4-BE49-F238E27FC236}">
                  <a16:creationId xmlns:a16="http://schemas.microsoft.com/office/drawing/2014/main" id="{354611C5-926F-48C5-9E26-C89FC3196FBB}"/>
                </a:ext>
              </a:extLst>
            </p:cNvPr>
            <p:cNvSpPr txBox="1"/>
            <p:nvPr/>
          </p:nvSpPr>
          <p:spPr>
            <a:xfrm>
              <a:off x="8138574" y="2444655"/>
              <a:ext cx="11267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F81BD"/>
                  </a:solidFill>
                  <a:effectLst/>
                  <a:uLnTx/>
                  <a:uFillTx/>
                  <a:latin typeface="Calibri"/>
                  <a:ea typeface="+mn-ea"/>
                  <a:cs typeface="+mn-cs"/>
                </a:rPr>
                <a:t>2014</a:t>
              </a:r>
            </a:p>
          </p:txBody>
        </p:sp>
      </p:grpSp>
      <p:sp>
        <p:nvSpPr>
          <p:cNvPr id="22" name="Rectangle: Rounded Corners 21">
            <a:extLst>
              <a:ext uri="{FF2B5EF4-FFF2-40B4-BE49-F238E27FC236}">
                <a16:creationId xmlns:a16="http://schemas.microsoft.com/office/drawing/2014/main" id="{D9930B40-4442-4945-946A-59A26EB397D8}"/>
              </a:ext>
            </a:extLst>
          </p:cNvPr>
          <p:cNvSpPr/>
          <p:nvPr/>
        </p:nvSpPr>
        <p:spPr>
          <a:xfrm>
            <a:off x="6515886" y="1415713"/>
            <a:ext cx="2370454" cy="3996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Market heat rate in line with historical values for given gas price</a:t>
            </a:r>
          </a:p>
        </p:txBody>
      </p:sp>
      <p:pic>
        <p:nvPicPr>
          <p:cNvPr id="1026" name="Picture 2" descr="https://www.cpc.ncep.noaa.gov/products/predictions/long_range/lead05/off05_temp.gif">
            <a:extLst>
              <a:ext uri="{FF2B5EF4-FFF2-40B4-BE49-F238E27FC236}">
                <a16:creationId xmlns:a16="http://schemas.microsoft.com/office/drawing/2014/main" id="{554D3B67-A6D0-4111-A629-1331CAAEF37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3045"/>
          <a:stretch/>
        </p:blipFill>
        <p:spPr bwMode="auto">
          <a:xfrm>
            <a:off x="4606007" y="3867318"/>
            <a:ext cx="4467499" cy="25020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82A35DB-685A-40D5-836A-4461C883079E}"/>
              </a:ext>
            </a:extLst>
          </p:cNvPr>
          <p:cNvSpPr/>
          <p:nvPr/>
        </p:nvSpPr>
        <p:spPr>
          <a:xfrm>
            <a:off x="5516916" y="3606067"/>
            <a:ext cx="2893914" cy="1961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Warmer than normal winter forecasted</a:t>
            </a:r>
          </a:p>
        </p:txBody>
      </p:sp>
      <p:pic>
        <p:nvPicPr>
          <p:cNvPr id="1028" name="Picture 4" descr="Working Gas in Underground Storage Compared with Five-Year Range">
            <a:extLst>
              <a:ext uri="{FF2B5EF4-FFF2-40B4-BE49-F238E27FC236}">
                <a16:creationId xmlns:a16="http://schemas.microsoft.com/office/drawing/2014/main" id="{C90AEDBC-FE8A-46C7-9BE4-A73CA51F34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3859" y="3523520"/>
            <a:ext cx="4498311" cy="299646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E2E2CDE4-B894-442B-B337-847F4C1A27DC}"/>
              </a:ext>
            </a:extLst>
          </p:cNvPr>
          <p:cNvSpPr/>
          <p:nvPr/>
        </p:nvSpPr>
        <p:spPr>
          <a:xfrm>
            <a:off x="4638770" y="6444126"/>
            <a:ext cx="3749040" cy="1961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Gas in storage is near 5 year average and increasing</a:t>
            </a:r>
          </a:p>
        </p:txBody>
      </p:sp>
    </p:spTree>
    <p:extLst>
      <p:ext uri="{BB962C8B-B14F-4D97-AF65-F5344CB8AC3E}">
        <p14:creationId xmlns:p14="http://schemas.microsoft.com/office/powerpoint/2010/main" val="105620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6BDD-EE42-4027-9CDE-750492722708}"/>
              </a:ext>
            </a:extLst>
          </p:cNvPr>
          <p:cNvSpPr>
            <a:spLocks noGrp="1"/>
          </p:cNvSpPr>
          <p:nvPr>
            <p:ph type="title"/>
          </p:nvPr>
        </p:nvSpPr>
        <p:spPr/>
        <p:txBody>
          <a:bodyPr>
            <a:normAutofit fontScale="90000"/>
          </a:bodyPr>
          <a:lstStyle/>
          <a:p>
            <a:r>
              <a:rPr lang="en-US" dirty="0"/>
              <a:t>Board of Directors Meeting Agenda</a:t>
            </a:r>
          </a:p>
        </p:txBody>
      </p:sp>
      <p:sp>
        <p:nvSpPr>
          <p:cNvPr id="3" name="Content Placeholder 2">
            <a:extLst>
              <a:ext uri="{FF2B5EF4-FFF2-40B4-BE49-F238E27FC236}">
                <a16:creationId xmlns:a16="http://schemas.microsoft.com/office/drawing/2014/main" id="{E757E6CE-3474-4AF2-B21C-7C2CECCC00C7}"/>
              </a:ext>
            </a:extLst>
          </p:cNvPr>
          <p:cNvSpPr>
            <a:spLocks noGrp="1"/>
          </p:cNvSpPr>
          <p:nvPr>
            <p:ph idx="1"/>
          </p:nvPr>
        </p:nvSpPr>
        <p:spPr/>
        <p:txBody>
          <a:bodyPr>
            <a:normAutofit/>
          </a:bodyPr>
          <a:lstStyle/>
          <a:p>
            <a:r>
              <a:rPr lang="en-US" dirty="0"/>
              <a:t>7:30am to 1:00pm – Board of Directors Meeting</a:t>
            </a:r>
          </a:p>
          <a:p>
            <a:pPr lvl="2"/>
            <a:r>
              <a:rPr lang="en-US" sz="2000" dirty="0">
                <a:solidFill>
                  <a:schemeClr val="tx1">
                    <a:lumMod val="65000"/>
                    <a:lumOff val="35000"/>
                  </a:schemeClr>
                </a:solidFill>
              </a:rPr>
              <a:t>Dial-in Number: +1 (301) 563-9150 ID: 99525007# </a:t>
            </a:r>
          </a:p>
          <a:p>
            <a:pPr lvl="1"/>
            <a:r>
              <a:rPr lang="en-US" dirty="0"/>
              <a:t>Call to Order/Roll Call</a:t>
            </a:r>
          </a:p>
          <a:p>
            <a:pPr lvl="1"/>
            <a:r>
              <a:rPr lang="en-US" dirty="0"/>
              <a:t>Appoint meeting Secretary</a:t>
            </a:r>
          </a:p>
          <a:p>
            <a:pPr lvl="1"/>
            <a:r>
              <a:rPr lang="en-US" dirty="0"/>
              <a:t>Approval of prior Meeting Minutes</a:t>
            </a:r>
          </a:p>
          <a:p>
            <a:pPr lvl="1"/>
            <a:r>
              <a:rPr lang="en-US" dirty="0"/>
              <a:t>Asset Manager Presentation</a:t>
            </a:r>
          </a:p>
          <a:p>
            <a:pPr lvl="1"/>
            <a:r>
              <a:rPr lang="en-US" dirty="0"/>
              <a:t>Next Meeting</a:t>
            </a:r>
          </a:p>
          <a:p>
            <a:r>
              <a:rPr lang="en-US" dirty="0"/>
              <a:t>1:00pm to 1:30pm – Executive Session</a:t>
            </a:r>
          </a:p>
          <a:p>
            <a:pPr marL="0" indent="0">
              <a:buNone/>
            </a:pPr>
            <a:endParaRPr lang="en-US" dirty="0">
              <a:highlight>
                <a:srgbClr val="FFFF00"/>
              </a:highlight>
            </a:endParaRPr>
          </a:p>
        </p:txBody>
      </p:sp>
    </p:spTree>
    <p:extLst>
      <p:ext uri="{BB962C8B-B14F-4D97-AF65-F5344CB8AC3E}">
        <p14:creationId xmlns:p14="http://schemas.microsoft.com/office/powerpoint/2010/main" val="21216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 Request for Approval: Winter 2019/20</a:t>
            </a:r>
          </a:p>
        </p:txBody>
      </p:sp>
      <p:sp>
        <p:nvSpPr>
          <p:cNvPr id="11" name="Content Placeholder 10">
            <a:extLst>
              <a:ext uri="{FF2B5EF4-FFF2-40B4-BE49-F238E27FC236}">
                <a16:creationId xmlns:a16="http://schemas.microsoft.com/office/drawing/2014/main" id="{280BFD5B-DB07-4F8D-9E7B-BEB6D840EBCF}"/>
              </a:ext>
            </a:extLst>
          </p:cNvPr>
          <p:cNvSpPr>
            <a:spLocks noGrp="1"/>
          </p:cNvSpPr>
          <p:nvPr>
            <p:ph idx="1"/>
          </p:nvPr>
        </p:nvSpPr>
        <p:spPr>
          <a:xfrm>
            <a:off x="457200" y="755374"/>
            <a:ext cx="8229600" cy="1816200"/>
          </a:xfrm>
        </p:spPr>
        <p:txBody>
          <a:bodyPr>
            <a:noAutofit/>
          </a:bodyPr>
          <a:lstStyle/>
          <a:p>
            <a:pPr marL="173038" indent="-173038">
              <a:buClr>
                <a:srgbClr val="1F497D"/>
              </a:buClr>
              <a:defRPr/>
            </a:pPr>
            <a:r>
              <a:rPr lang="en-US" sz="1200" dirty="0"/>
              <a:t>Forward prices have trended lower with weakening gas prices, but still have significant margin for Homer City.  </a:t>
            </a:r>
          </a:p>
          <a:p>
            <a:pPr marL="173038" indent="-173038">
              <a:buClr>
                <a:srgbClr val="1F497D"/>
              </a:buClr>
              <a:defRPr/>
            </a:pPr>
            <a:r>
              <a:rPr lang="en-US" sz="1200" dirty="0"/>
              <a:t>Homer City’s winter energy margin is partially hedged via the Murray price structure, but does not have any power hedges in place at this time. CPV recommends hedging price targets for December 2019 – March 2020 at PJM Western Hub to hedge energy margin to reduce cash flow at risk while managing cover costs from operational risks:</a:t>
            </a:r>
          </a:p>
          <a:p>
            <a:pPr marL="573088" lvl="1" indent="-173038">
              <a:buClr>
                <a:srgbClr val="1F497D"/>
              </a:buClr>
              <a:defRPr/>
            </a:pPr>
            <a:r>
              <a:rPr lang="en-US" sz="1200" dirty="0">
                <a:solidFill>
                  <a:schemeClr val="tx1">
                    <a:lumMod val="65000"/>
                    <a:lumOff val="35000"/>
                  </a:schemeClr>
                </a:solidFill>
              </a:rPr>
              <a:t>Sell forward call option on power to generate upfront cash. </a:t>
            </a:r>
          </a:p>
          <a:p>
            <a:pPr marL="973138" lvl="2" indent="-173038">
              <a:buClr>
                <a:srgbClr val="1F497D"/>
              </a:buClr>
              <a:defRPr/>
            </a:pPr>
            <a:r>
              <a:rPr lang="en-US" sz="1200" dirty="0">
                <a:solidFill>
                  <a:schemeClr val="tx1">
                    <a:lumMod val="65000"/>
                    <a:lumOff val="35000"/>
                  </a:schemeClr>
                </a:solidFill>
              </a:rPr>
              <a:t>Up to 200 MW Jan-Feb with strike price of at least $42.50/MWh or higher for premium of at least $</a:t>
            </a:r>
            <a:r>
              <a:rPr lang="en-US" sz="1200" b="1" u="sng" dirty="0">
                <a:solidFill>
                  <a:srgbClr val="FF0000"/>
                </a:solidFill>
              </a:rPr>
              <a:t>[10]</a:t>
            </a:r>
            <a:r>
              <a:rPr lang="en-US" sz="1200" dirty="0">
                <a:solidFill>
                  <a:schemeClr val="tx1">
                    <a:lumMod val="65000"/>
                    <a:lumOff val="35000"/>
                  </a:schemeClr>
                </a:solidFill>
              </a:rPr>
              <a:t>/MWh resulting in $3 million cash premium payment to Homer City</a:t>
            </a:r>
          </a:p>
          <a:p>
            <a:pPr marL="573088" lvl="1" indent="-173038">
              <a:buClr>
                <a:srgbClr val="1F497D"/>
              </a:buClr>
              <a:defRPr/>
            </a:pPr>
            <a:r>
              <a:rPr lang="en-US" sz="1200" dirty="0">
                <a:solidFill>
                  <a:schemeClr val="tx1">
                    <a:lumMod val="65000"/>
                    <a:lumOff val="35000"/>
                  </a:schemeClr>
                </a:solidFill>
              </a:rPr>
              <a:t>Sell forward fixed price power to hedge partially energy margin. </a:t>
            </a:r>
          </a:p>
          <a:p>
            <a:pPr marL="973138" lvl="2" indent="-173038">
              <a:buClr>
                <a:srgbClr val="1F497D"/>
              </a:buClr>
              <a:defRPr/>
            </a:pPr>
            <a:r>
              <a:rPr lang="en-US" sz="1200" dirty="0">
                <a:solidFill>
                  <a:schemeClr val="tx1">
                    <a:lumMod val="65000"/>
                    <a:lumOff val="35000"/>
                  </a:schemeClr>
                </a:solidFill>
              </a:rPr>
              <a:t>Sell 200 MW Dec-Mar at current prices</a:t>
            </a:r>
          </a:p>
          <a:p>
            <a:pPr marL="973138" lvl="2" indent="-173038">
              <a:buClr>
                <a:srgbClr val="1F497D"/>
              </a:buClr>
              <a:defRPr/>
            </a:pPr>
            <a:r>
              <a:rPr lang="en-US" sz="1200" dirty="0">
                <a:solidFill>
                  <a:schemeClr val="tx1">
                    <a:lumMod val="65000"/>
                    <a:lumOff val="35000"/>
                  </a:schemeClr>
                </a:solidFill>
              </a:rPr>
              <a:t>Sell additional 200 MW Dec-Mar at prices that are $4/MWh ATC higher than current prices</a:t>
            </a:r>
          </a:p>
          <a:p>
            <a:pPr marL="573088" lvl="1" indent="-173038">
              <a:buClr>
                <a:srgbClr val="1F497D"/>
              </a:buClr>
              <a:defRPr/>
            </a:pPr>
            <a:r>
              <a:rPr lang="en-US" sz="1200" dirty="0">
                <a:solidFill>
                  <a:schemeClr val="tx1">
                    <a:lumMod val="65000"/>
                    <a:lumOff val="35000"/>
                  </a:schemeClr>
                </a:solidFill>
              </a:rPr>
              <a:t>Target buying put option to protect downside energy margin. Unlikely to be executed now, but may be executable with forward market volatility. (put premium paid as settled, not up front)</a:t>
            </a:r>
          </a:p>
          <a:p>
            <a:pPr marL="973138" lvl="2" indent="-173038">
              <a:buClr>
                <a:srgbClr val="1F497D"/>
              </a:buClr>
              <a:defRPr/>
            </a:pPr>
            <a:r>
              <a:rPr lang="en-US" sz="1200" dirty="0">
                <a:solidFill>
                  <a:schemeClr val="tx1">
                    <a:lumMod val="65000"/>
                    <a:lumOff val="35000"/>
                  </a:schemeClr>
                </a:solidFill>
              </a:rPr>
              <a:t>Buy 400 MW put option with spike price of at least $38/MWh ATC for a premium of no more than $</a:t>
            </a:r>
            <a:r>
              <a:rPr lang="en-US" sz="1200" b="1" u="sng" dirty="0">
                <a:solidFill>
                  <a:srgbClr val="FF0000"/>
                </a:solidFill>
              </a:rPr>
              <a:t>[5]</a:t>
            </a:r>
            <a:r>
              <a:rPr lang="en-US" sz="1200" dirty="0">
                <a:solidFill>
                  <a:schemeClr val="tx1">
                    <a:lumMod val="65000"/>
                    <a:lumOff val="35000"/>
                  </a:schemeClr>
                </a:solidFill>
              </a:rPr>
              <a:t>/MWh</a:t>
            </a:r>
          </a:p>
          <a:p>
            <a:pPr marL="173038" indent="-173038">
              <a:buClr>
                <a:srgbClr val="1F497D"/>
              </a:buClr>
              <a:defRPr/>
            </a:pPr>
            <a:r>
              <a:rPr lang="en-US" sz="1200" dirty="0"/>
              <a:t>All transactions will be executed consistent with the risk management policy. Under the risk management policy, CPV may utilize its hedging authority to execute additional prompt month hedges.</a:t>
            </a:r>
            <a:endParaRPr lang="en-US" sz="1200" dirty="0">
              <a:solidFill>
                <a:srgbClr val="FF0000"/>
              </a:solidFill>
            </a:endParaRPr>
          </a:p>
        </p:txBody>
      </p:sp>
      <p:sp>
        <p:nvSpPr>
          <p:cNvPr id="10" name="TextBox 9">
            <a:extLst>
              <a:ext uri="{FF2B5EF4-FFF2-40B4-BE49-F238E27FC236}">
                <a16:creationId xmlns:a16="http://schemas.microsoft.com/office/drawing/2014/main" id="{90DC7DA3-D724-45C7-A4C2-4E66C89B0766}"/>
              </a:ext>
            </a:extLst>
          </p:cNvPr>
          <p:cNvSpPr txBox="1"/>
          <p:nvPr/>
        </p:nvSpPr>
        <p:spPr>
          <a:xfrm>
            <a:off x="8169224" y="2283033"/>
            <a:ext cx="974776" cy="577081"/>
          </a:xfrm>
          <a:prstGeom prst="rect">
            <a:avLst/>
          </a:prstGeom>
          <a:solidFill>
            <a:schemeClr val="bg1"/>
          </a:solidFill>
        </p:spPr>
        <p:txBody>
          <a:bodyPr wrap="square" rtlCol="0">
            <a:spAutoFit/>
          </a:bodyPr>
          <a:lstStyle/>
          <a:p>
            <a:r>
              <a:rPr lang="en-US" sz="1050" dirty="0"/>
              <a:t>Hedge targets are for PJM Western Hub. </a:t>
            </a:r>
          </a:p>
        </p:txBody>
      </p:sp>
      <p:graphicFrame>
        <p:nvGraphicFramePr>
          <p:cNvPr id="7" name="Content Placeholder 11">
            <a:extLst>
              <a:ext uri="{FF2B5EF4-FFF2-40B4-BE49-F238E27FC236}">
                <a16:creationId xmlns:a16="http://schemas.microsoft.com/office/drawing/2014/main" id="{387FEC48-2C88-409C-B9A9-E5B5675F1752}"/>
              </a:ext>
            </a:extLst>
          </p:cNvPr>
          <p:cNvGraphicFramePr>
            <a:graphicFrameLocks/>
          </p:cNvGraphicFramePr>
          <p:nvPr/>
        </p:nvGraphicFramePr>
        <p:xfrm>
          <a:off x="622810" y="4466353"/>
          <a:ext cx="7898379" cy="1238596"/>
        </p:xfrm>
        <a:graphic>
          <a:graphicData uri="http://schemas.openxmlformats.org/drawingml/2006/table">
            <a:tbl>
              <a:tblPr firstRow="1" bandRow="1">
                <a:tableStyleId>{5C22544A-7EE6-4342-B048-85BDC9FD1C3A}</a:tableStyleId>
              </a:tblPr>
              <a:tblGrid>
                <a:gridCol w="3288498">
                  <a:extLst>
                    <a:ext uri="{9D8B030D-6E8A-4147-A177-3AD203B41FA5}">
                      <a16:colId xmlns:a16="http://schemas.microsoft.com/office/drawing/2014/main" val="4143187316"/>
                    </a:ext>
                  </a:extLst>
                </a:gridCol>
                <a:gridCol w="1536627">
                  <a:extLst>
                    <a:ext uri="{9D8B030D-6E8A-4147-A177-3AD203B41FA5}">
                      <a16:colId xmlns:a16="http://schemas.microsoft.com/office/drawing/2014/main" val="1236570146"/>
                    </a:ext>
                  </a:extLst>
                </a:gridCol>
                <a:gridCol w="1536627">
                  <a:extLst>
                    <a:ext uri="{9D8B030D-6E8A-4147-A177-3AD203B41FA5}">
                      <a16:colId xmlns:a16="http://schemas.microsoft.com/office/drawing/2014/main" val="1394565968"/>
                    </a:ext>
                  </a:extLst>
                </a:gridCol>
                <a:gridCol w="1536627">
                  <a:extLst>
                    <a:ext uri="{9D8B030D-6E8A-4147-A177-3AD203B41FA5}">
                      <a16:colId xmlns:a16="http://schemas.microsoft.com/office/drawing/2014/main" val="789570721"/>
                    </a:ext>
                  </a:extLst>
                </a:gridCol>
              </a:tblGrid>
              <a:tr h="415636">
                <a:tc>
                  <a:txBody>
                    <a:bodyPr/>
                    <a:lstStyle/>
                    <a:p>
                      <a:r>
                        <a:rPr lang="en-US" sz="1200" dirty="0"/>
                        <a:t>Dec-Mar Energy Margin ($ million)</a:t>
                      </a:r>
                    </a:p>
                  </a:txBody>
                  <a:tcPr/>
                </a:tc>
                <a:tc>
                  <a:txBody>
                    <a:bodyPr/>
                    <a:lstStyle/>
                    <a:p>
                      <a:r>
                        <a:rPr lang="en-US" sz="1200" dirty="0"/>
                        <a:t>Forecast (7/25/2019)</a:t>
                      </a:r>
                    </a:p>
                  </a:txBody>
                  <a:tcPr/>
                </a:tc>
                <a:tc>
                  <a:txBody>
                    <a:bodyPr/>
                    <a:lstStyle/>
                    <a:p>
                      <a:r>
                        <a:rPr lang="en-US" sz="1200" dirty="0"/>
                        <a:t>Downside Risk</a:t>
                      </a:r>
                    </a:p>
                  </a:txBody>
                  <a:tcPr/>
                </a:tc>
                <a:tc>
                  <a:txBody>
                    <a:bodyPr/>
                    <a:lstStyle/>
                    <a:p>
                      <a:r>
                        <a:rPr lang="en-US" sz="1200" dirty="0"/>
                        <a:t>Upside Potential </a:t>
                      </a:r>
                    </a:p>
                  </a:txBody>
                  <a:tcPr/>
                </a:tc>
                <a:extLst>
                  <a:ext uri="{0D108BD9-81ED-4DB2-BD59-A6C34878D82A}">
                    <a16:rowId xmlns:a16="http://schemas.microsoft.com/office/drawing/2014/main" val="796244857"/>
                  </a:ext>
                </a:extLst>
              </a:tr>
              <a:tr h="2493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Current Position</a:t>
                      </a:r>
                    </a:p>
                  </a:txBody>
                  <a:tcPr/>
                </a:tc>
                <a:tc>
                  <a:txBody>
                    <a:bodyPr/>
                    <a:lstStyle/>
                    <a:p>
                      <a:r>
                        <a:rPr lang="en-US" sz="1200" dirty="0">
                          <a:solidFill>
                            <a:schemeClr val="tx1"/>
                          </a:solidFill>
                        </a:rPr>
                        <a:t>$39 MM</a:t>
                      </a:r>
                    </a:p>
                  </a:txBody>
                  <a:tcPr/>
                </a:tc>
                <a:tc>
                  <a:txBody>
                    <a:bodyPr/>
                    <a:lstStyle/>
                    <a:p>
                      <a:r>
                        <a:rPr lang="en-US" sz="1200" dirty="0">
                          <a:solidFill>
                            <a:schemeClr val="tx1"/>
                          </a:solidFill>
                        </a:rPr>
                        <a:t>-$39 MM</a:t>
                      </a:r>
                    </a:p>
                  </a:txBody>
                  <a:tcPr/>
                </a:tc>
                <a:tc>
                  <a:txBody>
                    <a:bodyPr/>
                    <a:lstStyle/>
                    <a:p>
                      <a:r>
                        <a:rPr lang="en-US" sz="1200" dirty="0">
                          <a:solidFill>
                            <a:schemeClr val="tx1"/>
                          </a:solidFill>
                        </a:rPr>
                        <a:t>+$24 MM</a:t>
                      </a:r>
                    </a:p>
                  </a:txBody>
                  <a:tcPr/>
                </a:tc>
                <a:extLst>
                  <a:ext uri="{0D108BD9-81ED-4DB2-BD59-A6C34878D82A}">
                    <a16:rowId xmlns:a16="http://schemas.microsoft.com/office/drawing/2014/main" val="4183173673"/>
                  </a:ext>
                </a:extLst>
              </a:tr>
              <a:tr h="2493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Hedged Position (Call &amp; Power Sold / Put Bought)</a:t>
                      </a:r>
                    </a:p>
                  </a:txBody>
                  <a:tcPr/>
                </a:tc>
                <a:tc>
                  <a:txBody>
                    <a:bodyPr/>
                    <a:lstStyle/>
                    <a:p>
                      <a:endParaRPr lang="en-US" sz="1200" dirty="0">
                        <a:solidFill>
                          <a:schemeClr val="tx1"/>
                        </a:solidFill>
                      </a:endParaRPr>
                    </a:p>
                  </a:txBody>
                  <a:tcPr/>
                </a:tc>
                <a:tc>
                  <a:txBody>
                    <a:bodyPr/>
                    <a:lstStyle/>
                    <a:p>
                      <a:r>
                        <a:rPr lang="en-US" sz="1200" dirty="0">
                          <a:solidFill>
                            <a:schemeClr val="tx1"/>
                          </a:solidFill>
                        </a:rPr>
                        <a:t>-$30 MM / -$21 MM</a:t>
                      </a:r>
                    </a:p>
                  </a:txBody>
                  <a:tcPr/>
                </a:tc>
                <a:tc>
                  <a:txBody>
                    <a:bodyPr/>
                    <a:lstStyle/>
                    <a:p>
                      <a:r>
                        <a:rPr lang="en-US" sz="1200" dirty="0">
                          <a:solidFill>
                            <a:schemeClr val="tx1"/>
                          </a:solidFill>
                        </a:rPr>
                        <a:t>+$15 MM</a:t>
                      </a:r>
                    </a:p>
                  </a:txBody>
                  <a:tcPr/>
                </a:tc>
                <a:extLst>
                  <a:ext uri="{0D108BD9-81ED-4DB2-BD59-A6C34878D82A}">
                    <a16:rowId xmlns:a16="http://schemas.microsoft.com/office/drawing/2014/main" val="2150424760"/>
                  </a:ext>
                </a:extLst>
              </a:tr>
              <a:tr h="2493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Hedged Position with downside availability (60%)</a:t>
                      </a:r>
                    </a:p>
                  </a:txBody>
                  <a:tcPr/>
                </a:tc>
                <a:tc>
                  <a:txBody>
                    <a:bodyPr/>
                    <a:lstStyle/>
                    <a:p>
                      <a:r>
                        <a:rPr lang="en-US" sz="1200" dirty="0">
                          <a:solidFill>
                            <a:schemeClr val="tx1"/>
                          </a:solidFill>
                        </a:rPr>
                        <a:t>$28 MM</a:t>
                      </a:r>
                    </a:p>
                  </a:txBody>
                  <a:tcPr/>
                </a:tc>
                <a:tc>
                  <a:txBody>
                    <a:bodyPr/>
                    <a:lstStyle/>
                    <a:p>
                      <a:r>
                        <a:rPr lang="en-US" sz="1200" dirty="0">
                          <a:solidFill>
                            <a:schemeClr val="tx1"/>
                          </a:solidFill>
                        </a:rPr>
                        <a:t>-$19 MM / -$10 MM</a:t>
                      </a:r>
                    </a:p>
                  </a:txBody>
                  <a:tcPr/>
                </a:tc>
                <a:tc>
                  <a:txBody>
                    <a:bodyPr/>
                    <a:lstStyle/>
                    <a:p>
                      <a:r>
                        <a:rPr lang="en-US" sz="1200" dirty="0">
                          <a:solidFill>
                            <a:schemeClr val="tx1"/>
                          </a:solidFill>
                        </a:rPr>
                        <a:t>+$7 MM</a:t>
                      </a:r>
                    </a:p>
                  </a:txBody>
                  <a:tcPr/>
                </a:tc>
                <a:extLst>
                  <a:ext uri="{0D108BD9-81ED-4DB2-BD59-A6C34878D82A}">
                    <a16:rowId xmlns:a16="http://schemas.microsoft.com/office/drawing/2014/main" val="421070665"/>
                  </a:ext>
                </a:extLst>
              </a:tr>
            </a:tbl>
          </a:graphicData>
        </a:graphic>
      </p:graphicFrame>
      <p:sp>
        <p:nvSpPr>
          <p:cNvPr id="8" name="TextBox 7">
            <a:extLst>
              <a:ext uri="{FF2B5EF4-FFF2-40B4-BE49-F238E27FC236}">
                <a16:creationId xmlns:a16="http://schemas.microsoft.com/office/drawing/2014/main" id="{DF9FC495-021F-445F-A177-78DD25E1F6D5}"/>
              </a:ext>
            </a:extLst>
          </p:cNvPr>
          <p:cNvSpPr txBox="1"/>
          <p:nvPr/>
        </p:nvSpPr>
        <p:spPr>
          <a:xfrm>
            <a:off x="545609" y="5706643"/>
            <a:ext cx="4992755" cy="769441"/>
          </a:xfrm>
          <a:prstGeom prst="rect">
            <a:avLst/>
          </a:prstGeom>
          <a:noFill/>
        </p:spPr>
        <p:txBody>
          <a:bodyPr wrap="square" numCol="1" rtlCol="0">
            <a:spAutoFit/>
          </a:bodyPr>
          <a:lstStyle/>
          <a:p>
            <a:r>
              <a:rPr lang="en-US" sz="1100" dirty="0"/>
              <a:t>Downside energy margin at risk is the change in energy margin if prices settle at the 2017 settled values (2017 settled used as the downside as it is the lowest settled price since 2002 and is lower than mid-market forwards minus 2 standard deviations of forward mid-market price volatility).  </a:t>
            </a:r>
          </a:p>
        </p:txBody>
      </p:sp>
      <p:sp>
        <p:nvSpPr>
          <p:cNvPr id="12" name="TextBox 11">
            <a:extLst>
              <a:ext uri="{FF2B5EF4-FFF2-40B4-BE49-F238E27FC236}">
                <a16:creationId xmlns:a16="http://schemas.microsoft.com/office/drawing/2014/main" id="{406CA805-DCDA-4DE7-9DE1-ADC349EF1D32}"/>
              </a:ext>
            </a:extLst>
          </p:cNvPr>
          <p:cNvSpPr txBox="1"/>
          <p:nvPr/>
        </p:nvSpPr>
        <p:spPr>
          <a:xfrm>
            <a:off x="5701949" y="5706643"/>
            <a:ext cx="3235200" cy="600164"/>
          </a:xfrm>
          <a:prstGeom prst="rect">
            <a:avLst/>
          </a:prstGeom>
          <a:noFill/>
        </p:spPr>
        <p:txBody>
          <a:bodyPr wrap="square" numCol="1" rtlCol="0">
            <a:spAutoFit/>
          </a:bodyPr>
          <a:lstStyle/>
          <a:p>
            <a:r>
              <a:rPr lang="en-US" sz="1100" dirty="0"/>
              <a:t>Upside energy margin potential is the change in energy margin if prices settle $5/MWh higher than forward mid-market  </a:t>
            </a:r>
          </a:p>
        </p:txBody>
      </p:sp>
    </p:spTree>
    <p:extLst>
      <p:ext uri="{BB962C8B-B14F-4D97-AF65-F5344CB8AC3E}">
        <p14:creationId xmlns:p14="http://schemas.microsoft.com/office/powerpoint/2010/main" val="257434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FF498D-650E-43A8-82CD-744D0C8188B4}"/>
              </a:ext>
            </a:extLst>
          </p:cNvPr>
          <p:cNvPicPr>
            <a:picLocks noChangeAspect="1"/>
          </p:cNvPicPr>
          <p:nvPr/>
        </p:nvPicPr>
        <p:blipFill rotWithShape="1">
          <a:blip r:embed="rId2"/>
          <a:srcRect l="505" t="1831" r="917" b="1746"/>
          <a:stretch/>
        </p:blipFill>
        <p:spPr>
          <a:xfrm>
            <a:off x="457200" y="2652915"/>
            <a:ext cx="8343900" cy="3671686"/>
          </a:xfrm>
          <a:prstGeom prst="rect">
            <a:avLst/>
          </a:prstGeom>
        </p:spPr>
      </p:pic>
      <p:sp>
        <p:nvSpPr>
          <p:cNvPr id="2" name="Title 1">
            <a:extLst>
              <a:ext uri="{FF2B5EF4-FFF2-40B4-BE49-F238E27FC236}">
                <a16:creationId xmlns:a16="http://schemas.microsoft.com/office/drawing/2014/main" id="{2DD12F9C-D627-433D-84B1-29575BB13271}"/>
              </a:ext>
            </a:extLst>
          </p:cNvPr>
          <p:cNvSpPr>
            <a:spLocks noGrp="1"/>
          </p:cNvSpPr>
          <p:nvPr>
            <p:ph type="title"/>
          </p:nvPr>
        </p:nvSpPr>
        <p:spPr/>
        <p:txBody>
          <a:bodyPr>
            <a:normAutofit fontScale="90000"/>
          </a:bodyPr>
          <a:lstStyle/>
          <a:p>
            <a:r>
              <a:rPr lang="en-US" dirty="0"/>
              <a:t>Murray Energy Contract Profit Sharing</a:t>
            </a:r>
          </a:p>
        </p:txBody>
      </p:sp>
      <p:sp>
        <p:nvSpPr>
          <p:cNvPr id="4" name="Content Placeholder 3">
            <a:extLst>
              <a:ext uri="{FF2B5EF4-FFF2-40B4-BE49-F238E27FC236}">
                <a16:creationId xmlns:a16="http://schemas.microsoft.com/office/drawing/2014/main" id="{063E3E1C-77F8-470B-9ACA-A158760490D6}"/>
              </a:ext>
            </a:extLst>
          </p:cNvPr>
          <p:cNvSpPr>
            <a:spLocks noGrp="1"/>
          </p:cNvSpPr>
          <p:nvPr>
            <p:ph idx="1"/>
          </p:nvPr>
        </p:nvSpPr>
        <p:spPr>
          <a:xfrm>
            <a:off x="457200" y="754061"/>
            <a:ext cx="8229600" cy="2329213"/>
          </a:xfrm>
        </p:spPr>
        <p:txBody>
          <a:bodyPr>
            <a:normAutofit/>
          </a:bodyPr>
          <a:lstStyle/>
          <a:p>
            <a:pPr marL="231775" indent="-231775"/>
            <a:r>
              <a:rPr lang="en-US" sz="1000" dirty="0"/>
              <a:t>Murray contract provides a 100% hedge for power prices $35-40/MWh and 50% hedge at prices &gt;$40/MWh</a:t>
            </a:r>
          </a:p>
          <a:p>
            <a:pPr marL="457200" lvl="1" indent="-225425"/>
            <a:r>
              <a:rPr lang="en-US" sz="1000" dirty="0"/>
              <a:t>As dark spread sharing starts at 20% for $35/MWh power price to 50% sharing at $40/MWh, Murray is paid an additional $2.73/ton for every $1/MWh of power price increase, representing a 100% hedge. (it is </a:t>
            </a:r>
            <a:r>
              <a:rPr lang="en-US" sz="1000" dirty="0" err="1"/>
              <a:t>overhedged</a:t>
            </a:r>
            <a:r>
              <a:rPr lang="en-US" sz="1000" dirty="0"/>
              <a:t> for the increment from $34.99 to 35.01/MWh when sharing starts)</a:t>
            </a:r>
          </a:p>
          <a:p>
            <a:pPr marL="457200" lvl="1" indent="-225425"/>
            <a:r>
              <a:rPr lang="en-US" sz="1000" dirty="0"/>
              <a:t>As dark spread sharing increases above $40/MWh, Murray is paid an additional $1.27/ton for every $1/MWh of power price increase, representing a 50% hedge</a:t>
            </a:r>
          </a:p>
          <a:p>
            <a:pPr marL="231775" indent="-231775"/>
            <a:r>
              <a:rPr lang="en-US" sz="1000" dirty="0"/>
              <a:t>To further hedge Homer City’s energy margin, Homer City could sell fixed price power and buy a collar with a put option and call option</a:t>
            </a:r>
          </a:p>
          <a:p>
            <a:pPr marL="231775" indent="-231775"/>
            <a:r>
              <a:rPr lang="en-US" sz="1000" dirty="0"/>
              <a:t>The Murray contract has significantly less unit performance risk than forward power sales. Forward power sales and the call option are firm LD, but Murray purchases are based on unit fuel burn which can be taken in any month. </a:t>
            </a:r>
          </a:p>
        </p:txBody>
      </p:sp>
      <p:sp>
        <p:nvSpPr>
          <p:cNvPr id="7" name="TextBox 6">
            <a:extLst>
              <a:ext uri="{FF2B5EF4-FFF2-40B4-BE49-F238E27FC236}">
                <a16:creationId xmlns:a16="http://schemas.microsoft.com/office/drawing/2014/main" id="{96778C92-EFFF-4363-B378-79E44EE0606E}"/>
              </a:ext>
            </a:extLst>
          </p:cNvPr>
          <p:cNvSpPr txBox="1"/>
          <p:nvPr/>
        </p:nvSpPr>
        <p:spPr>
          <a:xfrm>
            <a:off x="5840337" y="3957579"/>
            <a:ext cx="3303664" cy="746358"/>
          </a:xfrm>
          <a:prstGeom prst="rect">
            <a:avLst/>
          </a:prstGeom>
          <a:noFill/>
          <a:ln>
            <a:noFill/>
          </a:ln>
        </p:spPr>
        <p:txBody>
          <a:bodyPr wrap="square" rtlCol="0">
            <a:spAutoFit/>
          </a:bodyPr>
          <a:lstStyle/>
          <a:p>
            <a:r>
              <a:rPr lang="en-US" sz="850" b="1" dirty="0"/>
              <a:t>Profit sharing function as 100% hedge between $35-40/MWh and a 50% hedge above $40/MWh</a:t>
            </a:r>
          </a:p>
          <a:p>
            <a:r>
              <a:rPr lang="en-US" sz="850" b="1" dirty="0"/>
              <a:t>Margin below $35/MWh is higher than merchant for discounted coal</a:t>
            </a:r>
          </a:p>
          <a:p>
            <a:r>
              <a:rPr lang="en-US" sz="850" b="1" dirty="0"/>
              <a:t>Margin above $40/MWh is lower than merchant for coal profit sharing</a:t>
            </a:r>
          </a:p>
        </p:txBody>
      </p:sp>
      <p:sp>
        <p:nvSpPr>
          <p:cNvPr id="8" name="TextBox 7">
            <a:extLst>
              <a:ext uri="{FF2B5EF4-FFF2-40B4-BE49-F238E27FC236}">
                <a16:creationId xmlns:a16="http://schemas.microsoft.com/office/drawing/2014/main" id="{AFA9B7B8-0888-4BB7-AE9E-B22ACDABFBE8}"/>
              </a:ext>
            </a:extLst>
          </p:cNvPr>
          <p:cNvSpPr txBox="1"/>
          <p:nvPr/>
        </p:nvSpPr>
        <p:spPr>
          <a:xfrm>
            <a:off x="5907449" y="3103650"/>
            <a:ext cx="2779351" cy="484748"/>
          </a:xfrm>
          <a:prstGeom prst="rect">
            <a:avLst/>
          </a:prstGeom>
          <a:solidFill>
            <a:schemeClr val="bg1"/>
          </a:solidFill>
        </p:spPr>
        <p:txBody>
          <a:bodyPr wrap="square" rtlCol="0">
            <a:spAutoFit/>
          </a:bodyPr>
          <a:lstStyle/>
          <a:p>
            <a:r>
              <a:rPr lang="en-US" sz="850" b="1" dirty="0"/>
              <a:t>Revenue varies with power price and coal is fixed price; energy margin is 1:1 with power price</a:t>
            </a:r>
          </a:p>
          <a:p>
            <a:r>
              <a:rPr lang="en-US" sz="850" b="1" dirty="0"/>
              <a:t>Significant upside and downside potential</a:t>
            </a:r>
          </a:p>
        </p:txBody>
      </p:sp>
      <p:sp>
        <p:nvSpPr>
          <p:cNvPr id="9" name="TextBox 8">
            <a:extLst>
              <a:ext uri="{FF2B5EF4-FFF2-40B4-BE49-F238E27FC236}">
                <a16:creationId xmlns:a16="http://schemas.microsoft.com/office/drawing/2014/main" id="{4E22E361-A6B1-41F6-91D0-D43C4A34FA1C}"/>
              </a:ext>
            </a:extLst>
          </p:cNvPr>
          <p:cNvSpPr txBox="1"/>
          <p:nvPr/>
        </p:nvSpPr>
        <p:spPr>
          <a:xfrm>
            <a:off x="5880574" y="5766227"/>
            <a:ext cx="2846463" cy="484748"/>
          </a:xfrm>
          <a:prstGeom prst="rect">
            <a:avLst/>
          </a:prstGeom>
          <a:solidFill>
            <a:schemeClr val="bg1"/>
          </a:solidFill>
        </p:spPr>
        <p:txBody>
          <a:bodyPr wrap="square" rtlCol="0">
            <a:spAutoFit/>
          </a:bodyPr>
          <a:lstStyle/>
          <a:p>
            <a:r>
              <a:rPr lang="en-US" sz="850" b="1" dirty="0"/>
              <a:t>Decreasing availability from 88% to 60% eliminates any upside potential, but limits over hedging if market prices are high</a:t>
            </a:r>
          </a:p>
        </p:txBody>
      </p:sp>
      <p:sp>
        <p:nvSpPr>
          <p:cNvPr id="12" name="TextBox 11">
            <a:extLst>
              <a:ext uri="{FF2B5EF4-FFF2-40B4-BE49-F238E27FC236}">
                <a16:creationId xmlns:a16="http://schemas.microsoft.com/office/drawing/2014/main" id="{84E11884-094E-411E-8262-150AF41941E5}"/>
              </a:ext>
            </a:extLst>
          </p:cNvPr>
          <p:cNvSpPr txBox="1"/>
          <p:nvPr/>
        </p:nvSpPr>
        <p:spPr>
          <a:xfrm>
            <a:off x="5880574" y="5073118"/>
            <a:ext cx="3223189" cy="223138"/>
          </a:xfrm>
          <a:prstGeom prst="rect">
            <a:avLst/>
          </a:prstGeom>
          <a:solidFill>
            <a:schemeClr val="bg1"/>
          </a:solidFill>
        </p:spPr>
        <p:txBody>
          <a:bodyPr wrap="square" rtlCol="0">
            <a:spAutoFit/>
          </a:bodyPr>
          <a:lstStyle/>
          <a:p>
            <a:r>
              <a:rPr lang="en-US" sz="850" b="1" dirty="0"/>
              <a:t>Provides limited upside and downside potential</a:t>
            </a:r>
          </a:p>
        </p:txBody>
      </p:sp>
    </p:spTree>
    <p:extLst>
      <p:ext uri="{BB962C8B-B14F-4D97-AF65-F5344CB8AC3E}">
        <p14:creationId xmlns:p14="http://schemas.microsoft.com/office/powerpoint/2010/main" val="197177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778-2D53-4CDD-B34D-949A387991E8}"/>
              </a:ext>
            </a:extLst>
          </p:cNvPr>
          <p:cNvSpPr>
            <a:spLocks noGrp="1"/>
          </p:cNvSpPr>
          <p:nvPr>
            <p:ph type="title"/>
          </p:nvPr>
        </p:nvSpPr>
        <p:spPr/>
        <p:txBody>
          <a:bodyPr vert="horz" lIns="91440" tIns="45720" rIns="91440" bIns="45720" rtlCol="0" anchor="ctr">
            <a:normAutofit fontScale="90000"/>
          </a:bodyPr>
          <a:lstStyle/>
          <a:p>
            <a:r>
              <a:rPr lang="en-US" dirty="0"/>
              <a:t>Past Hedging Actions &amp; Results</a:t>
            </a:r>
          </a:p>
        </p:txBody>
      </p:sp>
      <p:sp>
        <p:nvSpPr>
          <p:cNvPr id="3" name="Content Placeholder 2">
            <a:extLst>
              <a:ext uri="{FF2B5EF4-FFF2-40B4-BE49-F238E27FC236}">
                <a16:creationId xmlns:a16="http://schemas.microsoft.com/office/drawing/2014/main" id="{C44ABDCA-A172-4D71-9F43-F3544C65B45E}"/>
              </a:ext>
            </a:extLst>
          </p:cNvPr>
          <p:cNvSpPr>
            <a:spLocks noGrp="1"/>
          </p:cNvSpPr>
          <p:nvPr>
            <p:ph idx="1"/>
          </p:nvPr>
        </p:nvSpPr>
        <p:spPr/>
        <p:txBody>
          <a:bodyPr>
            <a:normAutofit fontScale="85000" lnSpcReduction="20000"/>
          </a:bodyPr>
          <a:lstStyle/>
          <a:p>
            <a:r>
              <a:rPr lang="en-US" dirty="0"/>
              <a:t>Summer 2017:</a:t>
            </a:r>
          </a:p>
          <a:p>
            <a:pPr lvl="1"/>
            <a:r>
              <a:rPr lang="en-US" dirty="0"/>
              <a:t>800 MW settled +$5 million gain</a:t>
            </a:r>
          </a:p>
          <a:p>
            <a:r>
              <a:rPr lang="en-US" dirty="0"/>
              <a:t>Winter 2017-2018:</a:t>
            </a:r>
          </a:p>
          <a:p>
            <a:pPr lvl="1"/>
            <a:r>
              <a:rPr lang="en-US" dirty="0"/>
              <a:t>1200 MW settled -$14 million loss</a:t>
            </a:r>
          </a:p>
          <a:p>
            <a:r>
              <a:rPr lang="en-US" dirty="0"/>
              <a:t>Summer 2018:</a:t>
            </a:r>
          </a:p>
          <a:p>
            <a:pPr lvl="1"/>
            <a:r>
              <a:rPr lang="en-US" dirty="0"/>
              <a:t>300 MW settled -$1 million loss</a:t>
            </a:r>
          </a:p>
          <a:p>
            <a:r>
              <a:rPr lang="en-US" dirty="0"/>
              <a:t>Winter 2018-2019:</a:t>
            </a:r>
          </a:p>
          <a:p>
            <a:pPr lvl="1"/>
            <a:r>
              <a:rPr lang="en-US" dirty="0"/>
              <a:t>300 MW + 300 MW put / 150 MW call settled +$22 million gain</a:t>
            </a:r>
          </a:p>
          <a:p>
            <a:r>
              <a:rPr lang="en-US" dirty="0"/>
              <a:t>Summer 2019:</a:t>
            </a:r>
          </a:p>
          <a:p>
            <a:pPr lvl="1"/>
            <a:r>
              <a:rPr lang="en-US" dirty="0"/>
              <a:t>No hedges; forward prices did not reach targets; June &amp; July prices settled below forwards. </a:t>
            </a:r>
          </a:p>
          <a:p>
            <a:r>
              <a:rPr lang="en-US" dirty="0"/>
              <a:t>Winter 2019-2020:</a:t>
            </a:r>
          </a:p>
          <a:p>
            <a:pPr lvl="1"/>
            <a:r>
              <a:rPr lang="en-US" sz="2100" dirty="0"/>
              <a:t>Up to 600 MW sold (800 MW with put option)</a:t>
            </a:r>
          </a:p>
        </p:txBody>
      </p:sp>
    </p:spTree>
    <p:extLst>
      <p:ext uri="{BB962C8B-B14F-4D97-AF65-F5344CB8AC3E}">
        <p14:creationId xmlns:p14="http://schemas.microsoft.com/office/powerpoint/2010/main" val="167967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4550"/>
            <a:ext cx="7772400" cy="1797528"/>
          </a:xfrm>
        </p:spPr>
        <p:txBody>
          <a:bodyPr>
            <a:normAutofit fontScale="90000"/>
          </a:bodyPr>
          <a:lstStyle/>
          <a:p>
            <a:br>
              <a:rPr lang="en-US" dirty="0"/>
            </a:br>
            <a:r>
              <a:rPr lang="en-US" sz="4000" dirty="0"/>
              <a:t>Upcoming Activities</a:t>
            </a:r>
            <a:br>
              <a:rPr lang="en-US" sz="4000" dirty="0"/>
            </a:br>
            <a:endParaRPr lang="en-US" sz="4000" dirty="0"/>
          </a:p>
        </p:txBody>
      </p:sp>
      <p:sp>
        <p:nvSpPr>
          <p:cNvPr id="3" name="TextBox 2">
            <a:extLst>
              <a:ext uri="{FF2B5EF4-FFF2-40B4-BE49-F238E27FC236}">
                <a16:creationId xmlns:a16="http://schemas.microsoft.com/office/drawing/2014/main" id="{83716C6A-7FB0-428E-B000-6AF40943584C}"/>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255663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D59BA-8D26-4F57-8D76-962C37632D8E}"/>
              </a:ext>
            </a:extLst>
          </p:cNvPr>
          <p:cNvSpPr>
            <a:spLocks noGrp="1"/>
          </p:cNvSpPr>
          <p:nvPr>
            <p:ph type="title"/>
          </p:nvPr>
        </p:nvSpPr>
        <p:spPr/>
        <p:txBody>
          <a:bodyPr>
            <a:normAutofit fontScale="90000"/>
          </a:bodyPr>
          <a:lstStyle/>
          <a:p>
            <a:r>
              <a:rPr lang="en-US" dirty="0"/>
              <a:t>Upcoming Activities</a:t>
            </a:r>
          </a:p>
        </p:txBody>
      </p:sp>
      <p:sp>
        <p:nvSpPr>
          <p:cNvPr id="4" name="Content Placeholder 3">
            <a:extLst>
              <a:ext uri="{FF2B5EF4-FFF2-40B4-BE49-F238E27FC236}">
                <a16:creationId xmlns:a16="http://schemas.microsoft.com/office/drawing/2014/main" id="{0E4DD726-FA87-45C0-AD84-9289F2DBF755}"/>
              </a:ext>
            </a:extLst>
          </p:cNvPr>
          <p:cNvSpPr>
            <a:spLocks noGrp="1"/>
          </p:cNvSpPr>
          <p:nvPr>
            <p:ph idx="1"/>
          </p:nvPr>
        </p:nvSpPr>
        <p:spPr/>
        <p:txBody>
          <a:bodyPr>
            <a:normAutofit/>
          </a:bodyPr>
          <a:lstStyle/>
          <a:p>
            <a:r>
              <a:rPr lang="en-US" dirty="0">
                <a:solidFill>
                  <a:srgbClr val="FF0000"/>
                </a:solidFill>
              </a:rPr>
              <a:t>Coal Contract Negotiations</a:t>
            </a:r>
          </a:p>
          <a:p>
            <a:pPr lvl="1"/>
            <a:r>
              <a:rPr lang="en-US" dirty="0">
                <a:solidFill>
                  <a:srgbClr val="FF0000"/>
                </a:solidFill>
              </a:rPr>
              <a:t>Reduce annual contract minimum from 2.75 million tons to 1.8 million tons and reduce contract base (expected) quantity from 3.25 million tons to 2.75 million tons. Keep price and term increase minimal.</a:t>
            </a:r>
          </a:p>
          <a:p>
            <a:pPr lvl="1"/>
            <a:r>
              <a:rPr lang="en-US" dirty="0">
                <a:solidFill>
                  <a:srgbClr val="FF0000"/>
                </a:solidFill>
              </a:rPr>
              <a:t>Negotiate 2021 &amp; beyond contract when power pricing expectations are more favorable.</a:t>
            </a:r>
          </a:p>
          <a:p>
            <a:r>
              <a:rPr lang="en-US" dirty="0"/>
              <a:t>CBA Renewal</a:t>
            </a:r>
          </a:p>
          <a:p>
            <a:r>
              <a:rPr lang="en-US" dirty="0"/>
              <a:t>Insurance Renewal</a:t>
            </a:r>
          </a:p>
          <a:p>
            <a:r>
              <a:rPr lang="en-US" dirty="0"/>
              <a:t>2020 Budget Schedule</a:t>
            </a:r>
          </a:p>
          <a:p>
            <a:pPr marL="457200" lvl="1" indent="0">
              <a:buNone/>
            </a:pPr>
            <a:r>
              <a:rPr lang="en-US" dirty="0"/>
              <a:t> </a:t>
            </a:r>
          </a:p>
          <a:p>
            <a:pPr lvl="1"/>
            <a:endParaRPr lang="en-US" dirty="0"/>
          </a:p>
        </p:txBody>
      </p:sp>
      <p:sp>
        <p:nvSpPr>
          <p:cNvPr id="5" name="TextBox 4">
            <a:extLst>
              <a:ext uri="{FF2B5EF4-FFF2-40B4-BE49-F238E27FC236}">
                <a16:creationId xmlns:a16="http://schemas.microsoft.com/office/drawing/2014/main" id="{BD3EEA0B-4F2D-4558-AD15-2B8AECD58133}"/>
              </a:ext>
            </a:extLst>
          </p:cNvPr>
          <p:cNvSpPr txBox="1"/>
          <p:nvPr/>
        </p:nvSpPr>
        <p:spPr>
          <a:xfrm>
            <a:off x="4572000" y="3954570"/>
            <a:ext cx="3368812" cy="1569660"/>
          </a:xfrm>
          <a:prstGeom prst="rect">
            <a:avLst/>
          </a:prstGeom>
          <a:solidFill>
            <a:schemeClr val="accent6">
              <a:lumMod val="75000"/>
            </a:schemeClr>
          </a:solidFill>
        </p:spPr>
        <p:txBody>
          <a:bodyPr wrap="square" rtlCol="0">
            <a:spAutoFit/>
          </a:bodyPr>
          <a:lstStyle/>
          <a:p>
            <a:r>
              <a:rPr lang="en-US" sz="2400" b="1" dirty="0"/>
              <a:t>place holder slide</a:t>
            </a:r>
          </a:p>
          <a:p>
            <a:endParaRPr lang="en-US" sz="2400" b="1" dirty="0"/>
          </a:p>
          <a:p>
            <a:r>
              <a:rPr lang="en-US" sz="2400" b="1" dirty="0"/>
              <a:t>Schedules / bullets on activity</a:t>
            </a:r>
          </a:p>
        </p:txBody>
      </p:sp>
    </p:spTree>
    <p:extLst>
      <p:ext uri="{BB962C8B-B14F-4D97-AF65-F5344CB8AC3E}">
        <p14:creationId xmlns:p14="http://schemas.microsoft.com/office/powerpoint/2010/main" val="211193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4550"/>
            <a:ext cx="7772400" cy="1797528"/>
          </a:xfrm>
        </p:spPr>
        <p:txBody>
          <a:bodyPr>
            <a:normAutofit fontScale="90000"/>
          </a:bodyPr>
          <a:lstStyle/>
          <a:p>
            <a:br>
              <a:rPr lang="en-US" dirty="0"/>
            </a:br>
            <a:r>
              <a:rPr lang="en-US" sz="4000" dirty="0"/>
              <a:t>Next Meeting</a:t>
            </a:r>
            <a:br>
              <a:rPr lang="en-US" sz="4000" dirty="0"/>
            </a:br>
            <a:endParaRPr lang="en-US" sz="4000" dirty="0"/>
          </a:p>
        </p:txBody>
      </p:sp>
      <p:sp>
        <p:nvSpPr>
          <p:cNvPr id="3" name="TextBox 2">
            <a:extLst>
              <a:ext uri="{FF2B5EF4-FFF2-40B4-BE49-F238E27FC236}">
                <a16:creationId xmlns:a16="http://schemas.microsoft.com/office/drawing/2014/main" id="{83716C6A-7FB0-428E-B000-6AF40943584C}"/>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324653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7F86-056F-4BBE-9833-702752A6136F}"/>
              </a:ext>
            </a:extLst>
          </p:cNvPr>
          <p:cNvSpPr>
            <a:spLocks noGrp="1"/>
          </p:cNvSpPr>
          <p:nvPr>
            <p:ph type="title"/>
          </p:nvPr>
        </p:nvSpPr>
        <p:spPr/>
        <p:txBody>
          <a:bodyPr>
            <a:normAutofit/>
          </a:bodyPr>
          <a:lstStyle/>
          <a:p>
            <a:r>
              <a:rPr lang="en-US" sz="2800" dirty="0"/>
              <a:t>Next Meeting</a:t>
            </a:r>
            <a:endParaRPr lang="en-US" sz="2800" dirty="0">
              <a:solidFill>
                <a:srgbClr val="FF0000"/>
              </a:solidFill>
            </a:endParaRPr>
          </a:p>
        </p:txBody>
      </p:sp>
      <p:sp>
        <p:nvSpPr>
          <p:cNvPr id="3" name="Content Placeholder 2">
            <a:extLst>
              <a:ext uri="{FF2B5EF4-FFF2-40B4-BE49-F238E27FC236}">
                <a16:creationId xmlns:a16="http://schemas.microsoft.com/office/drawing/2014/main" id="{D4947CA2-BF73-406D-9060-E2D55645AC0D}"/>
              </a:ext>
            </a:extLst>
          </p:cNvPr>
          <p:cNvSpPr>
            <a:spLocks noGrp="1"/>
          </p:cNvSpPr>
          <p:nvPr>
            <p:ph idx="1"/>
          </p:nvPr>
        </p:nvSpPr>
        <p:spPr>
          <a:xfrm>
            <a:off x="457200" y="1333770"/>
            <a:ext cx="8229600" cy="5047980"/>
          </a:xfrm>
        </p:spPr>
        <p:txBody>
          <a:bodyPr>
            <a:normAutofit/>
          </a:bodyPr>
          <a:lstStyle/>
          <a:p>
            <a:pPr marL="342900" lvl="2" indent="-342900">
              <a:lnSpc>
                <a:spcPct val="110000"/>
              </a:lnSpc>
              <a:buClr>
                <a:schemeClr val="tx2"/>
              </a:buClr>
              <a:buSzPct val="50000"/>
              <a:buFont typeface="Wingdings" charset="2"/>
              <a:buChar char="u"/>
            </a:pPr>
            <a:r>
              <a:rPr lang="en-US" sz="2000" dirty="0">
                <a:solidFill>
                  <a:schemeClr val="tx2"/>
                </a:solidFill>
              </a:rPr>
              <a:t>Proposed Date:	 Wednesday November 13th, 2019</a:t>
            </a:r>
          </a:p>
          <a:p>
            <a:pPr marL="342900" lvl="2" indent="-342900">
              <a:lnSpc>
                <a:spcPct val="110000"/>
              </a:lnSpc>
              <a:buClr>
                <a:schemeClr val="tx2"/>
              </a:buClr>
              <a:buSzPct val="50000"/>
              <a:buFont typeface="Wingdings" charset="2"/>
              <a:buChar char="u"/>
            </a:pPr>
            <a:r>
              <a:rPr lang="en-US" sz="2000" dirty="0">
                <a:solidFill>
                  <a:schemeClr val="tx2"/>
                </a:solidFill>
              </a:rPr>
              <a:t>Location:	Homer City Generation Station		</a:t>
            </a:r>
          </a:p>
          <a:p>
            <a:pPr marL="342900" lvl="2" indent="-342900">
              <a:lnSpc>
                <a:spcPct val="110000"/>
              </a:lnSpc>
              <a:buClr>
                <a:schemeClr val="tx2"/>
              </a:buClr>
              <a:buSzPct val="50000"/>
              <a:buFont typeface="Wingdings" charset="2"/>
              <a:buChar char="u"/>
            </a:pPr>
            <a:endParaRPr lang="en-US" sz="2000" dirty="0">
              <a:solidFill>
                <a:schemeClr val="tx2"/>
              </a:solidFill>
            </a:endParaRPr>
          </a:p>
          <a:p>
            <a:pPr marL="0" lvl="2" indent="0">
              <a:lnSpc>
                <a:spcPct val="110000"/>
              </a:lnSpc>
              <a:buClr>
                <a:schemeClr val="tx2"/>
              </a:buClr>
              <a:buSzPct val="50000"/>
              <a:buNone/>
            </a:pPr>
            <a:r>
              <a:rPr lang="en-US" sz="2000" dirty="0">
                <a:solidFill>
                  <a:schemeClr val="tx2"/>
                </a:solidFill>
              </a:rPr>
              <a:t>Future Dates</a:t>
            </a:r>
          </a:p>
          <a:p>
            <a:pPr marL="342900" lvl="2" indent="-342900">
              <a:lnSpc>
                <a:spcPct val="110000"/>
              </a:lnSpc>
              <a:buClr>
                <a:schemeClr val="tx2"/>
              </a:buClr>
              <a:buSzPct val="50000"/>
              <a:buFont typeface="Wingdings" charset="2"/>
              <a:buChar char="u"/>
            </a:pPr>
            <a:r>
              <a:rPr lang="en-US" sz="2000" dirty="0">
                <a:solidFill>
                  <a:schemeClr val="tx2"/>
                </a:solidFill>
              </a:rPr>
              <a:t>Wednesday </a:t>
            </a:r>
            <a:r>
              <a:rPr lang="en-US" sz="2000" dirty="0">
                <a:solidFill>
                  <a:schemeClr val="tx2"/>
                </a:solidFill>
                <a:highlight>
                  <a:srgbClr val="FFFF00"/>
                </a:highlight>
              </a:rPr>
              <a:t>February 12</a:t>
            </a:r>
            <a:r>
              <a:rPr lang="en-US" sz="2000" baseline="30000" dirty="0">
                <a:solidFill>
                  <a:schemeClr val="tx2"/>
                </a:solidFill>
                <a:highlight>
                  <a:srgbClr val="FFFF00"/>
                </a:highlight>
              </a:rPr>
              <a:t>th</a:t>
            </a:r>
            <a:r>
              <a:rPr lang="en-US" sz="2000" dirty="0">
                <a:solidFill>
                  <a:schemeClr val="tx2"/>
                </a:solidFill>
                <a:highlight>
                  <a:srgbClr val="FFFF00"/>
                </a:highlight>
              </a:rPr>
              <a:t>, 2019 or February 19th, 2019</a:t>
            </a:r>
          </a:p>
          <a:p>
            <a:pPr marL="0" indent="0">
              <a:buNone/>
            </a:pPr>
            <a:endParaRPr lang="en-US" dirty="0"/>
          </a:p>
        </p:txBody>
      </p:sp>
      <p:sp>
        <p:nvSpPr>
          <p:cNvPr id="4" name="TextBox 3">
            <a:extLst>
              <a:ext uri="{FF2B5EF4-FFF2-40B4-BE49-F238E27FC236}">
                <a16:creationId xmlns:a16="http://schemas.microsoft.com/office/drawing/2014/main" id="{8023D2D4-2E83-4E26-873B-9375EB49D5DB}"/>
              </a:ext>
            </a:extLst>
          </p:cNvPr>
          <p:cNvSpPr txBox="1"/>
          <p:nvPr/>
        </p:nvSpPr>
        <p:spPr>
          <a:xfrm>
            <a:off x="1766606" y="3626927"/>
            <a:ext cx="5390643" cy="461665"/>
          </a:xfrm>
          <a:prstGeom prst="rect">
            <a:avLst/>
          </a:prstGeom>
          <a:solidFill>
            <a:schemeClr val="accent6">
              <a:lumMod val="75000"/>
            </a:schemeClr>
          </a:solidFill>
        </p:spPr>
        <p:txBody>
          <a:bodyPr wrap="none" rtlCol="0">
            <a:spAutoFit/>
          </a:bodyPr>
          <a:lstStyle/>
          <a:p>
            <a:r>
              <a:rPr lang="en-US" sz="2400" b="1" dirty="0"/>
              <a:t>Bill – which date do you want to propose</a:t>
            </a:r>
          </a:p>
        </p:txBody>
      </p:sp>
    </p:spTree>
    <p:extLst>
      <p:ext uri="{BB962C8B-B14F-4D97-AF65-F5344CB8AC3E}">
        <p14:creationId xmlns:p14="http://schemas.microsoft.com/office/powerpoint/2010/main" val="4116594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Appendix</a:t>
            </a:r>
          </a:p>
        </p:txBody>
      </p:sp>
    </p:spTree>
    <p:extLst>
      <p:ext uri="{BB962C8B-B14F-4D97-AF65-F5344CB8AC3E}">
        <p14:creationId xmlns:p14="http://schemas.microsoft.com/office/powerpoint/2010/main" val="284845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806"/>
            <a:ext cx="8402772" cy="1143000"/>
          </a:xfrm>
        </p:spPr>
        <p:txBody>
          <a:bodyPr>
            <a:noAutofit/>
          </a:bodyPr>
          <a:lstStyle/>
          <a:p>
            <a:r>
              <a:rPr lang="en-US" sz="2800" dirty="0"/>
              <a:t>2019 Forecast vs 2019 Budget</a:t>
            </a:r>
            <a:br>
              <a:rPr lang="en-US" sz="2800" dirty="0"/>
            </a:br>
            <a:endParaRPr lang="en-US" sz="2800" dirty="0"/>
          </a:p>
        </p:txBody>
      </p:sp>
      <p:pic>
        <p:nvPicPr>
          <p:cNvPr id="3" name="Picture 2">
            <a:extLst>
              <a:ext uri="{FF2B5EF4-FFF2-40B4-BE49-F238E27FC236}">
                <a16:creationId xmlns:a16="http://schemas.microsoft.com/office/drawing/2014/main" id="{9192BD9F-D7FF-470B-AEC9-00BA4EE03077}"/>
              </a:ext>
            </a:extLst>
          </p:cNvPr>
          <p:cNvPicPr>
            <a:picLocks noChangeAspect="1"/>
          </p:cNvPicPr>
          <p:nvPr/>
        </p:nvPicPr>
        <p:blipFill>
          <a:blip r:embed="rId3"/>
          <a:stretch>
            <a:fillRect/>
          </a:stretch>
        </p:blipFill>
        <p:spPr>
          <a:xfrm>
            <a:off x="142014" y="807545"/>
            <a:ext cx="8859972" cy="3935643"/>
          </a:xfrm>
          <a:prstGeom prst="rect">
            <a:avLst/>
          </a:prstGeom>
        </p:spPr>
      </p:pic>
    </p:spTree>
    <p:extLst>
      <p:ext uri="{BB962C8B-B14F-4D97-AF65-F5344CB8AC3E}">
        <p14:creationId xmlns:p14="http://schemas.microsoft.com/office/powerpoint/2010/main" val="116578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Homer City Board Meeting Attendees</a:t>
            </a:r>
            <a:br>
              <a:rPr lang="en-US" dirty="0"/>
            </a:br>
            <a:endParaRPr lang="en-US" dirty="0"/>
          </a:p>
        </p:txBody>
      </p:sp>
      <p:sp>
        <p:nvSpPr>
          <p:cNvPr id="5" name="Content Placeholder 2"/>
          <p:cNvSpPr>
            <a:spLocks noGrp="1"/>
          </p:cNvSpPr>
          <p:nvPr>
            <p:ph idx="1"/>
          </p:nvPr>
        </p:nvSpPr>
        <p:spPr>
          <a:xfrm>
            <a:off x="303245" y="1300993"/>
            <a:ext cx="8537510" cy="4958489"/>
          </a:xfrm>
        </p:spPr>
        <p:txBody>
          <a:bodyPr>
            <a:normAutofit fontScale="92500" lnSpcReduction="20000"/>
          </a:bodyPr>
          <a:lstStyle/>
          <a:p>
            <a:pPr marL="0" indent="0">
              <a:buNone/>
            </a:pPr>
            <a:r>
              <a:rPr lang="en-US" sz="1900" dirty="0"/>
              <a:t>William A. Wexler – Chairman &amp; CEO </a:t>
            </a:r>
          </a:p>
          <a:p>
            <a:pPr marL="0" indent="0">
              <a:buNone/>
            </a:pPr>
            <a:r>
              <a:rPr lang="en-US" sz="1900" b="1" u="sng" dirty="0"/>
              <a:t>Board of Directors</a:t>
            </a:r>
          </a:p>
          <a:p>
            <a:pPr marL="0" indent="0">
              <a:spcBef>
                <a:spcPts val="0"/>
              </a:spcBef>
              <a:buNone/>
            </a:pPr>
            <a:r>
              <a:rPr lang="en-US" sz="1900" dirty="0"/>
              <a:t>Steven Gilliland</a:t>
            </a:r>
          </a:p>
          <a:p>
            <a:pPr marL="0" indent="0">
              <a:spcBef>
                <a:spcPts val="0"/>
              </a:spcBef>
              <a:buNone/>
            </a:pPr>
            <a:r>
              <a:rPr lang="en-US" sz="1900" dirty="0"/>
              <a:t>Kevin Howell</a:t>
            </a:r>
          </a:p>
          <a:p>
            <a:pPr marL="0" indent="0">
              <a:spcBef>
                <a:spcPts val="0"/>
              </a:spcBef>
              <a:buNone/>
            </a:pPr>
            <a:r>
              <a:rPr lang="en-US" sz="1900" dirty="0"/>
              <a:t>Richard Williams</a:t>
            </a:r>
          </a:p>
          <a:p>
            <a:pPr marL="0" indent="0">
              <a:spcBef>
                <a:spcPts val="0"/>
              </a:spcBef>
              <a:buNone/>
            </a:pPr>
            <a:r>
              <a:rPr lang="en-US" sz="1900" dirty="0"/>
              <a:t>Andrew </a:t>
            </a:r>
            <a:r>
              <a:rPr lang="en-US" sz="1900" dirty="0" err="1"/>
              <a:t>Shannahan</a:t>
            </a:r>
            <a:r>
              <a:rPr lang="en-US" sz="1900" dirty="0"/>
              <a:t> </a:t>
            </a:r>
          </a:p>
          <a:p>
            <a:pPr marL="0" indent="0">
              <a:buNone/>
            </a:pPr>
            <a:r>
              <a:rPr lang="en-US" sz="1900" b="1" u="sng" dirty="0"/>
              <a:t>CPV</a:t>
            </a:r>
          </a:p>
          <a:p>
            <a:pPr marL="0" indent="0">
              <a:spcBef>
                <a:spcPts val="0"/>
              </a:spcBef>
              <a:buNone/>
            </a:pPr>
            <a:r>
              <a:rPr lang="en-US" sz="1900" dirty="0"/>
              <a:t>Dave Magill – Senior Vice President, Asset Management</a:t>
            </a:r>
          </a:p>
          <a:p>
            <a:pPr marL="0" indent="0">
              <a:spcBef>
                <a:spcPts val="0"/>
              </a:spcBef>
              <a:buNone/>
            </a:pPr>
            <a:r>
              <a:rPr lang="en-US" sz="1900" dirty="0"/>
              <a:t>John Smeltzer, Vice President, Asset Management</a:t>
            </a:r>
          </a:p>
          <a:p>
            <a:pPr marL="0" indent="0">
              <a:spcBef>
                <a:spcPts val="0"/>
              </a:spcBef>
              <a:buNone/>
            </a:pPr>
            <a:r>
              <a:rPr lang="en-US" sz="1900" dirty="0"/>
              <a:t>Nick Rahn – Vice President, Asset Management</a:t>
            </a:r>
          </a:p>
          <a:p>
            <a:pPr marL="0" indent="0">
              <a:spcBef>
                <a:spcPts val="0"/>
              </a:spcBef>
              <a:buNone/>
            </a:pPr>
            <a:r>
              <a:rPr lang="en-US" sz="1900" dirty="0"/>
              <a:t>Jim Kettering – Vice President, Finance</a:t>
            </a:r>
          </a:p>
          <a:p>
            <a:pPr marL="0" indent="0">
              <a:spcBef>
                <a:spcPts val="0"/>
              </a:spcBef>
              <a:buNone/>
            </a:pPr>
            <a:r>
              <a:rPr lang="en-US" sz="1900" dirty="0"/>
              <a:t>Tom Minderman – Vice President, Energy Management</a:t>
            </a:r>
          </a:p>
          <a:p>
            <a:pPr marL="0" indent="0">
              <a:spcBef>
                <a:spcPts val="0"/>
              </a:spcBef>
              <a:buNone/>
            </a:pPr>
            <a:r>
              <a:rPr lang="en-US" sz="1900" dirty="0"/>
              <a:t>Tony </a:t>
            </a:r>
            <a:r>
              <a:rPr lang="en-US" sz="1900" dirty="0" err="1"/>
              <a:t>Haramis</a:t>
            </a:r>
            <a:r>
              <a:rPr lang="en-US" sz="1900" dirty="0"/>
              <a:t>– Vice President, Accounting – via phone </a:t>
            </a:r>
          </a:p>
          <a:p>
            <a:pPr marL="0" indent="0">
              <a:spcBef>
                <a:spcPts val="0"/>
              </a:spcBef>
              <a:buNone/>
            </a:pPr>
            <a:r>
              <a:rPr lang="en-US" sz="1900" dirty="0"/>
              <a:t>Diana Walker - Director, Energy Management</a:t>
            </a:r>
          </a:p>
          <a:p>
            <a:pPr marL="0" indent="0">
              <a:spcBef>
                <a:spcPts val="0"/>
              </a:spcBef>
              <a:buNone/>
            </a:pPr>
            <a:r>
              <a:rPr lang="en-US" sz="1900" dirty="0"/>
              <a:t>John Buckman – Director, Finance </a:t>
            </a:r>
          </a:p>
          <a:p>
            <a:pPr marL="0" indent="0">
              <a:spcBef>
                <a:spcPts val="0"/>
              </a:spcBef>
              <a:buNone/>
            </a:pPr>
            <a:r>
              <a:rPr lang="en-US" sz="1900" b="1" u="sng" dirty="0"/>
              <a:t>NRG</a:t>
            </a:r>
          </a:p>
          <a:p>
            <a:pPr marL="0" indent="0">
              <a:spcBef>
                <a:spcPts val="0"/>
              </a:spcBef>
              <a:buNone/>
            </a:pPr>
            <a:r>
              <a:rPr lang="en-US" sz="1900" dirty="0"/>
              <a:t>Daryl Miller, Plant Manager</a:t>
            </a:r>
          </a:p>
        </p:txBody>
      </p:sp>
    </p:spTree>
    <p:extLst>
      <p:ext uri="{BB962C8B-B14F-4D97-AF65-F5344CB8AC3E}">
        <p14:creationId xmlns:p14="http://schemas.microsoft.com/office/powerpoint/2010/main" val="155315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4550"/>
            <a:ext cx="7772400" cy="1797528"/>
          </a:xfrm>
        </p:spPr>
        <p:txBody>
          <a:bodyPr>
            <a:normAutofit fontScale="90000"/>
          </a:bodyPr>
          <a:lstStyle/>
          <a:p>
            <a:br>
              <a:rPr lang="en-US" dirty="0"/>
            </a:br>
            <a:r>
              <a:rPr lang="en-US" sz="4000" dirty="0"/>
              <a:t>Asset Manager Presentation</a:t>
            </a:r>
            <a:br>
              <a:rPr lang="en-US" sz="4000" dirty="0"/>
            </a:br>
            <a:endParaRPr lang="en-US" sz="4000" dirty="0"/>
          </a:p>
        </p:txBody>
      </p:sp>
      <p:sp>
        <p:nvSpPr>
          <p:cNvPr id="3" name="TextBox 2">
            <a:extLst>
              <a:ext uri="{FF2B5EF4-FFF2-40B4-BE49-F238E27FC236}">
                <a16:creationId xmlns:a16="http://schemas.microsoft.com/office/drawing/2014/main" id="{83716C6A-7FB0-428E-B000-6AF40943584C}"/>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218599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6BDD-EE42-4027-9CDE-750492722708}"/>
              </a:ext>
            </a:extLst>
          </p:cNvPr>
          <p:cNvSpPr>
            <a:spLocks noGrp="1"/>
          </p:cNvSpPr>
          <p:nvPr>
            <p:ph type="title"/>
          </p:nvPr>
        </p:nvSpPr>
        <p:spPr/>
        <p:txBody>
          <a:bodyPr>
            <a:normAutofit fontScale="90000"/>
          </a:bodyPr>
          <a:lstStyle/>
          <a:p>
            <a:r>
              <a:rPr lang="en-US" dirty="0"/>
              <a:t>Asset Manager Presentation Agenda</a:t>
            </a:r>
          </a:p>
        </p:txBody>
      </p:sp>
      <p:sp>
        <p:nvSpPr>
          <p:cNvPr id="3" name="Content Placeholder 2">
            <a:extLst>
              <a:ext uri="{FF2B5EF4-FFF2-40B4-BE49-F238E27FC236}">
                <a16:creationId xmlns:a16="http://schemas.microsoft.com/office/drawing/2014/main" id="{E757E6CE-3474-4AF2-B21C-7C2CECCC00C7}"/>
              </a:ext>
            </a:extLst>
          </p:cNvPr>
          <p:cNvSpPr>
            <a:spLocks noGrp="1"/>
          </p:cNvSpPr>
          <p:nvPr>
            <p:ph idx="1"/>
          </p:nvPr>
        </p:nvSpPr>
        <p:spPr>
          <a:xfrm>
            <a:off x="457200" y="815610"/>
            <a:ext cx="8229600" cy="4945732"/>
          </a:xfrm>
        </p:spPr>
        <p:txBody>
          <a:bodyPr>
            <a:normAutofit lnSpcReduction="10000"/>
          </a:bodyPr>
          <a:lstStyle/>
          <a:p>
            <a:r>
              <a:rPr lang="en-US" dirty="0"/>
              <a:t>Current Highlights &amp; Issues</a:t>
            </a:r>
          </a:p>
          <a:p>
            <a:r>
              <a:rPr lang="en-US" dirty="0"/>
              <a:t>Q2 2019 Operating Results and Operational Overview</a:t>
            </a:r>
          </a:p>
          <a:p>
            <a:r>
              <a:rPr lang="en-US" dirty="0"/>
              <a:t>2019 / 2020 Forecast &amp; Liquidity Outlook</a:t>
            </a:r>
          </a:p>
          <a:p>
            <a:r>
              <a:rPr lang="en-US" dirty="0"/>
              <a:t>Winter Hedging</a:t>
            </a:r>
          </a:p>
          <a:p>
            <a:r>
              <a:rPr lang="en-US" dirty="0"/>
              <a:t>Upcoming Activities</a:t>
            </a:r>
          </a:p>
          <a:p>
            <a:pPr lvl="1"/>
            <a:r>
              <a:rPr lang="en-US" dirty="0"/>
              <a:t>2021 Coal Contract Negotiations </a:t>
            </a:r>
          </a:p>
          <a:p>
            <a:pPr lvl="1"/>
            <a:r>
              <a:rPr lang="en-US" dirty="0"/>
              <a:t>CBA Renewal</a:t>
            </a:r>
          </a:p>
          <a:p>
            <a:pPr lvl="1"/>
            <a:r>
              <a:rPr lang="en-US" dirty="0"/>
              <a:t>Insurance Renewal</a:t>
            </a:r>
          </a:p>
          <a:p>
            <a:pPr lvl="1"/>
            <a:r>
              <a:rPr lang="en-US" dirty="0"/>
              <a:t>2020 Budget Schedule</a:t>
            </a:r>
          </a:p>
          <a:p>
            <a:r>
              <a:rPr lang="en-US" dirty="0"/>
              <a:t>Next Meeting</a:t>
            </a:r>
          </a:p>
          <a:p>
            <a:r>
              <a:rPr lang="en-US" dirty="0"/>
              <a:t>Appendix</a:t>
            </a:r>
          </a:p>
        </p:txBody>
      </p:sp>
    </p:spTree>
    <p:extLst>
      <p:ext uri="{BB962C8B-B14F-4D97-AF65-F5344CB8AC3E}">
        <p14:creationId xmlns:p14="http://schemas.microsoft.com/office/powerpoint/2010/main" val="86129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Q2 2019 Operating Results and Operational Overview</a:t>
            </a:r>
          </a:p>
        </p:txBody>
      </p:sp>
      <p:sp>
        <p:nvSpPr>
          <p:cNvPr id="4" name="TextBox 3">
            <a:extLst>
              <a:ext uri="{FF2B5EF4-FFF2-40B4-BE49-F238E27FC236}">
                <a16:creationId xmlns:a16="http://schemas.microsoft.com/office/drawing/2014/main" id="{E39FAA78-2F7C-466A-A15D-ED4E6AB7A787}"/>
              </a:ext>
            </a:extLst>
          </p:cNvPr>
          <p:cNvSpPr txBox="1"/>
          <p:nvPr/>
        </p:nvSpPr>
        <p:spPr>
          <a:xfrm>
            <a:off x="3852472" y="6325849"/>
            <a:ext cx="1439056" cy="276999"/>
          </a:xfrm>
          <a:prstGeom prst="rect">
            <a:avLst/>
          </a:prstGeom>
          <a:noFill/>
        </p:spPr>
        <p:txBody>
          <a:bodyPr wrap="square" rtlCol="0">
            <a:spAutoFit/>
          </a:bodyPr>
          <a:lstStyle/>
          <a:p>
            <a:pPr algn="ctr"/>
            <a:r>
              <a:rPr lang="en-US" sz="1200" dirty="0"/>
              <a:t>Confidential</a:t>
            </a:r>
          </a:p>
        </p:txBody>
      </p:sp>
    </p:spTree>
    <p:extLst>
      <p:ext uri="{BB962C8B-B14F-4D97-AF65-F5344CB8AC3E}">
        <p14:creationId xmlns:p14="http://schemas.microsoft.com/office/powerpoint/2010/main" val="17024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Q2 2019 Summary</a:t>
            </a:r>
            <a:br>
              <a:rPr lang="en-US" dirty="0"/>
            </a:br>
            <a:endParaRPr lang="en-US" dirty="0"/>
          </a:p>
        </p:txBody>
      </p:sp>
      <p:sp>
        <p:nvSpPr>
          <p:cNvPr id="5" name="Content Placeholder 2"/>
          <p:cNvSpPr>
            <a:spLocks noGrp="1"/>
          </p:cNvSpPr>
          <p:nvPr>
            <p:ph idx="1"/>
          </p:nvPr>
        </p:nvSpPr>
        <p:spPr>
          <a:xfrm>
            <a:off x="457200" y="1162682"/>
            <a:ext cx="8229600" cy="5810873"/>
          </a:xfrm>
        </p:spPr>
        <p:txBody>
          <a:bodyPr>
            <a:noAutofit/>
          </a:bodyPr>
          <a:lstStyle/>
          <a:p>
            <a:pPr marL="0" indent="0">
              <a:buNone/>
            </a:pPr>
            <a:r>
              <a:rPr lang="en-US" sz="1200" dirty="0"/>
              <a:t>Despite a mild winter Q1 2019’s $33 MM EBITDA was in-line with budget due to the hedging program and favorable fixed expenses. Plant operating performance showed marked improvements ending the quarter with the three units having favorable availability: </a:t>
            </a:r>
          </a:p>
          <a:p>
            <a:pPr>
              <a:spcBef>
                <a:spcPts val="0"/>
              </a:spcBef>
            </a:pPr>
            <a:r>
              <a:rPr lang="en-US" sz="1200" dirty="0">
                <a:solidFill>
                  <a:schemeClr val="tx2">
                    <a:lumMod val="60000"/>
                    <a:lumOff val="40000"/>
                  </a:schemeClr>
                </a:solidFill>
              </a:rPr>
              <a:t>The Station achieved 66% availability in Q2 (11% favorable to budget) with Unit 1 achieving 92% availability while Unit 2&amp;3 completed a 72-day planned outage and a 21-day planned outage, respectively. </a:t>
            </a:r>
          </a:p>
          <a:p>
            <a:pPr>
              <a:spcBef>
                <a:spcPts val="0"/>
              </a:spcBef>
            </a:pPr>
            <a:r>
              <a:rPr lang="en-US" sz="1200" dirty="0">
                <a:solidFill>
                  <a:schemeClr val="tx2">
                    <a:lumMod val="60000"/>
                    <a:lumOff val="40000"/>
                  </a:schemeClr>
                </a:solidFill>
              </a:rPr>
              <a:t>Q2 Equivalent Unplanned Outage Factor was 2.7% (6.6% favorable to budget). Homer City has outperformed EUOF budget by 6+ point for the second consecutive quarter.</a:t>
            </a:r>
          </a:p>
          <a:p>
            <a:pPr>
              <a:spcBef>
                <a:spcPts val="0"/>
              </a:spcBef>
            </a:pPr>
            <a:r>
              <a:rPr lang="en-US" sz="1200" dirty="0">
                <a:solidFill>
                  <a:schemeClr val="tx2">
                    <a:lumMod val="60000"/>
                    <a:lumOff val="40000"/>
                  </a:schemeClr>
                </a:solidFill>
              </a:rPr>
              <a:t>Unit 2 planned outage was completed on time and below budget. Major work being completed during the outage were SCR upgrade, flame scanner upgrades, and turbine generator inspection.</a:t>
            </a:r>
          </a:p>
          <a:p>
            <a:pPr>
              <a:spcBef>
                <a:spcPts val="0"/>
              </a:spcBef>
            </a:pPr>
            <a:r>
              <a:rPr lang="en-US" sz="1200" dirty="0"/>
              <a:t>The winter hedges put in place in early December 2018 have netted $20.3MM YTD in 2019 ($15.3MM favorable to budget) substantially offsetting the unfavorable Net Energy Margins due to the weak winter market.</a:t>
            </a:r>
          </a:p>
          <a:p>
            <a:pPr>
              <a:spcBef>
                <a:spcPts val="0"/>
              </a:spcBef>
            </a:pPr>
            <a:r>
              <a:rPr lang="en-US" sz="1200" dirty="0"/>
              <a:t>Capacity factor was 24% under budget due to the mild weather leading to coal inventory remaining steady for the quarter – 356k tons vs budget drawing down to 105k tons.</a:t>
            </a:r>
          </a:p>
          <a:p>
            <a:pPr>
              <a:spcBef>
                <a:spcPts val="0"/>
              </a:spcBef>
            </a:pPr>
            <a:r>
              <a:rPr lang="en-US" sz="1200" dirty="0"/>
              <a:t>BPRR services are improving with a record 14 trains being loaded in March and a 4 train monthly average improvement on 2018.  Extension was executed in March, 2019.</a:t>
            </a:r>
          </a:p>
          <a:p>
            <a:pPr>
              <a:spcBef>
                <a:spcPts val="0"/>
              </a:spcBef>
            </a:pPr>
            <a:r>
              <a:rPr lang="en-US" sz="1200" dirty="0"/>
              <a:t>CFADS for Q1 ended $25MM unfavorable to budget.  A large part of the variance is due to the ending coal inventory balance ($19MM vs $6MM budget) as the budget assumed draw down of coal leading up to the spring outage.  Homer City ended Q1 with $79MM of available cash, $36MM unfavorable to budget.  2019 year-end cash forecasted to be $13MM under budget.</a:t>
            </a:r>
          </a:p>
          <a:p>
            <a:pPr>
              <a:spcBef>
                <a:spcPts val="0"/>
              </a:spcBef>
            </a:pPr>
            <a:r>
              <a:rPr lang="en-US" sz="1200" dirty="0"/>
              <a:t>April preliminary gross margin $5MM unfavorable to budget due to low power prices, balance of 2019 forecast to be close to budget levels.</a:t>
            </a:r>
          </a:p>
        </p:txBody>
      </p:sp>
      <p:sp>
        <p:nvSpPr>
          <p:cNvPr id="4" name="Content Placeholder 2">
            <a:extLst>
              <a:ext uri="{FF2B5EF4-FFF2-40B4-BE49-F238E27FC236}">
                <a16:creationId xmlns:a16="http://schemas.microsoft.com/office/drawing/2014/main" id="{80F970C7-CC0C-45C4-8FE1-9BD666ACF92E}"/>
              </a:ext>
            </a:extLst>
          </p:cNvPr>
          <p:cNvSpPr txBox="1">
            <a:spLocks/>
          </p:cNvSpPr>
          <p:nvPr/>
        </p:nvSpPr>
        <p:spPr>
          <a:xfrm>
            <a:off x="171450" y="5597973"/>
            <a:ext cx="8155172" cy="848547"/>
          </a:xfrm>
          <a:prstGeom prst="rect">
            <a:avLst/>
          </a:prstGeom>
        </p:spPr>
        <p:txBody>
          <a:bodyPr vert="horz" lIns="91440" tIns="45720" rIns="91440" bIns="45720" rtlCol="0">
            <a:normAutofit/>
          </a:bodyPr>
          <a:lstStyle>
            <a:lvl1pPr marL="342900" indent="-342900" algn="l" defTabSz="457200" rtl="0" eaLnBrk="1" latinLnBrk="0" hangingPunct="1">
              <a:lnSpc>
                <a:spcPct val="120000"/>
              </a:lnSpc>
              <a:spcBef>
                <a:spcPct val="20000"/>
              </a:spcBef>
              <a:buClr>
                <a:schemeClr val="tx2"/>
              </a:buClr>
              <a:buSzPct val="50000"/>
              <a:buFont typeface="Wingdings" charset="2"/>
              <a:buChar char="u"/>
              <a:defRPr sz="2400" kern="1200">
                <a:solidFill>
                  <a:schemeClr val="tx1">
                    <a:lumMod val="65000"/>
                    <a:lumOff val="35000"/>
                  </a:schemeClr>
                </a:solidFill>
                <a:latin typeface="+mn-lt"/>
                <a:ea typeface="+mn-ea"/>
                <a:cs typeface="+mn-cs"/>
              </a:defRPr>
            </a:lvl1pPr>
            <a:lvl2pPr marL="742950" indent="-285750" algn="l" defTabSz="457200" rtl="0" eaLnBrk="1" latinLnBrk="0" hangingPunct="1">
              <a:lnSpc>
                <a:spcPct val="120000"/>
              </a:lnSpc>
              <a:spcBef>
                <a:spcPct val="20000"/>
              </a:spcBef>
              <a:buClr>
                <a:schemeClr val="tx2">
                  <a:lumMod val="60000"/>
                  <a:lumOff val="40000"/>
                </a:schemeClr>
              </a:buClr>
              <a:buFont typeface="Wingdings" charset="2"/>
              <a:buChar char="ü"/>
              <a:defRPr sz="2000" i="1" kern="1200">
                <a:solidFill>
                  <a:schemeClr val="tx2"/>
                </a:solidFill>
                <a:latin typeface="+mn-lt"/>
                <a:ea typeface="+mn-ea"/>
                <a:cs typeface="+mn-cs"/>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20000"/>
              </a:lnSpc>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None/>
            </a:pPr>
            <a:endParaRPr lang="en-US" sz="1400" i="1" dirty="0"/>
          </a:p>
        </p:txBody>
      </p:sp>
      <p:sp>
        <p:nvSpPr>
          <p:cNvPr id="6" name="TextBox 5">
            <a:extLst>
              <a:ext uri="{FF2B5EF4-FFF2-40B4-BE49-F238E27FC236}">
                <a16:creationId xmlns:a16="http://schemas.microsoft.com/office/drawing/2014/main" id="{31B83CEC-C299-4442-9955-817EEAA19869}"/>
              </a:ext>
            </a:extLst>
          </p:cNvPr>
          <p:cNvSpPr txBox="1"/>
          <p:nvPr/>
        </p:nvSpPr>
        <p:spPr>
          <a:xfrm>
            <a:off x="2564630" y="3760342"/>
            <a:ext cx="3368812" cy="1569660"/>
          </a:xfrm>
          <a:prstGeom prst="rect">
            <a:avLst/>
          </a:prstGeom>
          <a:solidFill>
            <a:schemeClr val="accent6">
              <a:lumMod val="75000"/>
            </a:schemeClr>
          </a:solidFill>
        </p:spPr>
        <p:txBody>
          <a:bodyPr wrap="square" rtlCol="0">
            <a:spAutoFit/>
          </a:bodyPr>
          <a:lstStyle/>
          <a:p>
            <a:r>
              <a:rPr lang="en-US" sz="2400" b="1" dirty="0"/>
              <a:t>Update Bullets  - lead in bullet to note focus on liquidity and point to slide in deck - thoughts</a:t>
            </a:r>
          </a:p>
        </p:txBody>
      </p:sp>
    </p:spTree>
    <p:extLst>
      <p:ext uri="{BB962C8B-B14F-4D97-AF65-F5344CB8AC3E}">
        <p14:creationId xmlns:p14="http://schemas.microsoft.com/office/powerpoint/2010/main" val="229940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13" y="151075"/>
            <a:ext cx="8790317" cy="604299"/>
          </a:xfrm>
        </p:spPr>
        <p:txBody>
          <a:bodyPr>
            <a:normAutofit fontScale="90000"/>
          </a:bodyPr>
          <a:lstStyle/>
          <a:p>
            <a:r>
              <a:rPr lang="en-US" dirty="0"/>
              <a:t>Q2 2019 Results vs. Budget</a:t>
            </a:r>
            <a:endParaRPr lang="en-US" dirty="0">
              <a:solidFill>
                <a:srgbClr val="FF0000"/>
              </a:solidFill>
            </a:endParaRPr>
          </a:p>
        </p:txBody>
      </p:sp>
      <p:sp>
        <p:nvSpPr>
          <p:cNvPr id="3" name="Content Placeholder 2"/>
          <p:cNvSpPr>
            <a:spLocks noGrp="1"/>
          </p:cNvSpPr>
          <p:nvPr>
            <p:ph idx="1"/>
          </p:nvPr>
        </p:nvSpPr>
        <p:spPr>
          <a:xfrm>
            <a:off x="4450214" y="812826"/>
            <a:ext cx="4572000" cy="5232348"/>
          </a:xfrm>
        </p:spPr>
        <p:txBody>
          <a:bodyPr>
            <a:noAutofit/>
          </a:bodyPr>
          <a:lstStyle/>
          <a:p>
            <a:pPr marL="0" indent="0">
              <a:buNone/>
            </a:pPr>
            <a:r>
              <a:rPr lang="en-US" sz="1050" b="1" dirty="0"/>
              <a:t>Homer City’s Q2 2019 EBITDA </a:t>
            </a:r>
            <a:r>
              <a:rPr lang="en-US" sz="1050" dirty="0"/>
              <a:t>of ($36.7MM) was $15.8MM unfavorable to budget, driven mainly by unfavorable net energy margin driven by lower market prices</a:t>
            </a:r>
          </a:p>
          <a:p>
            <a:pPr marL="0" indent="0">
              <a:buNone/>
            </a:pPr>
            <a:r>
              <a:rPr lang="en-US" sz="1050" b="1" dirty="0"/>
              <a:t>Gross Margin – Q2</a:t>
            </a:r>
          </a:p>
          <a:p>
            <a:pPr marL="0" indent="0">
              <a:spcBef>
                <a:spcPts val="0"/>
              </a:spcBef>
              <a:buNone/>
            </a:pPr>
            <a:r>
              <a:rPr lang="en-US" sz="1050" dirty="0"/>
              <a:t>Gross Margin of $16.5MM was $14.8MM unfavorable to budget primarily due to: $14.6MM unfavorable Net Energy Margin due to ATC power prices $6.74/MWh unfavorable to budget driven by low gas prices and resulting in realized dark spreads $9.73/MWh unfavorable to budget.</a:t>
            </a:r>
            <a:r>
              <a:rPr lang="en-US" sz="1050" dirty="0">
                <a:highlight>
                  <a:srgbClr val="FFFF00"/>
                </a:highlight>
              </a:rPr>
              <a:t> </a:t>
            </a:r>
          </a:p>
          <a:p>
            <a:pPr marL="0" indent="0">
              <a:spcBef>
                <a:spcPts val="0"/>
              </a:spcBef>
              <a:buNone/>
            </a:pPr>
            <a:endParaRPr lang="en-US" sz="1050" dirty="0"/>
          </a:p>
          <a:p>
            <a:pPr marL="0" indent="0">
              <a:spcBef>
                <a:spcPts val="0"/>
              </a:spcBef>
              <a:buNone/>
            </a:pPr>
            <a:r>
              <a:rPr lang="en-US" sz="1050" b="1" dirty="0"/>
              <a:t>Fixed Expenses – Q2</a:t>
            </a:r>
          </a:p>
          <a:p>
            <a:pPr marL="0" indent="0">
              <a:spcBef>
                <a:spcPts val="0"/>
              </a:spcBef>
              <a:buNone/>
            </a:pPr>
            <a:r>
              <a:rPr lang="en-US" sz="1050" dirty="0"/>
              <a:t>Overall Fixed Expenses of $53.2MM were $3.8MM unfavorable to budget.  Maintenance expenses for Q2 were $5.9MM unfavorable comprised of $3.4MM unfavorable major maintenance (POH) $3.4MM mainly due U3 POH timing (March to April) which offsets Q1’s $3.7MM favorable timing variance.   $2.9MM unfavorable $0.3MM favorable routine maintenance mainly due to zero forced outages partially offset by unfavorable major maintenance (Non-POH) $0.4MM due timing.  Labor was $0.4MM favorable due to a true up of 2018 arbitration accrual and other fixed costs were favorable by $1.0.MM due to timing</a:t>
            </a:r>
          </a:p>
          <a:p>
            <a:pPr marL="0" indent="0">
              <a:spcBef>
                <a:spcPts val="0"/>
              </a:spcBef>
              <a:buNone/>
            </a:pPr>
            <a:endParaRPr lang="en-US" sz="1050" dirty="0"/>
          </a:p>
          <a:p>
            <a:pPr marL="0" indent="0">
              <a:spcBef>
                <a:spcPts val="0"/>
              </a:spcBef>
              <a:buNone/>
            </a:pPr>
            <a:r>
              <a:rPr lang="en-US" sz="1050" b="1" dirty="0"/>
              <a:t>CFADS – Q2</a:t>
            </a:r>
          </a:p>
          <a:p>
            <a:pPr marL="0" indent="0">
              <a:spcBef>
                <a:spcPts val="0"/>
              </a:spcBef>
              <a:buNone/>
            </a:pPr>
            <a:r>
              <a:rPr lang="en-US" sz="1050" dirty="0"/>
              <a:t>CFADS of $(50.3)MM was $11MM unfavorable due to the $18.5MM unfavorable EBITDA discussed above and $7.2MM favorable Working Capital/Capex due to cash timing related to receipt of March’s generation</a:t>
            </a:r>
          </a:p>
        </p:txBody>
      </p:sp>
      <p:sp>
        <p:nvSpPr>
          <p:cNvPr id="10" name="TextBox 9">
            <a:extLst>
              <a:ext uri="{FF2B5EF4-FFF2-40B4-BE49-F238E27FC236}">
                <a16:creationId xmlns:a16="http://schemas.microsoft.com/office/drawing/2014/main" id="{59109C9F-1B03-4E49-B64D-A343C48925C0}"/>
              </a:ext>
            </a:extLst>
          </p:cNvPr>
          <p:cNvSpPr txBox="1"/>
          <p:nvPr/>
        </p:nvSpPr>
        <p:spPr>
          <a:xfrm>
            <a:off x="87131" y="4994803"/>
            <a:ext cx="4430240" cy="230832"/>
          </a:xfrm>
          <a:prstGeom prst="rect">
            <a:avLst/>
          </a:prstGeom>
          <a:noFill/>
        </p:spPr>
        <p:txBody>
          <a:bodyPr wrap="square" rtlCol="0">
            <a:spAutoFit/>
          </a:bodyPr>
          <a:lstStyle/>
          <a:p>
            <a:pPr marL="171450" indent="-171450">
              <a:buFont typeface="Wingdings" panose="05000000000000000000" pitchFamily="2" charset="2"/>
              <a:buChar char="v"/>
            </a:pPr>
            <a:r>
              <a:rPr lang="en-US" sz="900" i="1" dirty="0"/>
              <a:t>See Appendix for detailed comparison of Q2 actual results vs. Q2 Budget </a:t>
            </a:r>
            <a:r>
              <a:rPr lang="en-US" sz="900" i="1" dirty="0">
                <a:highlight>
                  <a:srgbClr val="FFFF00"/>
                </a:highlight>
              </a:rPr>
              <a:t>(page 31)</a:t>
            </a:r>
          </a:p>
        </p:txBody>
      </p:sp>
      <p:sp>
        <p:nvSpPr>
          <p:cNvPr id="7" name="TextBox 6">
            <a:extLst>
              <a:ext uri="{FF2B5EF4-FFF2-40B4-BE49-F238E27FC236}">
                <a16:creationId xmlns:a16="http://schemas.microsoft.com/office/drawing/2014/main" id="{D7AF5C84-B980-477E-BE65-EFC5490DA8EE}"/>
              </a:ext>
            </a:extLst>
          </p:cNvPr>
          <p:cNvSpPr txBox="1"/>
          <p:nvPr/>
        </p:nvSpPr>
        <p:spPr>
          <a:xfrm>
            <a:off x="87131" y="5183867"/>
            <a:ext cx="1870414" cy="215444"/>
          </a:xfrm>
          <a:prstGeom prst="rect">
            <a:avLst/>
          </a:prstGeom>
          <a:noFill/>
        </p:spPr>
        <p:txBody>
          <a:bodyPr wrap="square" rtlCol="0">
            <a:spAutoFit/>
          </a:bodyPr>
          <a:lstStyle/>
          <a:p>
            <a:r>
              <a:rPr lang="en-US" sz="800" dirty="0"/>
              <a:t>(1) Excluding planned outage hours</a:t>
            </a:r>
          </a:p>
        </p:txBody>
      </p:sp>
      <p:sp>
        <p:nvSpPr>
          <p:cNvPr id="6" name="TextBox 5">
            <a:extLst>
              <a:ext uri="{FF2B5EF4-FFF2-40B4-BE49-F238E27FC236}">
                <a16:creationId xmlns:a16="http://schemas.microsoft.com/office/drawing/2014/main" id="{430FD075-1F68-4E76-A0FE-619D76FA35BA}"/>
              </a:ext>
            </a:extLst>
          </p:cNvPr>
          <p:cNvSpPr txBox="1"/>
          <p:nvPr/>
        </p:nvSpPr>
        <p:spPr>
          <a:xfrm>
            <a:off x="4686017" y="3281987"/>
            <a:ext cx="3947491" cy="830997"/>
          </a:xfrm>
          <a:prstGeom prst="rect">
            <a:avLst/>
          </a:prstGeom>
          <a:solidFill>
            <a:schemeClr val="accent6">
              <a:lumMod val="75000"/>
            </a:schemeClr>
          </a:solidFill>
        </p:spPr>
        <p:txBody>
          <a:bodyPr wrap="none" rtlCol="0">
            <a:spAutoFit/>
          </a:bodyPr>
          <a:lstStyle/>
          <a:p>
            <a:r>
              <a:rPr lang="en-US" sz="2400" b="1" dirty="0"/>
              <a:t>Update FE &amp; CFADS Variances</a:t>
            </a:r>
          </a:p>
          <a:p>
            <a:r>
              <a:rPr lang="en-US" sz="2400" b="1" dirty="0"/>
              <a:t>YTD?</a:t>
            </a:r>
          </a:p>
        </p:txBody>
      </p:sp>
      <p:pic>
        <p:nvPicPr>
          <p:cNvPr id="13" name="Picture 12">
            <a:extLst>
              <a:ext uri="{FF2B5EF4-FFF2-40B4-BE49-F238E27FC236}">
                <a16:creationId xmlns:a16="http://schemas.microsoft.com/office/drawing/2014/main" id="{453D5A35-9E31-4466-88F0-EA8D6BCE32DB}"/>
              </a:ext>
            </a:extLst>
          </p:cNvPr>
          <p:cNvPicPr>
            <a:picLocks noChangeAspect="1"/>
          </p:cNvPicPr>
          <p:nvPr/>
        </p:nvPicPr>
        <p:blipFill>
          <a:blip r:embed="rId3"/>
          <a:stretch>
            <a:fillRect/>
          </a:stretch>
        </p:blipFill>
        <p:spPr>
          <a:xfrm>
            <a:off x="154705" y="843788"/>
            <a:ext cx="4295092" cy="4093563"/>
          </a:xfrm>
          <a:prstGeom prst="rect">
            <a:avLst/>
          </a:prstGeom>
        </p:spPr>
      </p:pic>
    </p:spTree>
    <p:extLst>
      <p:ext uri="{BB962C8B-B14F-4D97-AF65-F5344CB8AC3E}">
        <p14:creationId xmlns:p14="http://schemas.microsoft.com/office/powerpoint/2010/main" val="355940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764"/>
            <a:ext cx="8229600" cy="604299"/>
          </a:xfrm>
        </p:spPr>
        <p:txBody>
          <a:bodyPr>
            <a:normAutofit fontScale="90000"/>
          </a:bodyPr>
          <a:lstStyle/>
          <a:p>
            <a:r>
              <a:rPr lang="en-US" dirty="0"/>
              <a:t>Q2 2019 Actual vs Budget CFADS Bridge</a:t>
            </a:r>
          </a:p>
        </p:txBody>
      </p:sp>
      <p:sp>
        <p:nvSpPr>
          <p:cNvPr id="4" name="TextBox 3">
            <a:extLst>
              <a:ext uri="{FF2B5EF4-FFF2-40B4-BE49-F238E27FC236}">
                <a16:creationId xmlns:a16="http://schemas.microsoft.com/office/drawing/2014/main" id="{5D8AAC67-4198-4101-9C69-B012C2F48E3C}"/>
              </a:ext>
            </a:extLst>
          </p:cNvPr>
          <p:cNvSpPr txBox="1"/>
          <p:nvPr/>
        </p:nvSpPr>
        <p:spPr>
          <a:xfrm>
            <a:off x="3013515" y="222391"/>
            <a:ext cx="2915157" cy="461665"/>
          </a:xfrm>
          <a:prstGeom prst="rect">
            <a:avLst/>
          </a:prstGeom>
          <a:solidFill>
            <a:schemeClr val="accent6">
              <a:lumMod val="75000"/>
            </a:schemeClr>
          </a:solidFill>
        </p:spPr>
        <p:txBody>
          <a:bodyPr wrap="none" rtlCol="0">
            <a:spAutoFit/>
          </a:bodyPr>
          <a:lstStyle/>
          <a:p>
            <a:r>
              <a:rPr lang="en-US" sz="2400" b="1" dirty="0"/>
              <a:t>Revise w/ coal timing</a:t>
            </a:r>
          </a:p>
        </p:txBody>
      </p:sp>
      <p:pic>
        <p:nvPicPr>
          <p:cNvPr id="7" name="Picture 6">
            <a:extLst>
              <a:ext uri="{FF2B5EF4-FFF2-40B4-BE49-F238E27FC236}">
                <a16:creationId xmlns:a16="http://schemas.microsoft.com/office/drawing/2014/main" id="{92BF68AE-1225-4232-AB1E-1AA6EA3DEBDE}"/>
              </a:ext>
            </a:extLst>
          </p:cNvPr>
          <p:cNvPicPr>
            <a:picLocks noChangeAspect="1"/>
          </p:cNvPicPr>
          <p:nvPr/>
        </p:nvPicPr>
        <p:blipFill>
          <a:blip r:embed="rId3"/>
          <a:stretch>
            <a:fillRect/>
          </a:stretch>
        </p:blipFill>
        <p:spPr>
          <a:xfrm>
            <a:off x="2026610" y="826690"/>
            <a:ext cx="4840868" cy="2664000"/>
          </a:xfrm>
          <a:prstGeom prst="rect">
            <a:avLst/>
          </a:prstGeom>
        </p:spPr>
      </p:pic>
      <p:pic>
        <p:nvPicPr>
          <p:cNvPr id="9" name="Picture 8">
            <a:extLst>
              <a:ext uri="{FF2B5EF4-FFF2-40B4-BE49-F238E27FC236}">
                <a16:creationId xmlns:a16="http://schemas.microsoft.com/office/drawing/2014/main" id="{2E85F456-F8A5-4963-A1BA-A865C539FAAC}"/>
              </a:ext>
            </a:extLst>
          </p:cNvPr>
          <p:cNvPicPr>
            <a:picLocks noChangeAspect="1"/>
          </p:cNvPicPr>
          <p:nvPr/>
        </p:nvPicPr>
        <p:blipFill>
          <a:blip r:embed="rId4"/>
          <a:stretch>
            <a:fillRect/>
          </a:stretch>
        </p:blipFill>
        <p:spPr>
          <a:xfrm>
            <a:off x="2026611" y="3500317"/>
            <a:ext cx="4840868" cy="2883922"/>
          </a:xfrm>
          <a:prstGeom prst="rect">
            <a:avLst/>
          </a:prstGeom>
        </p:spPr>
      </p:pic>
    </p:spTree>
    <p:extLst>
      <p:ext uri="{BB962C8B-B14F-4D97-AF65-F5344CB8AC3E}">
        <p14:creationId xmlns:p14="http://schemas.microsoft.com/office/powerpoint/2010/main" val="3658593045"/>
      </p:ext>
    </p:extLst>
  </p:cSld>
  <p:clrMapOvr>
    <a:masterClrMapping/>
  </p:clrMapOvr>
</p:sld>
</file>

<file path=ppt/theme/theme1.xml><?xml version="1.0" encoding="utf-8"?>
<a:theme xmlns:a="http://schemas.openxmlformats.org/drawingml/2006/main" name="2_CPV Theme Oct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12487</TotalTime>
  <Words>3319</Words>
  <Application>Microsoft Office PowerPoint</Application>
  <PresentationFormat>On-screen Show (4:3)</PresentationFormat>
  <Paragraphs>356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Myriad Pro</vt:lpstr>
      <vt:lpstr>Wingdings</vt:lpstr>
      <vt:lpstr>2_CPV Theme Oct 2012</vt:lpstr>
      <vt:lpstr>Homer City Holdings LLC Board of Directors Meeting </vt:lpstr>
      <vt:lpstr>Board of Directors Meeting Agenda</vt:lpstr>
      <vt:lpstr>Homer City Board Meeting Attendees </vt:lpstr>
      <vt:lpstr> Asset Manager Presentation </vt:lpstr>
      <vt:lpstr>Asset Manager Presentation Agenda</vt:lpstr>
      <vt:lpstr>Q2 2019 Operating Results and Operational Overview</vt:lpstr>
      <vt:lpstr>Q2 2019 Summary </vt:lpstr>
      <vt:lpstr>Q2 2019 Results vs. Budget</vt:lpstr>
      <vt:lpstr>Q2 2019 Actual vs Budget CFADS Bridge</vt:lpstr>
      <vt:lpstr>Q2 2019 Operational Overview</vt:lpstr>
      <vt:lpstr>Q2 2019 Site Operations</vt:lpstr>
      <vt:lpstr>Key Market Information</vt:lpstr>
      <vt:lpstr>2019 / 2020 Forecast &amp; Liquidity Outlook</vt:lpstr>
      <vt:lpstr>Current Status Overview </vt:lpstr>
      <vt:lpstr>2019 / 20 Recommendations and Risks </vt:lpstr>
      <vt:lpstr>2019 Forecast vs 2019 Budget &amp; 2020 Forecast </vt:lpstr>
      <vt:lpstr>PowerPoint Presentation</vt:lpstr>
      <vt:lpstr> Winter Hedging Discussion</vt:lpstr>
      <vt:lpstr>Winter 2019/20 Power Price Fundamentals</vt:lpstr>
      <vt:lpstr>Trade Request for Approval: Winter 2019/20</vt:lpstr>
      <vt:lpstr>Murray Energy Contract Profit Sharing</vt:lpstr>
      <vt:lpstr>Past Hedging Actions &amp; Results</vt:lpstr>
      <vt:lpstr> Upcoming Activities </vt:lpstr>
      <vt:lpstr>Upcoming Activities</vt:lpstr>
      <vt:lpstr> Next Meeting </vt:lpstr>
      <vt:lpstr>Next Meeting</vt:lpstr>
      <vt:lpstr>Appendix</vt:lpstr>
      <vt:lpstr>2019 Forecast vs 2019 Budget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BGE</dc:title>
  <dc:creator>Tom Minderman</dc:creator>
  <cp:lastModifiedBy>Ali Bibonge</cp:lastModifiedBy>
  <cp:revision>715</cp:revision>
  <cp:lastPrinted>2019-07-23T22:24:56Z</cp:lastPrinted>
  <dcterms:created xsi:type="dcterms:W3CDTF">2016-09-29T14:42:08Z</dcterms:created>
  <dcterms:modified xsi:type="dcterms:W3CDTF">2019-08-06T00:10:37Z</dcterms:modified>
</cp:coreProperties>
</file>