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80" r:id="rId2"/>
  </p:sldMasterIdLst>
  <p:notesMasterIdLst>
    <p:notesMasterId r:id="rId4"/>
  </p:notesMasterIdLst>
  <p:sldIdLst>
    <p:sldId id="376" r:id="rId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66FF"/>
    <a:srgbClr val="00CC00"/>
    <a:srgbClr val="0099FF"/>
    <a:srgbClr val="FFFF66"/>
    <a:srgbClr val="FF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3173" autoAdjust="0"/>
  </p:normalViewPr>
  <p:slideViewPr>
    <p:cSldViewPr snapToGrid="0">
      <p:cViewPr varScale="1">
        <p:scale>
          <a:sx n="121" d="100"/>
          <a:sy n="121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19CC31A-D355-4BC9-A1AE-F3784B04F92A}" type="datetimeFigureOut">
              <a:rPr lang="en-US" smtClean="0"/>
              <a:t>7/25/2019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397D885-67DC-44CA-9FCE-4BF3793C55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3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7D885-67DC-44CA-9FCE-4BF3793C55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54552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70558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4308607"/>
            <a:ext cx="9144000" cy="17655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8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00" t="24621" r="30000" b="13935"/>
          <a:stretch/>
        </p:blipFill>
        <p:spPr>
          <a:xfrm>
            <a:off x="444501" y="4327401"/>
            <a:ext cx="3035300" cy="17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6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279" y="2415959"/>
            <a:ext cx="7772400" cy="1470025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0" y="5298622"/>
            <a:ext cx="9144000" cy="7755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2" y="16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 userDrawn="1"/>
        </p:nvSpPr>
        <p:spPr bwMode="ltGray">
          <a:xfrm flipV="1">
            <a:off x="2" y="4432087"/>
            <a:ext cx="9143999" cy="17654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37" dirty="0">
              <a:solidFill>
                <a:srgbClr val="000080"/>
              </a:solidFill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black">
          <a:xfrm>
            <a:off x="850139" y="3849576"/>
            <a:ext cx="2846838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="1" baseline="0" dirty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black">
          <a:xfrm>
            <a:off x="850140" y="3975186"/>
            <a:ext cx="3029197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</a:rPr>
              <a:t>Last Modified 8/24/2017 10:24 PM Eastern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black">
          <a:xfrm>
            <a:off x="850139" y="4100796"/>
            <a:ext cx="2846838" cy="12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16" baseline="0" dirty="0">
                <a:solidFill>
                  <a:schemeClr val="accent6"/>
                </a:solidFill>
                <a:latin typeface="+mn-lt"/>
              </a:rPr>
              <a:t>Printed</a:t>
            </a: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>
          <a:xfrm>
            <a:off x="850140" y="634248"/>
            <a:ext cx="6358614" cy="50244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65" b="0" baseline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850140" y="2353124"/>
            <a:ext cx="6358614" cy="21982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28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57" name="Document type"/>
          <p:cNvSpPr txBox="1">
            <a:spLocks noChangeArrowheads="1"/>
          </p:cNvSpPr>
          <p:nvPr userDrawn="1"/>
        </p:nvSpPr>
        <p:spPr bwMode="gray">
          <a:xfrm>
            <a:off x="850140" y="2821289"/>
            <a:ext cx="6358614" cy="2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28" baseline="0" dirty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sp>
        <p:nvSpPr>
          <p:cNvPr id="5" name="doc id"/>
          <p:cNvSpPr txBox="1">
            <a:spLocks noChangeArrowheads="1"/>
          </p:cNvSpPr>
          <p:nvPr userDrawn="1"/>
        </p:nvSpPr>
        <p:spPr bwMode="white">
          <a:xfrm>
            <a:off x="8615933" y="37255"/>
            <a:ext cx="301290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en-US" sz="816" baseline="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4500" y="4450880"/>
            <a:ext cx="3035715" cy="17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0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2" y="16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auto">
          <a:xfrm>
            <a:off x="8246609" y="51833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4634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05" userDrawn="1">
          <p15:clr>
            <a:srgbClr val="F26B43"/>
          </p15:clr>
        </p15:guide>
        <p15:guide id="2" pos="74" userDrawn="1">
          <p15:clr>
            <a:srgbClr val="F26B43"/>
          </p15:clr>
        </p15:guide>
        <p15:guide id="3" orient="horz" pos="571" userDrawn="1">
          <p15:clr>
            <a:srgbClr val="F26B43"/>
          </p15:clr>
        </p15:guide>
        <p15:guide id="4" orient="horz" pos="3911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622" y="1623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2" y="1623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450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13" Type="http://schemas.openxmlformats.org/officeDocument/2006/relationships/tags" Target="../tags/tag8.xml"/><Relationship Id="rId18" Type="http://schemas.openxmlformats.org/officeDocument/2006/relationships/tags" Target="../tags/tag13.xml"/><Relationship Id="rId3" Type="http://schemas.openxmlformats.org/officeDocument/2006/relationships/slideLayout" Target="../slideLayouts/slideLayout7.xml"/><Relationship Id="rId21" Type="http://schemas.openxmlformats.org/officeDocument/2006/relationships/tags" Target="../tags/tag16.xml"/><Relationship Id="rId7" Type="http://schemas.openxmlformats.org/officeDocument/2006/relationships/tags" Target="../tags/tag2.xml"/><Relationship Id="rId12" Type="http://schemas.openxmlformats.org/officeDocument/2006/relationships/tags" Target="../tags/tag7.xml"/><Relationship Id="rId17" Type="http://schemas.openxmlformats.org/officeDocument/2006/relationships/tags" Target="../tags/tag12.xml"/><Relationship Id="rId2" Type="http://schemas.openxmlformats.org/officeDocument/2006/relationships/slideLayout" Target="../slideLayouts/slideLayout6.xml"/><Relationship Id="rId16" Type="http://schemas.openxmlformats.org/officeDocument/2006/relationships/tags" Target="../tags/tag11.xml"/><Relationship Id="rId20" Type="http://schemas.openxmlformats.org/officeDocument/2006/relationships/tags" Target="../tags/tag15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1.xml"/><Relationship Id="rId11" Type="http://schemas.openxmlformats.org/officeDocument/2006/relationships/tags" Target="../tags/tag6.xml"/><Relationship Id="rId24" Type="http://schemas.openxmlformats.org/officeDocument/2006/relationships/image" Target="../media/image2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0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5.xml"/><Relationship Id="rId19" Type="http://schemas.openxmlformats.org/officeDocument/2006/relationships/tags" Target="../tags/tag14.xml"/><Relationship Id="rId4" Type="http://schemas.openxmlformats.org/officeDocument/2006/relationships/theme" Target="../theme/theme2.xml"/><Relationship Id="rId9" Type="http://schemas.openxmlformats.org/officeDocument/2006/relationships/tags" Target="../tags/tag4.xml"/><Relationship Id="rId14" Type="http://schemas.openxmlformats.org/officeDocument/2006/relationships/tags" Target="../tags/tag9.xml"/><Relationship Id="rId22" Type="http://schemas.openxmlformats.org/officeDocument/2006/relationships/tags" Target="../tags/tag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886" y="6434663"/>
            <a:ext cx="9144000" cy="4327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rgbClr val="00008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77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57200" y="1147703"/>
            <a:ext cx="8229600" cy="0"/>
          </a:xfrm>
          <a:prstGeom prst="line">
            <a:avLst/>
          </a:prstGeom>
          <a:ln w="6350" cmpd="sng">
            <a:solidFill>
              <a:schemeClr val="accent5">
                <a:lumMod val="75000"/>
              </a:schemeClr>
            </a:solidFill>
          </a:ln>
          <a:effectLst>
            <a:outerShdw blurRad="25400" dist="12700" dir="5400000" algn="t" rotWithShape="0">
              <a:schemeClr val="tx2">
                <a:alpha val="40000"/>
              </a:scheme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57201" y="6492878"/>
            <a:ext cx="822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0" i="0" dirty="0">
                <a:solidFill>
                  <a:schemeClr val="tx1"/>
                </a:solidFill>
                <a:latin typeface="+mn-lt"/>
                <a:cs typeface="Myriad Pro"/>
              </a:rPr>
              <a:t>Homer City Generation, L.P.		                             Confidential		                                                             </a:t>
            </a:r>
            <a:fld id="{EB678ED7-778B-4042-9789-E71135306EF9}" type="slidenum">
              <a:rPr lang="en-US" sz="1200" b="0" i="0" smtClean="0">
                <a:solidFill>
                  <a:schemeClr val="tx1"/>
                </a:solidFill>
                <a:latin typeface="+mn-lt"/>
                <a:cs typeface="Myriad Pro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200" b="0" i="0" dirty="0">
              <a:solidFill>
                <a:schemeClr val="tx1"/>
              </a:solidFill>
              <a:latin typeface="+mn-lt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77039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9" r:id="rId2"/>
    <p:sldLayoutId id="2147483674" r:id="rId3"/>
    <p:sldLayoutId id="2147483678" r:id="rId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ct val="20000"/>
        </a:spcBef>
        <a:buClr>
          <a:schemeClr val="tx2"/>
        </a:buClr>
        <a:buSzPct val="50000"/>
        <a:buFont typeface="Wingdings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ct val="20000"/>
        </a:spcBef>
        <a:buClr>
          <a:schemeClr val="tx2">
            <a:lumMod val="60000"/>
            <a:lumOff val="40000"/>
          </a:schemeClr>
        </a:buClr>
        <a:buFont typeface="Wingdings" charset="2"/>
        <a:buChar char="ü"/>
        <a:defRPr sz="20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161984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837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64" name="Rectangle 63"/>
          <p:cNvSpPr/>
          <p:nvPr userDrawn="1"/>
        </p:nvSpPr>
        <p:spPr bwMode="ltGray">
          <a:xfrm flipV="1">
            <a:off x="904" y="6411151"/>
            <a:ext cx="9143096" cy="4326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37" dirty="0">
              <a:solidFill>
                <a:srgbClr val="000080"/>
              </a:solidFill>
            </a:endParaRPr>
          </a:p>
        </p:txBody>
      </p:sp>
      <p:sp>
        <p:nvSpPr>
          <p:cNvPr id="65" name="TextBox 64"/>
          <p:cNvSpPr txBox="1"/>
          <p:nvPr userDrawn="1"/>
        </p:nvSpPr>
        <p:spPr>
          <a:xfrm>
            <a:off x="35372" y="6486171"/>
            <a:ext cx="8397253" cy="28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en-US" sz="1224" b="0" i="0" dirty="0">
                <a:solidFill>
                  <a:schemeClr val="tx1"/>
                </a:solidFill>
                <a:latin typeface="+mn-lt"/>
                <a:cs typeface="Myriad Pro"/>
              </a:rPr>
              <a:t>Homer City Generation		                             Confidential	</a:t>
            </a: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gray">
          <a:xfrm rot="5400000">
            <a:off x="8060433" y="1980018"/>
            <a:ext cx="202459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 dirty="0">
                <a:solidFill>
                  <a:srgbClr val="808080"/>
                </a:solidFill>
                <a:latin typeface="+mn-lt"/>
                <a:ea typeface="+mn-ea"/>
              </a:rPr>
              <a:t>Last Modified 8/24/2017 10:24 PM Eastern Standard Time</a:t>
            </a:r>
            <a:endParaRPr lang="en-US" sz="163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gray">
          <a:xfrm rot="5400000">
            <a:off x="8948495" y="4197998"/>
            <a:ext cx="248466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 dirty="0">
                <a:solidFill>
                  <a:srgbClr val="808080"/>
                </a:solidFill>
                <a:latin typeface="+mn-lt"/>
                <a:ea typeface="+mn-ea"/>
              </a:rPr>
              <a:t>Printed</a:t>
            </a:r>
            <a:endParaRPr lang="en-US" sz="1632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21490" y="234864"/>
            <a:ext cx="8794113" cy="314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gray">
          <a:xfrm>
            <a:off x="121490" y="77305"/>
            <a:ext cx="501740" cy="12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16" cap="all" baseline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gray">
          <a:xfrm>
            <a:off x="121490" y="566136"/>
            <a:ext cx="8794113" cy="256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32" baseline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grpSp>
        <p:nvGrpSpPr>
          <p:cNvPr id="5" name="Slide Elements" hidden="1"/>
          <p:cNvGrpSpPr/>
          <p:nvPr userDrawn="1"/>
        </p:nvGrpSpPr>
        <p:grpSpPr>
          <a:xfrm>
            <a:off x="121490" y="6033825"/>
            <a:ext cx="8794113" cy="333805"/>
            <a:chOff x="119063" y="5913705"/>
            <a:chExt cx="8618537" cy="327160"/>
          </a:xfrm>
        </p:grpSpPr>
        <p:sp>
          <p:nvSpPr>
            <p:cNvPr id="13" name="4. Footnote"/>
            <p:cNvSpPr txBox="1">
              <a:spLocks noChangeArrowheads="1"/>
            </p:cNvSpPr>
            <p:nvPr/>
          </p:nvSpPr>
          <p:spPr bwMode="gray">
            <a:xfrm>
              <a:off x="119063" y="5913705"/>
              <a:ext cx="8618537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14" name="5. Source"/>
            <p:cNvSpPr>
              <a:spLocks noChangeArrowheads="1"/>
            </p:cNvSpPr>
            <p:nvPr/>
          </p:nvSpPr>
          <p:spPr bwMode="gray">
            <a:xfrm>
              <a:off x="119063" y="6115318"/>
              <a:ext cx="8618537" cy="125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505355" indent="-505355" defTabSz="913526">
                <a:tabLst>
                  <a:tab pos="643032" algn="l"/>
                </a:tabLst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SOURCE: Source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1482156" y="1991016"/>
            <a:ext cx="4389768" cy="125611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en-US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1482156" y="1270343"/>
            <a:ext cx="4350892" cy="531276"/>
            <a:chOff x="915" y="702"/>
            <a:chExt cx="2686" cy="328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02"/>
              <a:ext cx="2686" cy="3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32" b="1" baseline="0" dirty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32" baseline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7" name="McKSticker" hidden="1"/>
          <p:cNvGrpSpPr/>
          <p:nvPr userDrawn="1"/>
        </p:nvGrpSpPr>
        <p:grpSpPr bwMode="gray">
          <a:xfrm>
            <a:off x="8432652" y="291555"/>
            <a:ext cx="482953" cy="153247"/>
            <a:chOff x="8267465" y="285750"/>
            <a:chExt cx="473310" cy="150196"/>
          </a:xfrm>
        </p:grpSpPr>
        <p:sp>
          <p:nvSpPr>
            <p:cNvPr id="20" name="StickerRectangle"/>
            <p:cNvSpPr>
              <a:spLocks noChangeArrowheads="1"/>
            </p:cNvSpPr>
            <p:nvPr/>
          </p:nvSpPr>
          <p:spPr bwMode="gray">
            <a:xfrm>
              <a:off x="8267465" y="285750"/>
              <a:ext cx="473310" cy="15019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913526">
                <a:buClr>
                  <a:srgbClr val="002960"/>
                </a:buClr>
              </a:pPr>
              <a:r>
                <a:rPr lang="en-US" sz="816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21" name="AutoShape 31"/>
            <p:cNvCxnSpPr>
              <a:cxnSpLocks noChangeShapeType="1"/>
              <a:stCxn id="20" idx="2"/>
              <a:endCxn id="20" idx="4"/>
            </p:cNvCxnSpPr>
            <p:nvPr/>
          </p:nvCxnSpPr>
          <p:spPr bwMode="gray">
            <a:xfrm>
              <a:off x="8267465" y="285750"/>
              <a:ext cx="0" cy="150196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2"/>
            <p:cNvCxnSpPr>
              <a:cxnSpLocks noChangeShapeType="1"/>
              <a:stCxn id="20" idx="4"/>
              <a:endCxn id="20" idx="6"/>
            </p:cNvCxnSpPr>
            <p:nvPr/>
          </p:nvCxnSpPr>
          <p:spPr bwMode="gray">
            <a:xfrm>
              <a:off x="8267465" y="435946"/>
              <a:ext cx="473310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doc id"/>
          <p:cNvSpPr>
            <a:spLocks noChangeArrowheads="1"/>
          </p:cNvSpPr>
          <p:nvPr userDrawn="1"/>
        </p:nvSpPr>
        <p:spPr bwMode="auto">
          <a:xfrm>
            <a:off x="8246609" y="51833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 dirty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26" name="LegendBoxes" hidden="1"/>
          <p:cNvGrpSpPr/>
          <p:nvPr userDrawn="1"/>
        </p:nvGrpSpPr>
        <p:grpSpPr bwMode="gray">
          <a:xfrm>
            <a:off x="8076339" y="285075"/>
            <a:ext cx="778548" cy="1017696"/>
            <a:chOff x="7835905" y="279400"/>
            <a:chExt cx="763004" cy="997436"/>
          </a:xfrm>
        </p:grpSpPr>
        <p:sp>
          <p:nvSpPr>
            <p:cNvPr id="27" name="RectangleLegend1"/>
            <p:cNvSpPr>
              <a:spLocks noChangeArrowheads="1"/>
            </p:cNvSpPr>
            <p:nvPr/>
          </p:nvSpPr>
          <p:spPr bwMode="gray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28" name="RectangleLegend2"/>
            <p:cNvSpPr>
              <a:spLocks noChangeArrowheads="1"/>
            </p:cNvSpPr>
            <p:nvPr/>
          </p:nvSpPr>
          <p:spPr bwMode="gray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29" name="RectangleLegend3"/>
            <p:cNvSpPr>
              <a:spLocks noChangeArrowheads="1"/>
            </p:cNvSpPr>
            <p:nvPr/>
          </p:nvSpPr>
          <p:spPr bwMode="gray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30" name="RectangleLegend4"/>
            <p:cNvSpPr>
              <a:spLocks noChangeArrowheads="1"/>
            </p:cNvSpPr>
            <p:nvPr/>
          </p:nvSpPr>
          <p:spPr bwMode="gray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31" name="Legend1"/>
            <p:cNvSpPr>
              <a:spLocks noChangeArrowheads="1"/>
            </p:cNvSpPr>
            <p:nvPr/>
          </p:nvSpPr>
          <p:spPr bwMode="gray">
            <a:xfrm>
              <a:off x="8089905" y="279400"/>
              <a:ext cx="50900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2" name="Legend2"/>
            <p:cNvSpPr>
              <a:spLocks noChangeArrowheads="1"/>
            </p:cNvSpPr>
            <p:nvPr/>
          </p:nvSpPr>
          <p:spPr bwMode="gray">
            <a:xfrm>
              <a:off x="8089905" y="549275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3" name="Legend3"/>
            <p:cNvSpPr>
              <a:spLocks noChangeArrowheads="1"/>
            </p:cNvSpPr>
            <p:nvPr/>
          </p:nvSpPr>
          <p:spPr bwMode="gray">
            <a:xfrm>
              <a:off x="8089905" y="820738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34" name="Legend4"/>
            <p:cNvSpPr>
              <a:spLocks noChangeArrowheads="1"/>
            </p:cNvSpPr>
            <p:nvPr/>
          </p:nvSpPr>
          <p:spPr bwMode="gray">
            <a:xfrm>
              <a:off x="8089905" y="1092201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35" name="LegendLines" hidden="1"/>
          <p:cNvGrpSpPr/>
          <p:nvPr userDrawn="1"/>
        </p:nvGrpSpPr>
        <p:grpSpPr bwMode="gray">
          <a:xfrm>
            <a:off x="7762259" y="285077"/>
            <a:ext cx="1092797" cy="745579"/>
            <a:chOff x="7540629" y="279400"/>
            <a:chExt cx="1070979" cy="730736"/>
          </a:xfrm>
        </p:grpSpPr>
        <p:sp>
          <p:nvSpPr>
            <p:cNvPr id="36" name="LineLegend1"/>
            <p:cNvSpPr>
              <a:spLocks noChangeShapeType="1"/>
            </p:cNvSpPr>
            <p:nvPr/>
          </p:nvSpPr>
          <p:spPr bwMode="gray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37" name="LineLegend2"/>
            <p:cNvSpPr>
              <a:spLocks noChangeShapeType="1"/>
            </p:cNvSpPr>
            <p:nvPr/>
          </p:nvSpPr>
          <p:spPr bwMode="gray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38" name="LineLegend3"/>
            <p:cNvSpPr>
              <a:spLocks noChangeShapeType="1"/>
            </p:cNvSpPr>
            <p:nvPr/>
          </p:nvSpPr>
          <p:spPr bwMode="gray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37" baseline="0" dirty="0">
                <a:latin typeface="+mn-lt"/>
                <a:ea typeface="+mn-ea"/>
              </a:endParaRPr>
            </a:p>
          </p:txBody>
        </p:sp>
        <p:sp>
          <p:nvSpPr>
            <p:cNvPr id="39" name="Legend1"/>
            <p:cNvSpPr>
              <a:spLocks noChangeArrowheads="1"/>
            </p:cNvSpPr>
            <p:nvPr/>
          </p:nvSpPr>
          <p:spPr bwMode="gray">
            <a:xfrm>
              <a:off x="8102604" y="279400"/>
              <a:ext cx="50900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0" name="Legend2"/>
            <p:cNvSpPr>
              <a:spLocks noChangeArrowheads="1"/>
            </p:cNvSpPr>
            <p:nvPr/>
          </p:nvSpPr>
          <p:spPr bwMode="gray">
            <a:xfrm>
              <a:off x="8102604" y="546100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1" name="Legend3"/>
            <p:cNvSpPr>
              <a:spLocks noChangeArrowheads="1"/>
            </p:cNvSpPr>
            <p:nvPr/>
          </p:nvSpPr>
          <p:spPr bwMode="gray">
            <a:xfrm>
              <a:off x="8102604" y="825501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42" name="LegendMoons" hidden="1"/>
          <p:cNvGrpSpPr/>
          <p:nvPr userDrawn="1"/>
        </p:nvGrpSpPr>
        <p:grpSpPr bwMode="gray">
          <a:xfrm>
            <a:off x="8008305" y="255920"/>
            <a:ext cx="846581" cy="1333054"/>
            <a:chOff x="7769225" y="250825"/>
            <a:chExt cx="829679" cy="1306516"/>
          </a:xfrm>
        </p:grpSpPr>
        <p:grpSp>
          <p:nvGrpSpPr>
            <p:cNvPr id="43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gray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61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2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gray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4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gray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59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60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gray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gray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57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8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6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gray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55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6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gray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7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gray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53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  <p:sp>
            <p:nvSpPr>
              <p:cNvPr id="54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gray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4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37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48" name="Legend1"/>
            <p:cNvSpPr>
              <a:spLocks noChangeArrowheads="1"/>
            </p:cNvSpPr>
            <p:nvPr/>
          </p:nvSpPr>
          <p:spPr bwMode="gray">
            <a:xfrm>
              <a:off x="8089900" y="263525"/>
              <a:ext cx="509003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49" name="Legend2"/>
            <p:cNvSpPr>
              <a:spLocks noChangeArrowheads="1"/>
            </p:cNvSpPr>
            <p:nvPr/>
          </p:nvSpPr>
          <p:spPr bwMode="gray">
            <a:xfrm>
              <a:off x="8089900" y="538163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0" name="Legend3"/>
            <p:cNvSpPr>
              <a:spLocks noChangeArrowheads="1"/>
            </p:cNvSpPr>
            <p:nvPr/>
          </p:nvSpPr>
          <p:spPr bwMode="gray">
            <a:xfrm>
              <a:off x="8089900" y="812802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1" name="Legend4"/>
            <p:cNvSpPr>
              <a:spLocks noChangeArrowheads="1"/>
            </p:cNvSpPr>
            <p:nvPr/>
          </p:nvSpPr>
          <p:spPr bwMode="gray">
            <a:xfrm>
              <a:off x="8089900" y="1084265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52" name="Legend5"/>
            <p:cNvSpPr>
              <a:spLocks noChangeArrowheads="1"/>
            </p:cNvSpPr>
            <p:nvPr/>
          </p:nvSpPr>
          <p:spPr bwMode="gray">
            <a:xfrm>
              <a:off x="8089900" y="1360490"/>
              <a:ext cx="509004" cy="184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24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sp>
        <p:nvSpPr>
          <p:cNvPr id="63" name="Slide Number"/>
          <p:cNvSpPr txBox="1">
            <a:spLocks/>
          </p:cNvSpPr>
          <p:nvPr userDrawn="1"/>
        </p:nvSpPr>
        <p:spPr bwMode="auto">
          <a:xfrm>
            <a:off x="8738381" y="6564713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1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816" baseline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43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041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32" baseline="0">
          <a:solidFill>
            <a:schemeClr val="tx1"/>
          </a:solidFill>
          <a:latin typeface="+mn-lt"/>
          <a:ea typeface="+mn-ea"/>
          <a:cs typeface="+mn-cs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32" baseline="0">
          <a:solidFill>
            <a:schemeClr val="tx1"/>
          </a:solidFill>
          <a:latin typeface="+mn-lt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32" baseline="0">
          <a:solidFill>
            <a:schemeClr val="tx1"/>
          </a:solidFill>
          <a:latin typeface="+mn-lt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32" baseline="0">
          <a:solidFill>
            <a:schemeClr val="tx1"/>
          </a:solidFill>
          <a:latin typeface="+mn-lt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9" userDrawn="1">
          <p15:clr>
            <a:srgbClr val="F26B43"/>
          </p15:clr>
        </p15:guide>
        <p15:guide id="2" pos="2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EC891D-E53D-4B9A-BE8C-37ECB519096D}"/>
              </a:ext>
            </a:extLst>
          </p:cNvPr>
          <p:cNvSpPr txBox="1">
            <a:spLocks/>
          </p:cNvSpPr>
          <p:nvPr/>
        </p:nvSpPr>
        <p:spPr>
          <a:xfrm>
            <a:off x="276591" y="1064167"/>
            <a:ext cx="8155172" cy="4953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50000"/>
              <a:buFont typeface="Wingdings" charset="2"/>
              <a:buChar char="u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charset="2"/>
              <a:buChar char="ü"/>
              <a:defRPr sz="20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400" b="1" u="sng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32A474-AFD1-4A76-B6B0-254635BB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7397"/>
          </a:xfrm>
        </p:spPr>
        <p:txBody>
          <a:bodyPr/>
          <a:lstStyle/>
          <a:p>
            <a:r>
              <a:rPr lang="en-US" dirty="0"/>
              <a:t>HC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D8AB9-C51E-4CA8-AC49-5132DFAD6DCE}"/>
              </a:ext>
            </a:extLst>
          </p:cNvPr>
          <p:cNvSpPr txBox="1"/>
          <p:nvPr/>
        </p:nvSpPr>
        <p:spPr>
          <a:xfrm rot="10800000" flipH="1" flipV="1">
            <a:off x="895360" y="1585367"/>
            <a:ext cx="6917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HC is doing better operationally in 2019 than 2018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Market has been soft so far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EUOF is at less than 5%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2018 Accomplishments: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New Coal contract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Gives Management flexibility to reassign employees based on plant needs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New Labor agreement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New energy management contract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New O&amp;M contract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Cost savings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Increase reliability through investments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$5M into the Unit 1 boiler after $7M into Unit boiler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$6M into reliability projects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Pattern recognition software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dirty="0"/>
              <a:t>Engineering reviews for targeted investments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2019 has not started well on safety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Safety has dramatically improved after completion of new labor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 fan claim is very close to being resolved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Repair work completed at $850K against a $1.2M estimate</a:t>
            </a:r>
          </a:p>
        </p:txBody>
      </p:sp>
    </p:spTree>
    <p:extLst>
      <p:ext uri="{BB962C8B-B14F-4D97-AF65-F5344CB8AC3E}">
        <p14:creationId xmlns:p14="http://schemas.microsoft.com/office/powerpoint/2010/main" val="29702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2_CPV Theme Oct 20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HomerCity_CF_TXU096">
  <a:themeElements>
    <a:clrScheme name="CURRENT">
      <a:dk1>
        <a:srgbClr val="000000"/>
      </a:dk1>
      <a:lt1>
        <a:srgbClr val="FFFFFF"/>
      </a:lt1>
      <a:dk2>
        <a:srgbClr val="18414C"/>
      </a:dk2>
      <a:lt2>
        <a:srgbClr val="FFFFFF"/>
      </a:lt2>
      <a:accent1>
        <a:srgbClr val="DCEFF4"/>
      </a:accent1>
      <a:accent2>
        <a:srgbClr val="93CDDD"/>
      </a:accent2>
      <a:accent3>
        <a:srgbClr val="599BC3"/>
      </a:accent3>
      <a:accent4>
        <a:srgbClr val="18414C"/>
      </a:accent4>
      <a:accent5>
        <a:srgbClr val="9BBB59"/>
      </a:accent5>
      <a:accent6>
        <a:srgbClr val="808080"/>
      </a:accent6>
      <a:hlink>
        <a:srgbClr val="599BC3"/>
      </a:hlink>
      <a:folHlink>
        <a:srgbClr val="18414C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18414C"/>
        </a:dk2>
        <a:lt2>
          <a:srgbClr val="FFFFFF"/>
        </a:lt2>
        <a:accent1>
          <a:srgbClr val="DCEFF4"/>
        </a:accent1>
        <a:accent2>
          <a:srgbClr val="93CDDD"/>
        </a:accent2>
        <a:accent3>
          <a:srgbClr val="599BC3"/>
        </a:accent3>
        <a:accent4>
          <a:srgbClr val="18414C"/>
        </a:accent4>
        <a:accent5>
          <a:srgbClr val="9BBB59"/>
        </a:accent5>
        <a:accent6>
          <a:srgbClr val="808080"/>
        </a:accent6>
        <a:hlink>
          <a:srgbClr val="599BC3"/>
        </a:hlink>
        <a:folHlink>
          <a:srgbClr val="18414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omerCity_CF_TXU096.potx" id="{C16CA322-04A6-454E-A73A-CDC881302296}" vid="{63A08A43-DC60-4A54-B8BF-665610ADCE6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12961</TotalTime>
  <Words>126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Bookman Old Style</vt:lpstr>
      <vt:lpstr>Calibri</vt:lpstr>
      <vt:lpstr>Wingdings</vt:lpstr>
      <vt:lpstr>2_CPV Theme Oct 2012</vt:lpstr>
      <vt:lpstr>HomerCity_CF_TXU096</vt:lpstr>
      <vt:lpstr>think-cell Slide</vt:lpstr>
      <vt:lpstr>HC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BGE</dc:title>
  <dc:creator>Tom Minderman</dc:creator>
  <cp:lastModifiedBy>Ali Bibonge</cp:lastModifiedBy>
  <cp:revision>534</cp:revision>
  <cp:lastPrinted>2017-05-30T19:01:23Z</cp:lastPrinted>
  <dcterms:created xsi:type="dcterms:W3CDTF">2016-09-29T14:42:08Z</dcterms:created>
  <dcterms:modified xsi:type="dcterms:W3CDTF">2019-07-26T13:02:48Z</dcterms:modified>
</cp:coreProperties>
</file>