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68" r:id="rId6"/>
    <p:sldId id="288" r:id="rId7"/>
    <p:sldId id="289" r:id="rId8"/>
    <p:sldId id="290" r:id="rId9"/>
    <p:sldId id="272" r:id="rId10"/>
    <p:sldId id="298" r:id="rId11"/>
    <p:sldId id="283" r:id="rId12"/>
    <p:sldId id="295" r:id="rId13"/>
    <p:sldId id="297" r:id="rId14"/>
    <p:sldId id="293" r:id="rId15"/>
    <p:sldId id="285" r:id="rId16"/>
    <p:sldId id="286" r:id="rId17"/>
    <p:sldId id="287" r:id="rId18"/>
    <p:sldId id="275" r:id="rId19"/>
    <p:sldId id="291" r:id="rId20"/>
    <p:sldId id="292" r:id="rId21"/>
    <p:sldId id="276" r:id="rId22"/>
    <p:sldId id="28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85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>
      <p:cViewPr varScale="1">
        <p:scale>
          <a:sx n="87" d="100"/>
          <a:sy n="87" d="100"/>
        </p:scale>
        <p:origin x="60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304801"/>
            <a:ext cx="8735325" cy="15240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AID: Autonomy in Disasters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63220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Community Health Services Inc.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Sung Il Kang(Project Planner)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Ahmed Salem(Lead Engineer)</a:t>
            </a:r>
          </a:p>
          <a:p>
            <a:pPr algn="ctr"/>
            <a:r>
              <a:rPr lang="en-US" cap="none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Abid</a:t>
            </a:r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Siam(Main Programmer)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Date of Presentation</a:t>
            </a:r>
            <a:r>
              <a:rPr lang="en-US" cap="none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12/06/2016</a:t>
            </a:r>
            <a:endParaRPr lang="en-US" cap="none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Section D1</a:t>
            </a:r>
          </a:p>
        </p:txBody>
      </p:sp>
    </p:spTree>
    <p:extLst>
      <p:ext uri="{BB962C8B-B14F-4D97-AF65-F5344CB8AC3E}">
        <p14:creationId xmlns:p14="http://schemas.microsoft.com/office/powerpoint/2010/main" val="24459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3660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Benchmark C: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Returns to base with Scientist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Code in progress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40" indent="0">
              <a:buNone/>
            </a:pPr>
            <a:endParaRPr lang="en-US" dirty="0"/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Design Information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9" b="90909" l="16701" r="85072">
                        <a14:foregroundMark x1="62918" y1="6949" x2="58714" y2="8081"/>
                        <a14:foregroundMark x1="58350" y1="10424" x2="58350" y2="5131"/>
                        <a14:foregroundMark x1="64940" y1="19515" x2="60032" y2="29616"/>
                        <a14:foregroundMark x1="65940" y1="30586" x2="61350" y2="32404"/>
                        <a14:foregroundMark x1="23108" y1="34384" x2="25040" y2="47798"/>
                        <a14:foregroundMark x1="19632" y1="43475" x2="16746" y2="40687"/>
                        <a14:foregroundMark x1="25744" y1="25374" x2="24585" y2="27798"/>
                        <a14:foregroundMark x1="64372" y1="8081" x2="69802" y2="8646"/>
                        <a14:foregroundMark x1="62554" y1="8081" x2="62668" y2="4404"/>
                        <a14:foregroundMark x1="58010" y1="5859" x2="58668" y2="3879"/>
                        <a14:foregroundMark x1="49193" y1="90545" x2="52738" y2="84162"/>
                        <a14:foregroundMark x1="64690" y1="69737" x2="60327" y2="75152"/>
                        <a14:foregroundMark x1="34197" y1="77778" x2="47307" y2="90909"/>
                        <a14:foregroundMark x1="45444" y1="78667" x2="39764" y2="72364"/>
                        <a14:foregroundMark x1="44785" y1="75879" x2="44081" y2="67313"/>
                        <a14:foregroundMark x1="53942" y1="76687" x2="54101" y2="81535"/>
                        <a14:foregroundMark x1="66553" y1="54020" x2="67621" y2="51556"/>
                        <a14:foregroundMark x1="69802" y1="60323" x2="60736" y2="76404"/>
                        <a14:foregroundMark x1="61032" y1="76525" x2="59214" y2="75354"/>
                        <a14:foregroundMark x1="73642" y1="73374" x2="77641" y2="65697"/>
                        <a14:backgroundMark x1="72915" y1="45697" x2="69848" y2="51798"/>
                        <a14:backgroundMark x1="69848" y1="51111" x2="67257" y2="49818"/>
                        <a14:backgroundMark x1="68621" y1="67273" x2="67030" y2="77535"/>
                        <a14:backgroundMark x1="56464" y1="75758" x2="52556" y2="71636"/>
                        <a14:backgroundMark x1="46035" y1="68162" x2="46171" y2="69455"/>
                        <a14:backgroundMark x1="47512" y1="69455" x2="46898" y2="68566"/>
                        <a14:backgroundMark x1="54715" y1="28000" x2="60827" y2="21697"/>
                        <a14:backgroundMark x1="62599" y1="28727" x2="65485" y2="22869"/>
                        <a14:backgroundMark x1="64122" y1="9172" x2="65644" y2="9899"/>
                        <a14:backgroundMark x1="61145" y1="12404" x2="61145" y2="13859"/>
                        <a14:backgroundMark x1="64735" y1="14141" x2="64167" y2="13576"/>
                        <a14:backgroundMark x1="67507" y1="32848" x2="66712" y2="35030"/>
                        <a14:backgroundMark x1="41741" y1="82182" x2="40423" y2="79677"/>
                        <a14:backgroundMark x1="39514" y1="80121" x2="40991" y2="78667"/>
                        <a14:backgroundMark x1="38650" y1="79758" x2="39582" y2="79838"/>
                        <a14:backgroundMark x1="43422" y1="73374" x2="43422" y2="72202"/>
                        <a14:backgroundMark x1="45603" y1="68929" x2="45603" y2="70101"/>
                        <a14:backgroundMark x1="61940" y1="54626" x2="58918" y2="52566"/>
                        <a14:backgroundMark x1="61282" y1="48606" x2="61554" y2="50061"/>
                        <a14:backgroundMark x1="53488" y1="59394" x2="53647" y2="63192"/>
                        <a14:backgroundMark x1="71257" y1="75354" x2="75869" y2="74424"/>
                        <a14:backgroundMark x1="77551" y1="69414" x2="73188" y2="77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5" r="6379" b="2342"/>
          <a:stretch/>
        </p:blipFill>
        <p:spPr>
          <a:xfrm>
            <a:off x="2737667" y="1498600"/>
            <a:ext cx="7543800" cy="4872036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707893" y="2129864"/>
            <a:ext cx="1600200" cy="7620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47212" y="2209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332912" y="186704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Elevated Human Carrier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60612" y="4191000"/>
            <a:ext cx="16764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2740" y="428676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Striker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761412" y="4495800"/>
            <a:ext cx="1219200" cy="7620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2144" y="5257800"/>
            <a:ext cx="183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Primary Wheels</a:t>
            </a:r>
          </a:p>
          <a:p>
            <a:pPr algn="ctr"/>
            <a:r>
              <a:rPr lang="en-US" sz="2000" dirty="0"/>
              <a:t>(Motors)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875212" y="2220990"/>
            <a:ext cx="1752600" cy="10668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8201" y="1977732"/>
            <a:ext cx="1443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Gyro Sensor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41812" y="5715000"/>
            <a:ext cx="1219200" cy="25487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7823" y="5769823"/>
            <a:ext cx="2672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Extended Button Striker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2481" y="6201359"/>
            <a:ext cx="5747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Figure 1: Labeled robot description</a:t>
            </a:r>
          </a:p>
        </p:txBody>
      </p:sp>
    </p:spTree>
    <p:extLst>
      <p:ext uri="{BB962C8B-B14F-4D97-AF65-F5344CB8AC3E}">
        <p14:creationId xmlns:p14="http://schemas.microsoft.com/office/powerpoint/2010/main" val="29491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Design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16444" r="20476" b="15951"/>
          <a:stretch/>
        </p:blipFill>
        <p:spPr>
          <a:xfrm>
            <a:off x="6625878" y="2317019"/>
            <a:ext cx="4572079" cy="4126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12651" r="23906" b="8394"/>
          <a:stretch/>
        </p:blipFill>
        <p:spPr>
          <a:xfrm>
            <a:off x="1522412" y="2308227"/>
            <a:ext cx="3124200" cy="4072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04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Design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Isometric View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3" t="16801" r="13897" b="13409"/>
          <a:stretch/>
        </p:blipFill>
        <p:spPr>
          <a:xfrm>
            <a:off x="1141412" y="2438400"/>
            <a:ext cx="4876879" cy="3657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16802" r="13543" b="17285"/>
          <a:stretch/>
        </p:blipFill>
        <p:spPr>
          <a:xfrm>
            <a:off x="6627812" y="2427121"/>
            <a:ext cx="5105400" cy="366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73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Cost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6" lvl="1" indent="0">
              <a:buNone/>
            </a:pPr>
            <a:endParaRPr lang="en-US" dirty="0"/>
          </a:p>
          <a:p>
            <a:pPr marL="377886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5412" y="1498600"/>
            <a:ext cx="184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100" y="1633061"/>
            <a:ext cx="619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Component expenses (No Change)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9232"/>
              </p:ext>
            </p:extLst>
          </p:nvPr>
        </p:nvGraphicFramePr>
        <p:xfrm>
          <a:off x="912812" y="2281611"/>
          <a:ext cx="10058401" cy="3850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011">
                  <a:extLst>
                    <a:ext uri="{9D8B030D-6E8A-4147-A177-3AD203B41FA5}">
                      <a16:colId xmlns:a16="http://schemas.microsoft.com/office/drawing/2014/main" val="857166281"/>
                    </a:ext>
                  </a:extLst>
                </a:gridCol>
                <a:gridCol w="2415989">
                  <a:extLst>
                    <a:ext uri="{9D8B030D-6E8A-4147-A177-3AD203B41FA5}">
                      <a16:colId xmlns:a16="http://schemas.microsoft.com/office/drawing/2014/main" val="276642776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060739495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3106997953"/>
                    </a:ext>
                  </a:extLst>
                </a:gridCol>
                <a:gridCol w="1775011">
                  <a:extLst>
                    <a:ext uri="{9D8B030D-6E8A-4147-A177-3AD203B41FA5}">
                      <a16:colId xmlns:a16="http://schemas.microsoft.com/office/drawing/2014/main" val="2195009792"/>
                    </a:ext>
                  </a:extLst>
                </a:gridCol>
              </a:tblGrid>
              <a:tr h="3955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Cost per Units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Total Units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Total Cost 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94535"/>
                  </a:ext>
                </a:extLst>
              </a:tr>
              <a:tr h="4186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Electric, Motor (EV3)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218.2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436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2862438"/>
                  </a:ext>
                </a:extLst>
              </a:tr>
              <a:tr h="4855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Electric Gyro</a:t>
                      </a:r>
                      <a:r>
                        <a:rPr lang="en-US" sz="2400" u="none" strike="noStrike" baseline="0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Sensor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165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601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358441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Miscellaneous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103.3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1(47 parts)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704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712935"/>
                  </a:ext>
                </a:extLst>
              </a:tr>
              <a:tr h="4186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Labor 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$50/hour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6693984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Project Planner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8650058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Lead Engineer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4616284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Main Programmer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1464011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ln>
                          <a:solidFill>
                            <a:srgbClr val="008585"/>
                          </a:solidFill>
                        </a:ln>
                        <a:solidFill>
                          <a:srgbClr val="00858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n>
                            <a:solidFill>
                              <a:srgbClr val="008585"/>
                            </a:solidFill>
                          </a:ln>
                          <a:solidFill>
                            <a:srgbClr val="008585"/>
                          </a:solidFill>
                          <a:effectLst/>
                          <a:latin typeface="Calibri" panose="020F0502020204030204" pitchFamily="34" charset="0"/>
                        </a:rPr>
                        <a:t>$6741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503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0" y="1498600"/>
            <a:ext cx="10669625" cy="5080000"/>
          </a:xfrm>
        </p:spPr>
      </p:pic>
    </p:spTree>
    <p:extLst>
      <p:ext uri="{BB962C8B-B14F-4D97-AF65-F5344CB8AC3E}">
        <p14:creationId xmlns:p14="http://schemas.microsoft.com/office/powerpoint/2010/main" val="42931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701800"/>
            <a:ext cx="10360501" cy="91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Successfully do most of the course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73" y="2717800"/>
            <a:ext cx="4605866" cy="345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86" y="2717800"/>
            <a:ext cx="4605866" cy="3454400"/>
          </a:xfrm>
        </p:spPr>
      </p:pic>
      <p:sp>
        <p:nvSpPr>
          <p:cNvPr id="4" name="TextBox 3"/>
          <p:cNvSpPr txBox="1"/>
          <p:nvPr/>
        </p:nvSpPr>
        <p:spPr>
          <a:xfrm>
            <a:off x="1449286" y="6273800"/>
            <a:ext cx="989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 moving the bridge into place        AID rescuing the scientist</a:t>
            </a:r>
          </a:p>
        </p:txBody>
      </p:sp>
    </p:spTree>
    <p:extLst>
      <p:ext uri="{BB962C8B-B14F-4D97-AF65-F5344CB8AC3E}">
        <p14:creationId xmlns:p14="http://schemas.microsoft.com/office/powerpoint/2010/main" val="11476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Parts stay in place during impact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 and Stable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few moving parts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Gyro sensor ensures precision in turns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Accomplishes the 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of the 6 tasks completed </a:t>
            </a:r>
          </a:p>
        </p:txBody>
      </p:sp>
    </p:spTree>
    <p:extLst>
      <p:ext uri="{BB962C8B-B14F-4D97-AF65-F5344CB8AC3E}">
        <p14:creationId xmlns:p14="http://schemas.microsoft.com/office/powerpoint/2010/main" val="37100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is AID the best choice?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AID is a robot built on stability, meaning any rescued scientist is safe without worry!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AID can survive a high amount of impact without worry of falling apart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AID does not contain many parts, meaning it is cheap to build, and cheap to purchase</a:t>
            </a: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304801"/>
            <a:ext cx="8735325" cy="15240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AID: Autonomy in Disasters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63220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Community Health Services Inc.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Sung Il Kang(Project Planner)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Ahmed Salem(Lead Engineer)</a:t>
            </a:r>
          </a:p>
          <a:p>
            <a:pPr algn="ctr"/>
            <a:r>
              <a:rPr lang="en-US" cap="none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Abid</a:t>
            </a:r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Siam(Main Programmer)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Date of Presentation: 12/06/2016</a:t>
            </a:r>
          </a:p>
          <a:p>
            <a:pPr algn="ctr"/>
            <a:r>
              <a:rPr lang="en-US" cap="none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Section D1</a:t>
            </a:r>
          </a:p>
        </p:txBody>
      </p:sp>
    </p:spTree>
    <p:extLst>
      <p:ext uri="{BB962C8B-B14F-4D97-AF65-F5344CB8AC3E}">
        <p14:creationId xmlns:p14="http://schemas.microsoft.com/office/powerpoint/2010/main" val="5953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Design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Schedule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1796" y="304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Company Profile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Founded in September 2016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Focused on building autonomous rescue robots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Goal: Eliminating unnecessary risks for emergency workers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Clients: United States, Dominican Republic, United Nations, Taiwan, Italy, North Korea</a:t>
            </a:r>
          </a:p>
        </p:txBody>
      </p:sp>
    </p:spTree>
    <p:extLst>
      <p:ext uri="{BB962C8B-B14F-4D97-AF65-F5344CB8AC3E}">
        <p14:creationId xmlns:p14="http://schemas.microsoft.com/office/powerpoint/2010/main" val="28005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Company Profile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8591274"/>
              </p:ext>
            </p:extLst>
          </p:nvPr>
        </p:nvGraphicFramePr>
        <p:xfrm>
          <a:off x="1219200" y="1706561"/>
          <a:ext cx="5078414" cy="44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207">
                  <a:extLst>
                    <a:ext uri="{9D8B030D-6E8A-4147-A177-3AD203B41FA5}">
                      <a16:colId xmlns:a16="http://schemas.microsoft.com/office/drawing/2014/main" val="3147971489"/>
                    </a:ext>
                  </a:extLst>
                </a:gridCol>
                <a:gridCol w="2539207">
                  <a:extLst>
                    <a:ext uri="{9D8B030D-6E8A-4147-A177-3AD203B41FA5}">
                      <a16:colId xmlns:a16="http://schemas.microsoft.com/office/drawing/2014/main" val="3458915988"/>
                    </a:ext>
                  </a:extLst>
                </a:gridCol>
              </a:tblGrid>
              <a:tr h="2232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Sung Il Kang</a:t>
                      </a:r>
                    </a:p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89531"/>
                  </a:ext>
                </a:extLst>
              </a:tr>
              <a:tr h="2232819">
                <a:tc gridSpan="2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at NYU </a:t>
                      </a:r>
                      <a:r>
                        <a:rPr lang="en-US" baseline="0" dirty="0" err="1"/>
                        <a:t>Tandon</a:t>
                      </a:r>
                      <a:r>
                        <a:rPr lang="en-US" baseline="0" dirty="0"/>
                        <a:t> School of Engineering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B.S. for Computer</a:t>
                      </a:r>
                      <a:r>
                        <a:rPr lang="en-US" baseline="0" dirty="0"/>
                        <a:t> Engineering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4177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4597933"/>
              </p:ext>
            </p:extLst>
          </p:nvPr>
        </p:nvGraphicFramePr>
        <p:xfrm>
          <a:off x="6500813" y="1706563"/>
          <a:ext cx="5078412" cy="446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206">
                  <a:extLst>
                    <a:ext uri="{9D8B030D-6E8A-4147-A177-3AD203B41FA5}">
                      <a16:colId xmlns:a16="http://schemas.microsoft.com/office/drawing/2014/main" val="3293166577"/>
                    </a:ext>
                  </a:extLst>
                </a:gridCol>
                <a:gridCol w="2539206">
                  <a:extLst>
                    <a:ext uri="{9D8B030D-6E8A-4147-A177-3AD203B41FA5}">
                      <a16:colId xmlns:a16="http://schemas.microsoft.com/office/drawing/2014/main" val="1573906604"/>
                    </a:ext>
                  </a:extLst>
                </a:gridCol>
              </a:tblGrid>
              <a:tr h="2232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 Salem</a:t>
                      </a:r>
                    </a:p>
                    <a:p>
                      <a:r>
                        <a:rPr lang="en-US" dirty="0"/>
                        <a:t>Lead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3420"/>
                  </a:ext>
                </a:extLst>
              </a:tr>
              <a:tr h="2232818">
                <a:tc gridSpan="2">
                  <a:txBody>
                    <a:bodyPr/>
                    <a:lstStyle/>
                    <a:p>
                      <a:pPr marL="342900" marR="0" lvl="0" indent="-34290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at NYU </a:t>
                      </a:r>
                      <a:r>
                        <a:rPr lang="en-US" baseline="0" dirty="0" err="1"/>
                        <a:t>Tandon</a:t>
                      </a:r>
                      <a:r>
                        <a:rPr lang="en-US" baseline="0" dirty="0"/>
                        <a:t> School of Engineering</a:t>
                      </a:r>
                    </a:p>
                    <a:p>
                      <a:pPr marL="342900" marR="0" lvl="0" indent="-34290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B.S. for Computer Science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5683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04012" y="1742412"/>
            <a:ext cx="2184399" cy="218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0012" y="1695563"/>
            <a:ext cx="2220250" cy="22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Company Profile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835488"/>
              </p:ext>
            </p:extLst>
          </p:nvPr>
        </p:nvGraphicFramePr>
        <p:xfrm>
          <a:off x="1219200" y="1706561"/>
          <a:ext cx="5078414" cy="44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207">
                  <a:extLst>
                    <a:ext uri="{9D8B030D-6E8A-4147-A177-3AD203B41FA5}">
                      <a16:colId xmlns:a16="http://schemas.microsoft.com/office/drawing/2014/main" val="3147971489"/>
                    </a:ext>
                  </a:extLst>
                </a:gridCol>
                <a:gridCol w="2539207">
                  <a:extLst>
                    <a:ext uri="{9D8B030D-6E8A-4147-A177-3AD203B41FA5}">
                      <a16:colId xmlns:a16="http://schemas.microsoft.com/office/drawing/2014/main" val="3458915988"/>
                    </a:ext>
                  </a:extLst>
                </a:gridCol>
              </a:tblGrid>
              <a:tr h="2232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Abid</a:t>
                      </a:r>
                      <a:r>
                        <a:rPr lang="en-US" dirty="0"/>
                        <a:t> Siam</a:t>
                      </a:r>
                    </a:p>
                    <a:p>
                      <a:r>
                        <a:rPr lang="en-US" dirty="0"/>
                        <a:t>Main 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89531"/>
                  </a:ext>
                </a:extLst>
              </a:tr>
              <a:tr h="2232819">
                <a:tc gridSpan="2">
                  <a:txBody>
                    <a:bodyPr/>
                    <a:lstStyle/>
                    <a:p>
                      <a:pPr marL="342900" marR="0" lvl="0" indent="-34290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at NYU </a:t>
                      </a:r>
                      <a:r>
                        <a:rPr lang="en-US" baseline="0" dirty="0" err="1"/>
                        <a:t>Tandon</a:t>
                      </a:r>
                      <a:r>
                        <a:rPr lang="en-US" baseline="0" dirty="0"/>
                        <a:t> School of Engineering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B.S. for Computer</a:t>
                      </a:r>
                      <a:r>
                        <a:rPr lang="en-US" baseline="0" dirty="0"/>
                        <a:t> Engineering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4177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0012" y="1706561"/>
            <a:ext cx="2179639" cy="21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Earthquake has damaged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nucear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plant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Led to emergency shutdown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President Billy Thai has ordered an RFP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the area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Rescue the workers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hazardous waste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 five out of six tasks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to home base in less than 5 minutes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Robot must fit in a start area less than 25cm x 25cm</a:t>
            </a:r>
          </a:p>
        </p:txBody>
      </p:sp>
    </p:spTree>
    <p:extLst>
      <p:ext uri="{BB962C8B-B14F-4D97-AF65-F5344CB8AC3E}">
        <p14:creationId xmlns:p14="http://schemas.microsoft.com/office/powerpoint/2010/main" val="5914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371329" cy="45415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Considerations: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Occupy small surface area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strike cans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turn radius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Precise turns </a:t>
            </a:r>
          </a:p>
        </p:txBody>
      </p:sp>
    </p:spTree>
    <p:extLst>
      <p:ext uri="{BB962C8B-B14F-4D97-AF65-F5344CB8AC3E}">
        <p14:creationId xmlns:p14="http://schemas.microsoft.com/office/powerpoint/2010/main" val="8411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77997"/>
            <a:ext cx="10360501" cy="73660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Benchmark A: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Cuts power to facility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Goes up the hill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6" y="3200400"/>
            <a:ext cx="10782854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3660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Benchmark B: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Goes down the hill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Strikes Green can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Strikes Black can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Rescues Scientist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8" y="3886200"/>
            <a:ext cx="1108900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3333</TotalTime>
  <Words>516</Words>
  <Application>Microsoft Office PowerPoint</Application>
  <PresentationFormat>Custom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Tahoma</vt:lpstr>
      <vt:lpstr>Tech 16x9</vt:lpstr>
      <vt:lpstr>AID: Autonomy in Disasters</vt:lpstr>
      <vt:lpstr>Agenda</vt:lpstr>
      <vt:lpstr>Company Profile</vt:lpstr>
      <vt:lpstr>Company Profile</vt:lpstr>
      <vt:lpstr>Company Profile</vt:lpstr>
      <vt:lpstr>Project Description</vt:lpstr>
      <vt:lpstr>Project Description </vt:lpstr>
      <vt:lpstr>Project Description</vt:lpstr>
      <vt:lpstr>Project Description</vt:lpstr>
      <vt:lpstr>Project Description</vt:lpstr>
      <vt:lpstr>Technical Design Information  </vt:lpstr>
      <vt:lpstr>Technical Design Information</vt:lpstr>
      <vt:lpstr>Technical Design Information</vt:lpstr>
      <vt:lpstr>Cost Estimate</vt:lpstr>
      <vt:lpstr>Project Schedule</vt:lpstr>
      <vt:lpstr>Advantages</vt:lpstr>
      <vt:lpstr>Advantages</vt:lpstr>
      <vt:lpstr>Conclusion</vt:lpstr>
      <vt:lpstr>AID: Autonomy in Disasters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AID: Autonomy in disasters</dc:title>
  <dc:creator>Atlas</dc:creator>
  <cp:lastModifiedBy>Ahmed Salem</cp:lastModifiedBy>
  <cp:revision>73</cp:revision>
  <dcterms:created xsi:type="dcterms:W3CDTF">2016-10-01T04:24:30Z</dcterms:created>
  <dcterms:modified xsi:type="dcterms:W3CDTF">2016-12-07T14:49:51Z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