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43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E44E4B-68A3-44B7-96C8-1398A3053E75}" type="datetimeFigureOut">
              <a:rPr lang="en-SG" smtClean="0"/>
              <a:t>17/11/2024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F1662-20FD-4FA2-925D-27A9410F4416}" type="slidenum">
              <a:rPr lang="en-SG" smtClean="0"/>
              <a:t>‹#›</a:t>
            </a:fld>
            <a:endParaRPr lang="en-SG"/>
          </a:p>
        </p:txBody>
      </p:sp>
    </p:spTree>
    <p:extLst>
      <p:ext uri="{BB962C8B-B14F-4D97-AF65-F5344CB8AC3E}">
        <p14:creationId xmlns:p14="http://schemas.microsoft.com/office/powerpoint/2010/main" val="400599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F0F1662-20FD-4FA2-925D-27A9410F4416}" type="slidenum">
              <a:rPr lang="en-SG" smtClean="0"/>
              <a:t>3</a:t>
            </a:fld>
            <a:endParaRPr lang="en-SG"/>
          </a:p>
        </p:txBody>
      </p:sp>
    </p:spTree>
    <p:extLst>
      <p:ext uri="{BB962C8B-B14F-4D97-AF65-F5344CB8AC3E}">
        <p14:creationId xmlns:p14="http://schemas.microsoft.com/office/powerpoint/2010/main" val="102654988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8934DC-D832-4637-B4ED-C37092647FE9}" type="datetimeFigureOut">
              <a:rPr lang="en-SG" smtClean="0"/>
              <a:t>17/11/2024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955B43C-B601-4721-A01C-4807F0C669D6}" type="slidenum">
              <a:rPr lang="en-SG" smtClean="0"/>
              <a:t>‹#›</a:t>
            </a:fld>
            <a:endParaRPr lang="en-SG"/>
          </a:p>
        </p:txBody>
      </p:sp>
    </p:spTree>
    <p:extLst>
      <p:ext uri="{BB962C8B-B14F-4D97-AF65-F5344CB8AC3E}">
        <p14:creationId xmlns:p14="http://schemas.microsoft.com/office/powerpoint/2010/main" val="82877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934DC-D832-4637-B4ED-C37092647FE9}" type="datetimeFigureOut">
              <a:rPr lang="en-SG" smtClean="0"/>
              <a:t>17/11/2024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155364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934DC-D832-4637-B4ED-C37092647FE9}" type="datetimeFigureOut">
              <a:rPr lang="en-SG" smtClean="0"/>
              <a:t>17/11/2024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61234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934DC-D832-4637-B4ED-C37092647FE9}" type="datetimeFigureOut">
              <a:rPr lang="en-SG" smtClean="0"/>
              <a:t>17/11/2024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76226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38934DC-D832-4637-B4ED-C37092647FE9}" type="datetimeFigureOut">
              <a:rPr lang="en-SG" smtClean="0"/>
              <a:t>17/11/2024</a:t>
            </a:fld>
            <a:endParaRPr lang="en-SG"/>
          </a:p>
        </p:txBody>
      </p:sp>
      <p:sp>
        <p:nvSpPr>
          <p:cNvPr id="5" name="Footer Placeholder 4"/>
          <p:cNvSpPr>
            <a:spLocks noGrp="1"/>
          </p:cNvSpPr>
          <p:nvPr>
            <p:ph type="ftr" sz="quarter" idx="11"/>
          </p:nvPr>
        </p:nvSpPr>
        <p:spPr>
          <a:xfrm>
            <a:off x="2182708" y="6272784"/>
            <a:ext cx="6327648" cy="365125"/>
          </a:xfrm>
        </p:spPr>
        <p:txBody>
          <a:bodyPr/>
          <a:lstStyle/>
          <a:p>
            <a:endParaRPr lang="en-SG"/>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955B43C-B601-4721-A01C-4807F0C669D6}" type="slidenum">
              <a:rPr lang="en-SG" smtClean="0"/>
              <a:t>‹#›</a:t>
            </a:fld>
            <a:endParaRPr lang="en-SG"/>
          </a:p>
        </p:txBody>
      </p:sp>
    </p:spTree>
    <p:extLst>
      <p:ext uri="{BB962C8B-B14F-4D97-AF65-F5344CB8AC3E}">
        <p14:creationId xmlns:p14="http://schemas.microsoft.com/office/powerpoint/2010/main" val="2385733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8934DC-D832-4637-B4ED-C37092647FE9}" type="datetimeFigureOut">
              <a:rPr lang="en-SG" smtClean="0"/>
              <a:t>17/11/2024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229536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8934DC-D832-4637-B4ED-C37092647FE9}" type="datetimeFigureOut">
              <a:rPr lang="en-SG" smtClean="0"/>
              <a:t>17/11/2024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97790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8934DC-D832-4637-B4ED-C37092647FE9}" type="datetimeFigureOut">
              <a:rPr lang="en-SG" smtClean="0"/>
              <a:t>17/11/2024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34160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934DC-D832-4637-B4ED-C37092647FE9}" type="datetimeFigureOut">
              <a:rPr lang="en-SG" smtClean="0"/>
              <a:t>17/11/2024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83083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934DC-D832-4637-B4ED-C37092647FE9}" type="datetimeFigureOut">
              <a:rPr lang="en-SG" smtClean="0"/>
              <a:t>17/11/2024</a:t>
            </a:fld>
            <a:endParaRPr lang="en-SG"/>
          </a:p>
        </p:txBody>
      </p:sp>
      <p:sp>
        <p:nvSpPr>
          <p:cNvPr id="6" name="Footer Placeholder 5"/>
          <p:cNvSpPr>
            <a:spLocks noGrp="1"/>
          </p:cNvSpPr>
          <p:nvPr>
            <p:ph type="ftr" sz="quarter" idx="11"/>
          </p:nvPr>
        </p:nvSpPr>
        <p:spPr/>
        <p:txBody>
          <a:bodyPr/>
          <a:lstStyle/>
          <a:p>
            <a:endParaRPr lang="en-SG"/>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243705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934DC-D832-4637-B4ED-C37092647FE9}" type="datetimeFigureOut">
              <a:rPr lang="en-SG" smtClean="0"/>
              <a:t>17/11/2024</a:t>
            </a:fld>
            <a:endParaRPr lang="en-SG"/>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400486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8934DC-D832-4637-B4ED-C37092647FE9}" type="datetimeFigureOut">
              <a:rPr lang="en-SG" smtClean="0"/>
              <a:t>17/11/2024</a:t>
            </a:fld>
            <a:endParaRPr lang="en-SG"/>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SG"/>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955B43C-B601-4721-A01C-4807F0C669D6}" type="slidenum">
              <a:rPr lang="en-SG" smtClean="0"/>
              <a:t>‹#›</a:t>
            </a:fld>
            <a:endParaRPr lang="en-SG"/>
          </a:p>
        </p:txBody>
      </p:sp>
    </p:spTree>
    <p:extLst>
      <p:ext uri="{BB962C8B-B14F-4D97-AF65-F5344CB8AC3E}">
        <p14:creationId xmlns:p14="http://schemas.microsoft.com/office/powerpoint/2010/main" val="2553488388"/>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software-engineering-integration-test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15235-D3AA-DE6D-AA26-9EE214B3F412}"/>
              </a:ext>
            </a:extLst>
          </p:cNvPr>
          <p:cNvSpPr>
            <a:spLocks noGrp="1"/>
          </p:cNvSpPr>
          <p:nvPr>
            <p:ph type="ctrTitle"/>
          </p:nvPr>
        </p:nvSpPr>
        <p:spPr>
          <a:xfrm>
            <a:off x="1524000" y="857839"/>
            <a:ext cx="9144000" cy="961534"/>
          </a:xfrm>
        </p:spPr>
        <p:txBody>
          <a:bodyPr>
            <a:normAutofit/>
          </a:bodyPr>
          <a:lstStyle/>
          <a:p>
            <a:r>
              <a:rPr lang="en-SG" sz="2800" b="1" dirty="0"/>
              <a:t>Course-Software Engineering </a:t>
            </a:r>
            <a:br>
              <a:rPr lang="en-SG" sz="2800" b="1" dirty="0"/>
            </a:br>
            <a:r>
              <a:rPr lang="en-SG" sz="2800" b="1" dirty="0"/>
              <a:t>Presentation on-Extreme Programming</a:t>
            </a:r>
          </a:p>
        </p:txBody>
      </p:sp>
      <p:graphicFrame>
        <p:nvGraphicFramePr>
          <p:cNvPr id="4" name="Table 3">
            <a:extLst>
              <a:ext uri="{FF2B5EF4-FFF2-40B4-BE49-F238E27FC236}">
                <a16:creationId xmlns:a16="http://schemas.microsoft.com/office/drawing/2014/main" id="{604C46C9-5387-5186-FA6D-92A4213DCC23}"/>
              </a:ext>
            </a:extLst>
          </p:cNvPr>
          <p:cNvGraphicFramePr>
            <a:graphicFrameLocks noGrp="1"/>
          </p:cNvGraphicFramePr>
          <p:nvPr>
            <p:extLst>
              <p:ext uri="{D42A27DB-BD31-4B8C-83A1-F6EECF244321}">
                <p14:modId xmlns:p14="http://schemas.microsoft.com/office/powerpoint/2010/main" val="3480530862"/>
              </p:ext>
            </p:extLst>
          </p:nvPr>
        </p:nvGraphicFramePr>
        <p:xfrm>
          <a:off x="1150071" y="2950591"/>
          <a:ext cx="3930978" cy="2328419"/>
        </p:xfrm>
        <a:graphic>
          <a:graphicData uri="http://schemas.openxmlformats.org/drawingml/2006/table">
            <a:tbl>
              <a:tblPr firstRow="1" bandRow="1">
                <a:tableStyleId>{5C22544A-7EE6-4342-B048-85BDC9FD1C3A}</a:tableStyleId>
              </a:tblPr>
              <a:tblGrid>
                <a:gridCol w="3930978">
                  <a:extLst>
                    <a:ext uri="{9D8B030D-6E8A-4147-A177-3AD203B41FA5}">
                      <a16:colId xmlns:a16="http://schemas.microsoft.com/office/drawing/2014/main" val="84043835"/>
                    </a:ext>
                  </a:extLst>
                </a:gridCol>
              </a:tblGrid>
              <a:tr h="2328419">
                <a:tc>
                  <a:txBody>
                    <a:bodyPr/>
                    <a:lstStyle/>
                    <a:p>
                      <a:pPr algn="ctr"/>
                      <a:r>
                        <a:rPr lang="en-SG" sz="2000" b="0" dirty="0">
                          <a:solidFill>
                            <a:schemeClr val="tx1"/>
                          </a:solidFill>
                        </a:rPr>
                        <a:t>Submitted by</a:t>
                      </a:r>
                    </a:p>
                    <a:p>
                      <a:pPr algn="ctr"/>
                      <a:r>
                        <a:rPr lang="en-SG" sz="2000" b="0" dirty="0">
                          <a:solidFill>
                            <a:schemeClr val="tx1"/>
                          </a:solidFill>
                        </a:rPr>
                        <a:t>Abida Sultana</a:t>
                      </a:r>
                    </a:p>
                    <a:p>
                      <a:pPr algn="ctr"/>
                      <a:r>
                        <a:rPr lang="en-SG" sz="2000" b="0" dirty="0">
                          <a:solidFill>
                            <a:schemeClr val="tx1"/>
                          </a:solidFill>
                        </a:rPr>
                        <a:t>ID : IT-21032</a:t>
                      </a:r>
                    </a:p>
                    <a:p>
                      <a:pPr algn="ctr"/>
                      <a:r>
                        <a:rPr lang="en-SG" sz="2000" b="0" dirty="0">
                          <a:solidFill>
                            <a:schemeClr val="tx1"/>
                          </a:solidFill>
                        </a:rPr>
                        <a:t>3</a:t>
                      </a:r>
                      <a:r>
                        <a:rPr lang="en-SG" sz="2000" b="0" baseline="30000" dirty="0">
                          <a:solidFill>
                            <a:schemeClr val="tx1"/>
                          </a:solidFill>
                        </a:rPr>
                        <a:t>rd</a:t>
                      </a:r>
                      <a:r>
                        <a:rPr lang="en-SG" sz="2000" b="0" dirty="0">
                          <a:solidFill>
                            <a:schemeClr val="tx1"/>
                          </a:solidFill>
                        </a:rPr>
                        <a:t> Year 2</a:t>
                      </a:r>
                      <a:r>
                        <a:rPr lang="en-SG" sz="2000" b="0" baseline="30000" dirty="0">
                          <a:solidFill>
                            <a:schemeClr val="tx1"/>
                          </a:solidFill>
                        </a:rPr>
                        <a:t>nd</a:t>
                      </a:r>
                      <a:r>
                        <a:rPr lang="en-SG" sz="2000" b="0" dirty="0">
                          <a:solidFill>
                            <a:schemeClr val="tx1"/>
                          </a:solidFill>
                        </a:rPr>
                        <a:t> Semester</a:t>
                      </a:r>
                    </a:p>
                    <a:p>
                      <a:pPr algn="ctr"/>
                      <a:r>
                        <a:rPr lang="en-SG" sz="2000" b="0" dirty="0">
                          <a:solidFill>
                            <a:schemeClr val="tx1"/>
                          </a:solidFill>
                        </a:rPr>
                        <a:t>Session:2020-2021</a:t>
                      </a:r>
                    </a:p>
                    <a:p>
                      <a:pPr algn="ctr"/>
                      <a:r>
                        <a:rPr lang="en-SG" sz="2000" b="0" dirty="0">
                          <a:solidFill>
                            <a:schemeClr val="tx1"/>
                          </a:solidFill>
                        </a:rPr>
                        <a:t>Dept. of ICT</a:t>
                      </a:r>
                    </a:p>
                    <a:p>
                      <a:pPr algn="ctr"/>
                      <a:r>
                        <a:rPr lang="en-SG" sz="2000" b="0" dirty="0">
                          <a:solidFill>
                            <a:schemeClr val="tx1"/>
                          </a:solidFill>
                        </a:rPr>
                        <a:t>MBSTU</a:t>
                      </a:r>
                    </a:p>
                  </a:txBody>
                  <a:tcPr>
                    <a:noFill/>
                  </a:tcPr>
                </a:tc>
                <a:extLst>
                  <a:ext uri="{0D108BD9-81ED-4DB2-BD59-A6C34878D82A}">
                    <a16:rowId xmlns:a16="http://schemas.microsoft.com/office/drawing/2014/main" val="1884613929"/>
                  </a:ext>
                </a:extLst>
              </a:tr>
            </a:tbl>
          </a:graphicData>
        </a:graphic>
      </p:graphicFrame>
      <p:graphicFrame>
        <p:nvGraphicFramePr>
          <p:cNvPr id="8" name="Table 7">
            <a:extLst>
              <a:ext uri="{FF2B5EF4-FFF2-40B4-BE49-F238E27FC236}">
                <a16:creationId xmlns:a16="http://schemas.microsoft.com/office/drawing/2014/main" id="{3823BBE2-39F6-3ACE-CD81-1FAF8B0E63E6}"/>
              </a:ext>
            </a:extLst>
          </p:cNvPr>
          <p:cNvGraphicFramePr>
            <a:graphicFrameLocks noGrp="1"/>
          </p:cNvGraphicFramePr>
          <p:nvPr>
            <p:extLst>
              <p:ext uri="{D42A27DB-BD31-4B8C-83A1-F6EECF244321}">
                <p14:modId xmlns:p14="http://schemas.microsoft.com/office/powerpoint/2010/main" val="316781579"/>
              </p:ext>
            </p:extLst>
          </p:nvPr>
        </p:nvGraphicFramePr>
        <p:xfrm>
          <a:off x="6994689" y="2950590"/>
          <a:ext cx="3514103" cy="2328419"/>
        </p:xfrm>
        <a:graphic>
          <a:graphicData uri="http://schemas.openxmlformats.org/drawingml/2006/table">
            <a:tbl>
              <a:tblPr firstRow="1" bandRow="1">
                <a:tableStyleId>{5C22544A-7EE6-4342-B048-85BDC9FD1C3A}</a:tableStyleId>
              </a:tblPr>
              <a:tblGrid>
                <a:gridCol w="3514103">
                  <a:extLst>
                    <a:ext uri="{9D8B030D-6E8A-4147-A177-3AD203B41FA5}">
                      <a16:colId xmlns:a16="http://schemas.microsoft.com/office/drawing/2014/main" val="993782385"/>
                    </a:ext>
                  </a:extLst>
                </a:gridCol>
              </a:tblGrid>
              <a:tr h="2328419">
                <a:tc>
                  <a:txBody>
                    <a:bodyPr/>
                    <a:lstStyle/>
                    <a:p>
                      <a:pPr algn="ctr"/>
                      <a:r>
                        <a:rPr lang="en-US" sz="2000" b="0" dirty="0">
                          <a:solidFill>
                            <a:schemeClr val="tx1"/>
                          </a:solidFill>
                        </a:rPr>
                        <a:t>Submitted To</a:t>
                      </a:r>
                    </a:p>
                    <a:p>
                      <a:pPr algn="ctr"/>
                      <a:r>
                        <a:rPr lang="en-US" sz="2000" b="0" dirty="0">
                          <a:solidFill>
                            <a:schemeClr val="tx1"/>
                          </a:solidFill>
                        </a:rPr>
                        <a:t> Mr. </a:t>
                      </a:r>
                      <a:r>
                        <a:rPr lang="en-US" sz="2000" b="0" dirty="0" err="1">
                          <a:solidFill>
                            <a:schemeClr val="tx1"/>
                          </a:solidFill>
                        </a:rPr>
                        <a:t>Ziaur</a:t>
                      </a:r>
                      <a:r>
                        <a:rPr lang="en-US" sz="2000" b="0" dirty="0">
                          <a:solidFill>
                            <a:schemeClr val="tx1"/>
                          </a:solidFill>
                        </a:rPr>
                        <a:t> Rahman</a:t>
                      </a:r>
                    </a:p>
                    <a:p>
                      <a:pPr algn="ctr"/>
                      <a:r>
                        <a:rPr lang="en-US" sz="2000" b="0" dirty="0">
                          <a:solidFill>
                            <a:schemeClr val="tx1"/>
                          </a:solidFill>
                        </a:rPr>
                        <a:t>Assistant Professor</a:t>
                      </a:r>
                    </a:p>
                    <a:p>
                      <a:pPr algn="ctr"/>
                      <a:r>
                        <a:rPr lang="en-US" sz="2000" b="0" dirty="0">
                          <a:solidFill>
                            <a:schemeClr val="tx1"/>
                          </a:solidFill>
                        </a:rPr>
                        <a:t>Dept. of ICT</a:t>
                      </a:r>
                    </a:p>
                    <a:p>
                      <a:pPr algn="ctr"/>
                      <a:r>
                        <a:rPr lang="en-US" sz="2000" b="0" dirty="0">
                          <a:solidFill>
                            <a:schemeClr val="tx1"/>
                          </a:solidFill>
                        </a:rPr>
                        <a:t>MBSTU</a:t>
                      </a:r>
                    </a:p>
                    <a:p>
                      <a:pPr algn="ctr"/>
                      <a:endParaRPr lang="en-US" sz="1800" dirty="0"/>
                    </a:p>
                  </a:txBody>
                  <a:tcPr>
                    <a:noFill/>
                  </a:tcPr>
                </a:tc>
                <a:extLst>
                  <a:ext uri="{0D108BD9-81ED-4DB2-BD59-A6C34878D82A}">
                    <a16:rowId xmlns:a16="http://schemas.microsoft.com/office/drawing/2014/main" val="1372151078"/>
                  </a:ext>
                </a:extLst>
              </a:tr>
            </a:tbl>
          </a:graphicData>
        </a:graphic>
      </p:graphicFrame>
    </p:spTree>
    <p:extLst>
      <p:ext uri="{BB962C8B-B14F-4D97-AF65-F5344CB8AC3E}">
        <p14:creationId xmlns:p14="http://schemas.microsoft.com/office/powerpoint/2010/main" val="120860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517EDE-E218-3C66-F52A-6049952180FA}"/>
              </a:ext>
            </a:extLst>
          </p:cNvPr>
          <p:cNvSpPr>
            <a:spLocks noGrp="1"/>
          </p:cNvSpPr>
          <p:nvPr>
            <p:ph idx="1"/>
          </p:nvPr>
        </p:nvSpPr>
        <p:spPr>
          <a:xfrm>
            <a:off x="838200" y="452487"/>
            <a:ext cx="10515600" cy="5724476"/>
          </a:xfrm>
        </p:spPr>
        <p:txBody>
          <a:bodyPr>
            <a:normAutofit fontScale="85000" lnSpcReduction="20000"/>
          </a:bodyPr>
          <a:lstStyle/>
          <a:p>
            <a:pPr marL="0" indent="0">
              <a:buNone/>
            </a:pPr>
            <a:r>
              <a:rPr lang="en-US" b="1" i="0" dirty="0">
                <a:solidFill>
                  <a:srgbClr val="273239"/>
                </a:solidFill>
                <a:effectLst/>
                <a:latin typeface="Nunito" pitchFamily="2" charset="0"/>
              </a:rPr>
              <a:t>Advantages of Extreme Programming (XP):</a:t>
            </a:r>
          </a:p>
          <a:p>
            <a:pPr marL="0" indent="0">
              <a:buNone/>
            </a:pPr>
            <a:endParaRPr lang="en-US" b="1"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Slipped schedules: </a:t>
            </a:r>
            <a:r>
              <a:rPr lang="en-US" b="0" i="0" dirty="0">
                <a:solidFill>
                  <a:srgbClr val="273239"/>
                </a:solidFill>
                <a:effectLst/>
                <a:latin typeface="Nunito" pitchFamily="2" charset="0"/>
              </a:rPr>
              <a:t>Timely delivery is ensured through slipping timetables and doable development cycles.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Misunderstanding the business and/or domain −</a:t>
            </a:r>
            <a:r>
              <a:rPr lang="en-US" b="0" i="0" dirty="0">
                <a:solidFill>
                  <a:srgbClr val="273239"/>
                </a:solidFill>
                <a:effectLst/>
                <a:latin typeface="Nunito" pitchFamily="2" charset="0"/>
              </a:rPr>
              <a:t> Constant contact and explanations are ensured by including the client on the team.</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Canceled projects: </a:t>
            </a:r>
            <a:r>
              <a:rPr lang="en-US" b="0" i="0" dirty="0">
                <a:solidFill>
                  <a:srgbClr val="273239"/>
                </a:solidFill>
                <a:effectLst/>
                <a:latin typeface="Nunito" pitchFamily="2" charset="0"/>
              </a:rPr>
              <a:t>Focusing on ongoing customer engagement guarantees open communication with the consumer and prompt problem-solving.</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Staff turnover: </a:t>
            </a:r>
            <a:r>
              <a:rPr lang="en-US" b="0" i="0" dirty="0">
                <a:solidFill>
                  <a:srgbClr val="273239"/>
                </a:solidFill>
                <a:effectLst/>
                <a:latin typeface="Nunito" pitchFamily="2" charset="0"/>
              </a:rPr>
              <a:t>Teamwork that is focused on cooperation provides excitement and goodwill. Team spirit is fostered by multidisciplinary cohesion.</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Costs incurred in changes:</a:t>
            </a:r>
            <a:r>
              <a:rPr lang="en-US" b="0" i="0" dirty="0">
                <a:solidFill>
                  <a:srgbClr val="273239"/>
                </a:solidFill>
                <a:effectLst/>
                <a:latin typeface="Nunito" pitchFamily="2" charset="0"/>
              </a:rPr>
              <a:t> Extensive and continuing testing ensures that the modifications do not impair the functioning of the system. A functioning system always guarantees that there is enough time to accommodate changes without impairing ongoing operations.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Business changes:</a:t>
            </a:r>
            <a:r>
              <a:rPr lang="en-US" b="0" i="0" dirty="0">
                <a:solidFill>
                  <a:srgbClr val="273239"/>
                </a:solidFill>
                <a:effectLst/>
                <a:latin typeface="Nunito" pitchFamily="2" charset="0"/>
              </a:rPr>
              <a:t> Changes are accepted at any moment since they are seen to be inevitable.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Production and post-delivery defects:</a:t>
            </a:r>
            <a:r>
              <a:rPr lang="en-US" b="0" i="0" dirty="0">
                <a:solidFill>
                  <a:srgbClr val="273239"/>
                </a:solidFill>
                <a:effectLst/>
                <a:latin typeface="Nunito" pitchFamily="2" charset="0"/>
              </a:rPr>
              <a:t> the unit tests to find and repair bugs as soon as possible.</a:t>
            </a:r>
          </a:p>
          <a:p>
            <a:pPr marL="0" indent="0">
              <a:buNone/>
            </a:pPr>
            <a:endParaRPr lang="en-US" b="1" i="0" dirty="0">
              <a:solidFill>
                <a:srgbClr val="273239"/>
              </a:solidFill>
              <a:effectLst/>
              <a:latin typeface="Nunito" pitchFamily="2" charset="0"/>
            </a:endParaRPr>
          </a:p>
          <a:p>
            <a:pPr marL="0" indent="0">
              <a:buNone/>
            </a:pPr>
            <a:endParaRPr lang="en-SG" dirty="0"/>
          </a:p>
        </p:txBody>
      </p:sp>
    </p:spTree>
    <p:extLst>
      <p:ext uri="{BB962C8B-B14F-4D97-AF65-F5344CB8AC3E}">
        <p14:creationId xmlns:p14="http://schemas.microsoft.com/office/powerpoint/2010/main" val="2465294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192D1-FFB1-6298-BD0F-731E7842B6EF}"/>
              </a:ext>
            </a:extLst>
          </p:cNvPr>
          <p:cNvSpPr>
            <a:spLocks noGrp="1"/>
          </p:cNvSpPr>
          <p:nvPr>
            <p:ph idx="1"/>
          </p:nvPr>
        </p:nvSpPr>
        <p:spPr>
          <a:xfrm>
            <a:off x="838200" y="584462"/>
            <a:ext cx="10515600" cy="5637229"/>
          </a:xfrm>
        </p:spPr>
        <p:txBody>
          <a:bodyPr>
            <a:normAutofit/>
          </a:bodyPr>
          <a:lstStyle/>
          <a:p>
            <a:pPr marL="0" indent="0" algn="l" fontAlgn="base">
              <a:buNone/>
            </a:pPr>
            <a:r>
              <a:rPr lang="en-US" b="1" dirty="0">
                <a:solidFill>
                  <a:srgbClr val="273239"/>
                </a:solidFill>
                <a:latin typeface="Nunito" pitchFamily="2" charset="0"/>
              </a:rPr>
              <a:t>Disadvantages:</a:t>
            </a:r>
          </a:p>
          <a:p>
            <a:pPr marL="0" indent="0" algn="l" fontAlgn="base">
              <a:buNone/>
            </a:pPr>
            <a:r>
              <a:rPr lang="en-US" sz="2200" dirty="0"/>
              <a:t>1.Requires Skilled Team Members</a:t>
            </a:r>
            <a:endParaRPr lang="en-US" sz="2200" b="1" dirty="0">
              <a:solidFill>
                <a:srgbClr val="273239"/>
              </a:solidFill>
            </a:endParaRPr>
          </a:p>
          <a:p>
            <a:pPr marL="0" indent="0" algn="l" fontAlgn="base">
              <a:buNone/>
            </a:pPr>
            <a:r>
              <a:rPr lang="en-SG" sz="2200" dirty="0"/>
              <a:t>2. High Customer Involvement</a:t>
            </a:r>
            <a:endParaRPr lang="en-US" sz="2200" b="1" dirty="0">
              <a:solidFill>
                <a:srgbClr val="273239"/>
              </a:solidFill>
            </a:endParaRPr>
          </a:p>
          <a:p>
            <a:pPr marL="0" indent="0" algn="l" fontAlgn="base">
              <a:buNone/>
            </a:pPr>
            <a:r>
              <a:rPr lang="en-US" sz="2200" dirty="0"/>
              <a:t>3. Challenging for Large Teams</a:t>
            </a:r>
          </a:p>
          <a:p>
            <a:pPr marL="0" indent="0" algn="l" fontAlgn="base">
              <a:buNone/>
            </a:pPr>
            <a:r>
              <a:rPr lang="en-SG" sz="2200" dirty="0"/>
              <a:t>4. Overemphasis on Code</a:t>
            </a:r>
            <a:endParaRPr lang="en-US" sz="2200" b="1" dirty="0">
              <a:solidFill>
                <a:srgbClr val="273239"/>
              </a:solidFill>
            </a:endParaRPr>
          </a:p>
          <a:p>
            <a:pPr marL="0" indent="0" algn="l" fontAlgn="base">
              <a:buNone/>
            </a:pPr>
            <a:r>
              <a:rPr lang="en-US" sz="2200" dirty="0"/>
              <a:t>5. Not Suitable for All Projects</a:t>
            </a:r>
          </a:p>
          <a:p>
            <a:pPr marL="0" indent="0" algn="l" fontAlgn="base">
              <a:buNone/>
            </a:pPr>
            <a:endParaRPr lang="en-US" b="1" i="0" dirty="0">
              <a:solidFill>
                <a:srgbClr val="273239"/>
              </a:solidFill>
              <a:effectLst/>
              <a:latin typeface="Nunito" pitchFamily="2" charset="0"/>
            </a:endParaRPr>
          </a:p>
          <a:p>
            <a:pPr marL="0" indent="0" algn="l" fontAlgn="base">
              <a:buNone/>
            </a:pPr>
            <a:r>
              <a:rPr lang="en-US" b="1" i="0" dirty="0">
                <a:solidFill>
                  <a:srgbClr val="273239"/>
                </a:solidFill>
                <a:effectLst/>
                <a:latin typeface="Nunito" pitchFamily="2" charset="0"/>
              </a:rPr>
              <a:t>Conclusion:</a:t>
            </a:r>
          </a:p>
          <a:p>
            <a:pPr marL="0" indent="0" rtl="0" fontAlgn="base">
              <a:spcAft>
                <a:spcPts val="750"/>
              </a:spcAft>
              <a:buNone/>
            </a:pPr>
            <a:r>
              <a:rPr lang="en-US" sz="2000" b="0" i="0" dirty="0">
                <a:solidFill>
                  <a:srgbClr val="273239"/>
                </a:solidFill>
                <a:effectLst/>
              </a:rPr>
              <a:t>Extreme Programming (XP) is a Software Development Methodology, known for its flexibility, collaboration and rapid feedback using techniques like continuous testing, frequent releases, and pair programming, in which two programmers collaborate on the same code. XP supports user involvement throughout the development process while prioritizing simplicity and communication. Overall, XP aims to deliver high-quality software quickly and adapt to changing requirements effectively.</a:t>
            </a:r>
          </a:p>
          <a:p>
            <a:pPr marL="0" indent="0">
              <a:buNone/>
            </a:pPr>
            <a:endParaRPr lang="en-SG" dirty="0"/>
          </a:p>
        </p:txBody>
      </p:sp>
    </p:spTree>
    <p:extLst>
      <p:ext uri="{BB962C8B-B14F-4D97-AF65-F5344CB8AC3E}">
        <p14:creationId xmlns:p14="http://schemas.microsoft.com/office/powerpoint/2010/main" val="113664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F5EA-1A3D-77A8-45BD-9502013BC86C}"/>
              </a:ext>
            </a:extLst>
          </p:cNvPr>
          <p:cNvSpPr>
            <a:spLocks noGrp="1"/>
          </p:cNvSpPr>
          <p:nvPr>
            <p:ph type="title"/>
          </p:nvPr>
        </p:nvSpPr>
        <p:spPr>
          <a:xfrm>
            <a:off x="668518" y="2212779"/>
            <a:ext cx="10515600" cy="1325563"/>
          </a:xfrm>
        </p:spPr>
        <p:txBody>
          <a:bodyPr>
            <a:normAutofit/>
          </a:bodyPr>
          <a:lstStyle/>
          <a:p>
            <a:pPr algn="ctr"/>
            <a:r>
              <a:rPr lang="en-SG" sz="6000" b="1" dirty="0">
                <a:latin typeface="Arial" panose="020B0604020202020204" pitchFamily="34" charset="0"/>
                <a:cs typeface="Arial" panose="020B0604020202020204" pitchFamily="34" charset="0"/>
              </a:rPr>
              <a:t>THANKS</a:t>
            </a:r>
          </a:p>
        </p:txBody>
      </p:sp>
    </p:spTree>
    <p:extLst>
      <p:ext uri="{BB962C8B-B14F-4D97-AF65-F5344CB8AC3E}">
        <p14:creationId xmlns:p14="http://schemas.microsoft.com/office/powerpoint/2010/main" val="142119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3051-2E6E-9760-82CA-523F42B91951}"/>
              </a:ext>
            </a:extLst>
          </p:cNvPr>
          <p:cNvSpPr>
            <a:spLocks noGrp="1"/>
          </p:cNvSpPr>
          <p:nvPr>
            <p:ph type="title"/>
          </p:nvPr>
        </p:nvSpPr>
        <p:spPr>
          <a:xfrm>
            <a:off x="838200" y="355699"/>
            <a:ext cx="10515600" cy="1001762"/>
          </a:xfrm>
        </p:spPr>
        <p:txBody>
          <a:bodyPr/>
          <a:lstStyle/>
          <a:p>
            <a:r>
              <a:rPr lang="en-SG" dirty="0"/>
              <a:t>Contents</a:t>
            </a:r>
          </a:p>
        </p:txBody>
      </p:sp>
      <p:sp>
        <p:nvSpPr>
          <p:cNvPr id="3" name="Content Placeholder 2">
            <a:extLst>
              <a:ext uri="{FF2B5EF4-FFF2-40B4-BE49-F238E27FC236}">
                <a16:creationId xmlns:a16="http://schemas.microsoft.com/office/drawing/2014/main" id="{C94DBBCD-EDD1-F1DA-A159-BE27BABC7230}"/>
              </a:ext>
            </a:extLst>
          </p:cNvPr>
          <p:cNvSpPr>
            <a:spLocks noGrp="1"/>
          </p:cNvSpPr>
          <p:nvPr>
            <p:ph idx="1"/>
          </p:nvPr>
        </p:nvSpPr>
        <p:spPr/>
        <p:txBody>
          <a:bodyPr/>
          <a:lstStyle/>
          <a:p>
            <a:pPr marL="0" indent="0">
              <a:buNone/>
            </a:pPr>
            <a:r>
              <a:rPr lang="en-SG" dirty="0"/>
              <a:t>1.Overview</a:t>
            </a:r>
          </a:p>
          <a:p>
            <a:pPr marL="0" indent="0">
              <a:buNone/>
            </a:pPr>
            <a:r>
              <a:rPr lang="en-SG" dirty="0"/>
              <a:t>2.Details</a:t>
            </a:r>
          </a:p>
          <a:p>
            <a:pPr marL="0" indent="0">
              <a:buNone/>
            </a:pPr>
            <a:r>
              <a:rPr lang="en-SG" dirty="0"/>
              <a:t>3.</a:t>
            </a:r>
            <a:r>
              <a:rPr lang="en-US" sz="2800" i="0" kern="1200" dirty="0">
                <a:solidFill>
                  <a:schemeClr val="tx1"/>
                </a:solidFill>
                <a:effectLst/>
                <a:ea typeface="+mn-ea"/>
                <a:cs typeface="+mn-cs"/>
              </a:rPr>
              <a:t> Life Cycle </a:t>
            </a:r>
            <a:endParaRPr lang="en-SG" dirty="0"/>
          </a:p>
          <a:p>
            <a:pPr marL="0" indent="0">
              <a:buNone/>
            </a:pPr>
            <a:r>
              <a:rPr lang="en-SG" dirty="0"/>
              <a:t>4.Advantages</a:t>
            </a:r>
          </a:p>
          <a:p>
            <a:pPr marL="0" indent="0">
              <a:buNone/>
            </a:pPr>
            <a:r>
              <a:rPr lang="en-SG" dirty="0"/>
              <a:t>5.Disadvantages</a:t>
            </a:r>
          </a:p>
          <a:p>
            <a:pPr marL="0" indent="0">
              <a:buNone/>
            </a:pPr>
            <a:r>
              <a:rPr lang="en-SG" dirty="0"/>
              <a:t>6.Conclusion</a:t>
            </a:r>
          </a:p>
        </p:txBody>
      </p:sp>
    </p:spTree>
    <p:extLst>
      <p:ext uri="{BB962C8B-B14F-4D97-AF65-F5344CB8AC3E}">
        <p14:creationId xmlns:p14="http://schemas.microsoft.com/office/powerpoint/2010/main" val="4012258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390C-332B-9D85-5FA9-477C3898EC06}"/>
              </a:ext>
            </a:extLst>
          </p:cNvPr>
          <p:cNvSpPr>
            <a:spLocks noGrp="1"/>
          </p:cNvSpPr>
          <p:nvPr>
            <p:ph type="title"/>
          </p:nvPr>
        </p:nvSpPr>
        <p:spPr>
          <a:xfrm>
            <a:off x="838200" y="301659"/>
            <a:ext cx="10515600" cy="782423"/>
          </a:xfrm>
        </p:spPr>
        <p:txBody>
          <a:bodyPr>
            <a:normAutofit fontScale="90000"/>
          </a:bodyPr>
          <a:lstStyle/>
          <a:p>
            <a:r>
              <a:rPr lang="en-SG" b="1" dirty="0"/>
              <a:t>Overview</a:t>
            </a:r>
          </a:p>
        </p:txBody>
      </p:sp>
      <p:sp>
        <p:nvSpPr>
          <p:cNvPr id="3" name="Content Placeholder 2">
            <a:extLst>
              <a:ext uri="{FF2B5EF4-FFF2-40B4-BE49-F238E27FC236}">
                <a16:creationId xmlns:a16="http://schemas.microsoft.com/office/drawing/2014/main" id="{5B344693-CD9E-F85B-5E1F-33D05607989E}"/>
              </a:ext>
            </a:extLst>
          </p:cNvPr>
          <p:cNvSpPr>
            <a:spLocks noGrp="1"/>
          </p:cNvSpPr>
          <p:nvPr>
            <p:ph idx="1"/>
          </p:nvPr>
        </p:nvSpPr>
        <p:spPr>
          <a:xfrm>
            <a:off x="838200" y="1263192"/>
            <a:ext cx="10515600" cy="5448693"/>
          </a:xfrm>
        </p:spPr>
        <p:txBody>
          <a:bodyPr>
            <a:normAutofit lnSpcReduction="10000"/>
          </a:bodyPr>
          <a:lstStyle/>
          <a:p>
            <a:pPr marL="0" indent="0">
              <a:buNone/>
            </a:pPr>
            <a:r>
              <a:rPr lang="en-US" sz="2400" i="0" dirty="0">
                <a:effectLst/>
              </a:rPr>
              <a:t>What is Extreme Programming (XP)?</a:t>
            </a:r>
          </a:p>
          <a:p>
            <a:pPr marL="0" indent="0">
              <a:buNone/>
            </a:pPr>
            <a:r>
              <a:rPr lang="en-US" sz="2000" b="0" i="0" dirty="0">
                <a:effectLst/>
                <a:latin typeface="Calibri" panose="020F0502020204030204" pitchFamily="34" charset="0"/>
                <a:ea typeface="Calibri" panose="020F0502020204030204" pitchFamily="34" charset="0"/>
                <a:cs typeface="Calibri" panose="020F0502020204030204" pitchFamily="34" charset="0"/>
              </a:rPr>
              <a:t>Extreme Programming XP is an agile methodology style that encourages rapid deployments in short iterations to increase the quality of the software and enable developers to adapt to changing client needs.</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SG" sz="2400" dirty="0"/>
              <a:t>Key Characteristics of XP :</a:t>
            </a:r>
          </a:p>
          <a:p>
            <a:pPr marL="0" indent="0">
              <a:buNone/>
            </a:pPr>
            <a:r>
              <a:rPr lang="en-SG" sz="1800" dirty="0"/>
              <a:t>1.Customer-Centric Approach</a:t>
            </a:r>
          </a:p>
          <a:p>
            <a:pPr marL="0" indent="0">
              <a:buNone/>
            </a:pPr>
            <a:r>
              <a:rPr lang="en-SG" sz="1800" i="0" dirty="0">
                <a:effectLst/>
                <a:ea typeface="Calibri" panose="020F0502020204030204" pitchFamily="34" charset="0"/>
                <a:cs typeface="Calibri" panose="020F0502020204030204" pitchFamily="34" charset="0"/>
              </a:rPr>
              <a:t>2.</a:t>
            </a:r>
            <a:r>
              <a:rPr lang="en-SG" sz="1800" dirty="0"/>
              <a:t> Iterative Development</a:t>
            </a:r>
          </a:p>
          <a:p>
            <a:pPr marL="0" indent="0">
              <a:buNone/>
            </a:pPr>
            <a:r>
              <a:rPr lang="en-SG" sz="1800" i="0" dirty="0">
                <a:effectLst/>
                <a:ea typeface="Calibri" panose="020F0502020204030204" pitchFamily="34" charset="0"/>
                <a:cs typeface="Calibri" panose="020F0502020204030204" pitchFamily="34" charset="0"/>
              </a:rPr>
              <a:t>3.</a:t>
            </a:r>
            <a:r>
              <a:rPr lang="en-SG" sz="1800" dirty="0"/>
              <a:t> Feedback-Driven</a:t>
            </a:r>
          </a:p>
          <a:p>
            <a:pPr marL="0" indent="0">
              <a:buNone/>
            </a:pPr>
            <a:r>
              <a:rPr lang="en-SG" sz="1800" i="0" dirty="0">
                <a:effectLst/>
                <a:ea typeface="Calibri" panose="020F0502020204030204" pitchFamily="34" charset="0"/>
                <a:cs typeface="Calibri" panose="020F0502020204030204" pitchFamily="34" charset="0"/>
              </a:rPr>
              <a:t>4.</a:t>
            </a:r>
            <a:r>
              <a:rPr lang="en-SG" sz="1800" dirty="0"/>
              <a:t> Simplicity and Efficiency</a:t>
            </a:r>
          </a:p>
          <a:p>
            <a:pPr marL="0" indent="0">
              <a:buNone/>
            </a:pPr>
            <a:r>
              <a:rPr lang="en-SG" sz="2400" dirty="0"/>
              <a:t>Core Principles of XP:</a:t>
            </a:r>
          </a:p>
          <a:p>
            <a:pPr marL="0" indent="0">
              <a:buNone/>
            </a:pPr>
            <a:r>
              <a:rPr lang="en-SG" sz="1800" dirty="0"/>
              <a:t>1.Communication</a:t>
            </a:r>
          </a:p>
          <a:p>
            <a:pPr marL="0" indent="0">
              <a:buNone/>
            </a:pPr>
            <a:r>
              <a:rPr lang="en-US" sz="1800" i="0" dirty="0">
                <a:effectLst/>
                <a:ea typeface="Calibri" panose="020F0502020204030204" pitchFamily="34" charset="0"/>
                <a:cs typeface="Calibri" panose="020F0502020204030204" pitchFamily="34" charset="0"/>
              </a:rPr>
              <a:t>2.</a:t>
            </a:r>
            <a:r>
              <a:rPr lang="en-SG" sz="1800" dirty="0"/>
              <a:t>Feedback</a:t>
            </a:r>
          </a:p>
          <a:p>
            <a:pPr marL="0" indent="0">
              <a:buNone/>
            </a:pPr>
            <a:r>
              <a:rPr lang="en-SG" sz="1800" i="0" dirty="0">
                <a:effectLst/>
                <a:ea typeface="Calibri" panose="020F0502020204030204" pitchFamily="34" charset="0"/>
                <a:cs typeface="Calibri" panose="020F0502020204030204" pitchFamily="34" charset="0"/>
              </a:rPr>
              <a:t>3.</a:t>
            </a:r>
            <a:r>
              <a:rPr lang="en-SG" sz="1200" dirty="0"/>
              <a:t> </a:t>
            </a:r>
            <a:r>
              <a:rPr lang="en-SG" sz="1800" dirty="0"/>
              <a:t>Simplicity</a:t>
            </a:r>
          </a:p>
          <a:p>
            <a:pPr marL="0" indent="0">
              <a:buNone/>
            </a:pPr>
            <a:r>
              <a:rPr lang="en-SG" sz="1800" i="0" dirty="0">
                <a:effectLst/>
                <a:ea typeface="Calibri" panose="020F0502020204030204" pitchFamily="34" charset="0"/>
                <a:cs typeface="Calibri" panose="020F0502020204030204" pitchFamily="34" charset="0"/>
              </a:rPr>
              <a:t>4.</a:t>
            </a:r>
            <a:r>
              <a:rPr lang="en-SG" sz="1200" dirty="0"/>
              <a:t> </a:t>
            </a:r>
            <a:r>
              <a:rPr lang="en-SG" sz="1800" dirty="0"/>
              <a:t>Courage</a:t>
            </a:r>
            <a:endParaRPr lang="en-US" sz="1800" i="0" dirty="0">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629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6A8E32-F152-6388-2FD5-1545D12EAC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7847"/>
          <a:stretch/>
        </p:blipFill>
        <p:spPr>
          <a:xfrm>
            <a:off x="6600827" y="1133475"/>
            <a:ext cx="5057773" cy="4362449"/>
          </a:xfrm>
        </p:spPr>
      </p:pic>
      <p:graphicFrame>
        <p:nvGraphicFramePr>
          <p:cNvPr id="6" name="Table 5">
            <a:extLst>
              <a:ext uri="{FF2B5EF4-FFF2-40B4-BE49-F238E27FC236}">
                <a16:creationId xmlns:a16="http://schemas.microsoft.com/office/drawing/2014/main" id="{EE08B88D-73AC-9F5E-4610-ECCF262A31B9}"/>
              </a:ext>
            </a:extLst>
          </p:cNvPr>
          <p:cNvGraphicFramePr>
            <a:graphicFrameLocks noGrp="1"/>
          </p:cNvGraphicFramePr>
          <p:nvPr>
            <p:extLst>
              <p:ext uri="{D42A27DB-BD31-4B8C-83A1-F6EECF244321}">
                <p14:modId xmlns:p14="http://schemas.microsoft.com/office/powerpoint/2010/main" val="2263503123"/>
              </p:ext>
            </p:extLst>
          </p:nvPr>
        </p:nvGraphicFramePr>
        <p:xfrm>
          <a:off x="371474" y="186265"/>
          <a:ext cx="5724526" cy="6675120"/>
        </p:xfrm>
        <a:graphic>
          <a:graphicData uri="http://schemas.openxmlformats.org/drawingml/2006/table">
            <a:tbl>
              <a:tblPr firstRow="1" bandRow="1">
                <a:tableStyleId>{5C22544A-7EE6-4342-B048-85BDC9FD1C3A}</a:tableStyleId>
              </a:tblPr>
              <a:tblGrid>
                <a:gridCol w="5724526">
                  <a:extLst>
                    <a:ext uri="{9D8B030D-6E8A-4147-A177-3AD203B41FA5}">
                      <a16:colId xmlns:a16="http://schemas.microsoft.com/office/drawing/2014/main" val="1921452708"/>
                    </a:ext>
                  </a:extLst>
                </a:gridCol>
              </a:tblGrid>
              <a:tr h="6071660">
                <a:tc>
                  <a:txBody>
                    <a:bodyPr/>
                    <a:lstStyle/>
                    <a:p>
                      <a:pPr rtl="0" fontAlgn="base"/>
                      <a:r>
                        <a:rPr lang="en-US" sz="1800" b="0" i="0" kern="1200" dirty="0">
                          <a:solidFill>
                            <a:schemeClr val="tx1"/>
                          </a:solidFill>
                          <a:effectLst/>
                          <a:latin typeface="+mn-lt"/>
                          <a:ea typeface="+mn-ea"/>
                          <a:cs typeface="+mn-cs"/>
                        </a:rPr>
                        <a:t>Agile development approaches evolved in the 1990s as a reaction to documentation and bureaucracy-based processes, particularly the waterfall approach. Agile approaches are based on some common principles, some of which are:</a:t>
                      </a:r>
                    </a:p>
                    <a:p>
                      <a:pPr rtl="0" fontAlgn="base"/>
                      <a:endParaRPr lang="en-US" sz="1800" b="0" i="0" kern="1200" dirty="0">
                        <a:solidFill>
                          <a:schemeClr val="tx1"/>
                        </a:solidFill>
                        <a:effectLst/>
                        <a:latin typeface="+mn-lt"/>
                        <a:ea typeface="+mn-ea"/>
                        <a:cs typeface="+mn-cs"/>
                      </a:endParaRPr>
                    </a:p>
                    <a:p>
                      <a:pPr fontAlgn="base"/>
                      <a:r>
                        <a:rPr lang="en-US" sz="1800" b="0" i="0" kern="1200" dirty="0">
                          <a:solidFill>
                            <a:schemeClr val="tx1"/>
                          </a:solidFill>
                          <a:effectLst/>
                          <a:latin typeface="+mn-lt"/>
                          <a:ea typeface="+mn-ea"/>
                          <a:cs typeface="+mn-cs"/>
                        </a:rPr>
                        <a:t>1.Working software is the key measure of progress in a project.</a:t>
                      </a:r>
                    </a:p>
                    <a:p>
                      <a:pPr fontAlgn="base"/>
                      <a:r>
                        <a:rPr lang="en-US" sz="1800" b="0" i="0" kern="1200" dirty="0">
                          <a:solidFill>
                            <a:schemeClr val="tx1"/>
                          </a:solidFill>
                          <a:effectLst/>
                          <a:latin typeface="+mn-lt"/>
                          <a:ea typeface="+mn-ea"/>
                          <a:cs typeface="+mn-cs"/>
                        </a:rPr>
                        <a:t>2.For progress in a project, therefore software should be developed and delivered rapidly in small increments.</a:t>
                      </a:r>
                    </a:p>
                    <a:p>
                      <a:pPr fontAlgn="base"/>
                      <a:r>
                        <a:rPr lang="en-US" sz="1800" b="0" i="0" kern="1200" dirty="0">
                          <a:solidFill>
                            <a:schemeClr val="tx1"/>
                          </a:solidFill>
                          <a:effectLst/>
                          <a:latin typeface="+mn-lt"/>
                          <a:ea typeface="+mn-ea"/>
                          <a:cs typeface="+mn-cs"/>
                        </a:rPr>
                        <a:t>3.Even late changes in the requirements should be entertained.</a:t>
                      </a:r>
                    </a:p>
                    <a:p>
                      <a:pPr fontAlgn="base"/>
                      <a:r>
                        <a:rPr lang="en-US" sz="1800" b="0" i="0" kern="1200" dirty="0">
                          <a:solidFill>
                            <a:schemeClr val="tx1"/>
                          </a:solidFill>
                          <a:effectLst/>
                          <a:latin typeface="+mn-lt"/>
                          <a:ea typeface="+mn-ea"/>
                          <a:cs typeface="+mn-cs"/>
                        </a:rPr>
                        <a:t>4.Face-to-face communication is preferred over documentation.</a:t>
                      </a:r>
                    </a:p>
                    <a:p>
                      <a:pPr fontAlgn="base"/>
                      <a:r>
                        <a:rPr lang="en-US" sz="1800" b="0" i="0" kern="1200" dirty="0">
                          <a:solidFill>
                            <a:schemeClr val="tx1"/>
                          </a:solidFill>
                          <a:effectLst/>
                          <a:latin typeface="+mn-lt"/>
                          <a:ea typeface="+mn-ea"/>
                          <a:cs typeface="+mn-cs"/>
                        </a:rPr>
                        <a:t>5.Continuous feedback and involvement of customers are necessary for developing good-quality software.</a:t>
                      </a:r>
                    </a:p>
                    <a:p>
                      <a:pPr fontAlgn="base"/>
                      <a:r>
                        <a:rPr lang="en-US" sz="1800" b="0" i="0" kern="1200" dirty="0">
                          <a:solidFill>
                            <a:schemeClr val="tx1"/>
                          </a:solidFill>
                          <a:effectLst/>
                          <a:latin typeface="+mn-lt"/>
                          <a:ea typeface="+mn-ea"/>
                          <a:cs typeface="+mn-cs"/>
                        </a:rPr>
                        <a:t>6.A simple design that involves and improves with time is a better approach than doing an elaborate design up front for handling all possible scenarios.</a:t>
                      </a:r>
                    </a:p>
                    <a:p>
                      <a:pPr fontAlgn="base"/>
                      <a:r>
                        <a:rPr lang="en-US" sz="1800" b="0" i="0" kern="1200" dirty="0">
                          <a:solidFill>
                            <a:schemeClr val="tx1"/>
                          </a:solidFill>
                          <a:effectLst/>
                          <a:latin typeface="+mn-lt"/>
                          <a:ea typeface="+mn-ea"/>
                          <a:cs typeface="+mn-cs"/>
                        </a:rPr>
                        <a:t>7.The delivery dates are decided by empowered teams of talented individuals.</a:t>
                      </a:r>
                    </a:p>
                    <a:p>
                      <a:endParaRPr lang="en-SG" dirty="0"/>
                    </a:p>
                  </a:txBody>
                  <a:tcPr>
                    <a:noFill/>
                  </a:tcPr>
                </a:tc>
                <a:extLst>
                  <a:ext uri="{0D108BD9-81ED-4DB2-BD59-A6C34878D82A}">
                    <a16:rowId xmlns:a16="http://schemas.microsoft.com/office/drawing/2014/main" val="601719624"/>
                  </a:ext>
                </a:extLst>
              </a:tr>
            </a:tbl>
          </a:graphicData>
        </a:graphic>
      </p:graphicFrame>
    </p:spTree>
    <p:extLst>
      <p:ext uri="{BB962C8B-B14F-4D97-AF65-F5344CB8AC3E}">
        <p14:creationId xmlns:p14="http://schemas.microsoft.com/office/powerpoint/2010/main" val="345826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D022EB9-5569-7947-85BE-F8988BB17155}"/>
              </a:ext>
            </a:extLst>
          </p:cNvPr>
          <p:cNvPicPr>
            <a:picLocks noChangeAspect="1"/>
          </p:cNvPicPr>
          <p:nvPr/>
        </p:nvPicPr>
        <p:blipFill>
          <a:blip r:embed="rId2">
            <a:extLst>
              <a:ext uri="{28A0092B-C50C-407E-A947-70E740481C1C}">
                <a14:useLocalDpi xmlns:a14="http://schemas.microsoft.com/office/drawing/2010/main" val="0"/>
              </a:ext>
            </a:extLst>
          </a:blip>
          <a:srcRect t="5381" b="4783"/>
          <a:stretch/>
        </p:blipFill>
        <p:spPr>
          <a:xfrm>
            <a:off x="7419975" y="828675"/>
            <a:ext cx="3867150" cy="5724525"/>
          </a:xfrm>
          <a:prstGeom prst="rect">
            <a:avLst/>
          </a:prstGeom>
        </p:spPr>
      </p:pic>
      <p:graphicFrame>
        <p:nvGraphicFramePr>
          <p:cNvPr id="14" name="Table 13">
            <a:extLst>
              <a:ext uri="{FF2B5EF4-FFF2-40B4-BE49-F238E27FC236}">
                <a16:creationId xmlns:a16="http://schemas.microsoft.com/office/drawing/2014/main" id="{A6EDD7DA-A684-195B-1A97-55D2912E84E9}"/>
              </a:ext>
            </a:extLst>
          </p:cNvPr>
          <p:cNvGraphicFramePr>
            <a:graphicFrameLocks noGrp="1"/>
          </p:cNvGraphicFramePr>
          <p:nvPr>
            <p:extLst>
              <p:ext uri="{D42A27DB-BD31-4B8C-83A1-F6EECF244321}">
                <p14:modId xmlns:p14="http://schemas.microsoft.com/office/powerpoint/2010/main" val="3310304706"/>
              </p:ext>
            </p:extLst>
          </p:nvPr>
        </p:nvGraphicFramePr>
        <p:xfrm>
          <a:off x="133350" y="828674"/>
          <a:ext cx="6657975" cy="6035040"/>
        </p:xfrm>
        <a:graphic>
          <a:graphicData uri="http://schemas.openxmlformats.org/drawingml/2006/table">
            <a:tbl>
              <a:tblPr firstRow="1" bandRow="1">
                <a:tableStyleId>{5C22544A-7EE6-4342-B048-85BDC9FD1C3A}</a:tableStyleId>
              </a:tblPr>
              <a:tblGrid>
                <a:gridCol w="6657975">
                  <a:extLst>
                    <a:ext uri="{9D8B030D-6E8A-4147-A177-3AD203B41FA5}">
                      <a16:colId xmlns:a16="http://schemas.microsoft.com/office/drawing/2014/main" val="2132612465"/>
                    </a:ext>
                  </a:extLst>
                </a:gridCol>
              </a:tblGrid>
              <a:tr h="57245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tx1"/>
                          </a:solidFill>
                          <a:effectLst/>
                          <a:latin typeface="+mn-lt"/>
                          <a:ea typeface="+mn-ea"/>
                          <a:cs typeface="+mn-cs"/>
                        </a:rPr>
                        <a:t>Good Practices in Extreme Programming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i="0" kern="1200" dirty="0">
                        <a:solidFill>
                          <a:schemeClr val="tx1"/>
                        </a:solidFill>
                        <a:effectLst/>
                        <a:latin typeface="+mn-lt"/>
                        <a:ea typeface="+mn-ea"/>
                        <a:cs typeface="+mn-cs"/>
                      </a:endParaRPr>
                    </a:p>
                    <a:p>
                      <a:pPr algn="l"/>
                      <a:r>
                        <a:rPr lang="en-US" sz="1800" b="0" i="0" kern="1200" dirty="0">
                          <a:solidFill>
                            <a:schemeClr val="tx1"/>
                          </a:solidFill>
                          <a:effectLst/>
                          <a:latin typeface="+mn-lt"/>
                          <a:ea typeface="+mn-ea"/>
                          <a:cs typeface="+mn-cs"/>
                        </a:rPr>
                        <a:t>Some of the good practices that have been recognized in the extreme programming model and suggested to maximize their use are given below:</a:t>
                      </a:r>
                    </a:p>
                    <a:p>
                      <a:pPr algn="l"/>
                      <a:endParaRPr lang="en-US" sz="1800" b="0" i="0" kern="1200" dirty="0">
                        <a:solidFill>
                          <a:schemeClr val="tx1"/>
                        </a:solidFill>
                        <a:effectLst/>
                        <a:latin typeface="+mn-lt"/>
                        <a:ea typeface="+mn-ea"/>
                        <a:cs typeface="+mn-cs"/>
                      </a:endParaRPr>
                    </a:p>
                    <a:p>
                      <a:pPr algn="l" fontAlgn="base"/>
                      <a:r>
                        <a:rPr lang="en-US" sz="1800" b="1" i="0" kern="1200" dirty="0">
                          <a:solidFill>
                            <a:schemeClr val="tx1"/>
                          </a:solidFill>
                          <a:effectLst/>
                          <a:latin typeface="+mn-lt"/>
                          <a:ea typeface="+mn-ea"/>
                          <a:cs typeface="+mn-cs"/>
                        </a:rPr>
                        <a:t>Code Review:</a:t>
                      </a:r>
                      <a:r>
                        <a:rPr lang="en-US" sz="1800" b="0" i="0" kern="1200" dirty="0">
                          <a:solidFill>
                            <a:schemeClr val="tx1"/>
                          </a:solidFill>
                          <a:effectLst/>
                          <a:latin typeface="+mn-lt"/>
                          <a:ea typeface="+mn-ea"/>
                          <a:cs typeface="+mn-cs"/>
                        </a:rPr>
                        <a:t> Code review detects and corrects errors efficiently. It suggests pair programming as coding and reviewing of written code carried out by a pair of programmers who switch their work between them every hour.</a:t>
                      </a:r>
                    </a:p>
                    <a:p>
                      <a:pPr algn="l" fontAlgn="base"/>
                      <a:endParaRPr lang="en-US" sz="1800" b="0" i="0" kern="1200" dirty="0">
                        <a:solidFill>
                          <a:schemeClr val="tx1"/>
                        </a:solidFill>
                        <a:effectLst/>
                        <a:latin typeface="+mn-lt"/>
                        <a:ea typeface="+mn-ea"/>
                        <a:cs typeface="+mn-cs"/>
                      </a:endParaRPr>
                    </a:p>
                    <a:p>
                      <a:pPr algn="l" fontAlgn="base"/>
                      <a:r>
                        <a:rPr lang="en-US" sz="1800" b="1" i="0" kern="1200" dirty="0" err="1">
                          <a:solidFill>
                            <a:schemeClr val="tx1"/>
                          </a:solidFill>
                          <a:effectLst/>
                          <a:latin typeface="+mn-lt"/>
                          <a:ea typeface="+mn-ea"/>
                          <a:cs typeface="+mn-cs"/>
                        </a:rPr>
                        <a:t>Testing:</a:t>
                      </a:r>
                      <a:r>
                        <a:rPr lang="en-US" sz="1800" b="0" i="0" u="sng" kern="1200" dirty="0" err="1">
                          <a:solidFill>
                            <a:schemeClr val="tx1"/>
                          </a:solidFill>
                          <a:effectLst/>
                          <a:latin typeface="+mn-lt"/>
                          <a:ea typeface="+mn-ea"/>
                          <a:cs typeface="+mn-cs"/>
                        </a:rPr>
                        <a:t>Testing</a:t>
                      </a:r>
                      <a:r>
                        <a:rPr lang="en-US" sz="1800" b="0" i="0" u="sng" kern="120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code helps to remove errors and improves its reliability. XP suggests test-driven development (TDD) to continually write and execute test cases. In the TDD approach, test cases are written even before any code is written.</a:t>
                      </a:r>
                    </a:p>
                    <a:p>
                      <a:pPr algn="l" fontAlgn="base"/>
                      <a:endParaRPr lang="en-US" sz="1800" b="0" i="0" kern="1200" dirty="0">
                        <a:solidFill>
                          <a:schemeClr val="tx1"/>
                        </a:solidFill>
                        <a:effectLst/>
                        <a:latin typeface="+mn-lt"/>
                        <a:ea typeface="+mn-ea"/>
                        <a:cs typeface="+mn-cs"/>
                      </a:endParaRPr>
                    </a:p>
                    <a:p>
                      <a:pPr algn="l" fontAlgn="base"/>
                      <a:r>
                        <a:rPr lang="en-US" sz="1800" b="1" i="0" kern="1200" dirty="0">
                          <a:solidFill>
                            <a:schemeClr val="tx1"/>
                          </a:solidFill>
                          <a:effectLst/>
                          <a:latin typeface="+mn-lt"/>
                          <a:ea typeface="+mn-ea"/>
                          <a:cs typeface="+mn-cs"/>
                        </a:rPr>
                        <a:t>Incremental development: </a:t>
                      </a:r>
                      <a:r>
                        <a:rPr lang="en-US" sz="1800" b="0" i="0" kern="1200" dirty="0">
                          <a:solidFill>
                            <a:schemeClr val="tx1"/>
                          </a:solidFill>
                          <a:effectLst/>
                          <a:latin typeface="+mn-lt"/>
                          <a:ea typeface="+mn-ea"/>
                          <a:cs typeface="+mn-cs"/>
                        </a:rPr>
                        <a:t>Incremental development is very good because customer feedback is gained and based on this development team comes up with new increments every few days after each iteration.</a:t>
                      </a:r>
                      <a:endParaRPr lang="en-SG" dirty="0">
                        <a:solidFill>
                          <a:schemeClr val="tx1"/>
                        </a:solidFill>
                      </a:endParaRPr>
                    </a:p>
                  </a:txBody>
                  <a:tcPr>
                    <a:noFill/>
                  </a:tcPr>
                </a:tc>
                <a:extLst>
                  <a:ext uri="{0D108BD9-81ED-4DB2-BD59-A6C34878D82A}">
                    <a16:rowId xmlns:a16="http://schemas.microsoft.com/office/drawing/2014/main" val="1979693697"/>
                  </a:ext>
                </a:extLst>
              </a:tr>
            </a:tbl>
          </a:graphicData>
        </a:graphic>
      </p:graphicFrame>
    </p:spTree>
    <p:extLst>
      <p:ext uri="{BB962C8B-B14F-4D97-AF65-F5344CB8AC3E}">
        <p14:creationId xmlns:p14="http://schemas.microsoft.com/office/powerpoint/2010/main" val="553424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EFCFF-70CD-CE1C-1F30-069721AA78DC}"/>
              </a:ext>
            </a:extLst>
          </p:cNvPr>
          <p:cNvSpPr>
            <a:spLocks noGrp="1"/>
          </p:cNvSpPr>
          <p:nvPr>
            <p:ph idx="1"/>
          </p:nvPr>
        </p:nvSpPr>
        <p:spPr>
          <a:xfrm>
            <a:off x="838200" y="447675"/>
            <a:ext cx="10515600" cy="5729288"/>
          </a:xfrm>
        </p:spPr>
        <p:txBody>
          <a:bodyPr>
            <a:normAutofit fontScale="92500" lnSpcReduction="10000"/>
          </a:bodyPr>
          <a:lstStyle/>
          <a:p>
            <a:pPr algn="l" fontAlgn="base"/>
            <a:endParaRPr lang="en-US" sz="2800" b="0" i="0" kern="1200" dirty="0">
              <a:solidFill>
                <a:schemeClr val="tx1"/>
              </a:solidFill>
              <a:effectLst/>
              <a:latin typeface="+mn-lt"/>
              <a:ea typeface="+mn-ea"/>
              <a:cs typeface="+mn-cs"/>
            </a:endParaRPr>
          </a:p>
          <a:p>
            <a:pPr marL="0" indent="0" algn="l" fontAlgn="base">
              <a:buNone/>
            </a:pPr>
            <a:r>
              <a:rPr lang="en-US" sz="1800" b="1" i="0" kern="1200" dirty="0">
                <a:solidFill>
                  <a:schemeClr val="tx1"/>
                </a:solidFill>
                <a:effectLst/>
                <a:latin typeface="+mn-lt"/>
                <a:ea typeface="+mn-ea"/>
                <a:cs typeface="+mn-cs"/>
              </a:rPr>
              <a:t>Simplicity: </a:t>
            </a:r>
            <a:r>
              <a:rPr lang="en-US" sz="1800" b="0" i="0" kern="1200" dirty="0">
                <a:solidFill>
                  <a:schemeClr val="tx1"/>
                </a:solidFill>
                <a:effectLst/>
                <a:latin typeface="+mn-lt"/>
                <a:ea typeface="+mn-ea"/>
                <a:cs typeface="+mn-cs"/>
              </a:rPr>
              <a:t>Simplicity makes it easier to develop good-quality code as well as to test and debug it.</a:t>
            </a:r>
          </a:p>
          <a:p>
            <a:pPr marL="0" indent="0" algn="l" fontAlgn="base">
              <a:buNone/>
            </a:pPr>
            <a:r>
              <a:rPr lang="en-US" sz="1800" b="1" i="0" kern="1200" dirty="0">
                <a:solidFill>
                  <a:schemeClr val="tx1"/>
                </a:solidFill>
                <a:effectLst/>
                <a:latin typeface="+mn-lt"/>
                <a:ea typeface="+mn-ea"/>
                <a:cs typeface="+mn-cs"/>
              </a:rPr>
              <a:t>Design: </a:t>
            </a:r>
            <a:r>
              <a:rPr lang="en-US" sz="1800" b="0" i="0" kern="1200" dirty="0">
                <a:solidFill>
                  <a:schemeClr val="tx1"/>
                </a:solidFill>
                <a:effectLst/>
                <a:latin typeface="+mn-lt"/>
                <a:ea typeface="+mn-ea"/>
                <a:cs typeface="+mn-cs"/>
              </a:rPr>
              <a:t>Good quality design is important to develop good quality software. So, everybody should design daily.</a:t>
            </a:r>
          </a:p>
          <a:p>
            <a:pPr marL="0" indent="0" algn="l" fontAlgn="base">
              <a:buNone/>
            </a:pPr>
            <a:r>
              <a:rPr lang="en-US" sz="1800" b="1" i="0" kern="1200" dirty="0">
                <a:solidFill>
                  <a:schemeClr val="tx1"/>
                </a:solidFill>
                <a:effectLst/>
                <a:latin typeface="+mn-lt"/>
                <a:ea typeface="+mn-ea"/>
                <a:cs typeface="+mn-cs"/>
              </a:rPr>
              <a:t>Integration testing:</a:t>
            </a:r>
            <a:r>
              <a:rPr lang="en-US" sz="1800" b="0" i="0" u="sng"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 Integration Testing</a:t>
            </a:r>
            <a:r>
              <a:rPr lang="en-US" sz="1800" b="0" i="0" kern="1200" dirty="0">
                <a:solidFill>
                  <a:schemeClr val="tx1"/>
                </a:solidFill>
                <a:effectLst/>
                <a:latin typeface="+mn-lt"/>
                <a:ea typeface="+mn-ea"/>
                <a:cs typeface="+mn-cs"/>
              </a:rPr>
              <a:t> helps to identify bugs at the interfaces of different functionalities. Extreme programming suggests that the developers should achieve continuous integration by building and performing integration testing several times a day.</a:t>
            </a:r>
          </a:p>
          <a:p>
            <a:pPr marL="0" indent="0" algn="l" fontAlgn="base">
              <a:buNone/>
            </a:pPr>
            <a:endParaRPr lang="en-US" sz="1800" dirty="0"/>
          </a:p>
          <a:p>
            <a:pPr marL="0" indent="0" fontAlgn="base">
              <a:buNone/>
            </a:pPr>
            <a:r>
              <a:rPr lang="en-US" sz="2400" b="1" i="0" dirty="0">
                <a:solidFill>
                  <a:srgbClr val="273239"/>
                </a:solidFill>
                <a:effectLst/>
              </a:rPr>
              <a:t>Basic Principles of Extreme programming</a:t>
            </a:r>
          </a:p>
          <a:p>
            <a:pPr marL="0" indent="0" fontAlgn="base">
              <a:buNone/>
            </a:pPr>
            <a:r>
              <a:rPr lang="en-US" sz="1800" dirty="0"/>
              <a:t>Extreme Programming (XP) is guided by a set of core principles that form the foundation of its practices. These principles focus on ensuring flexibility, collaboration, and delivering high-quality software.</a:t>
            </a:r>
          </a:p>
          <a:p>
            <a:pPr marL="0" indent="0" fontAlgn="base">
              <a:buNone/>
            </a:pPr>
            <a:r>
              <a:rPr lang="en-US" sz="1200" b="0" i="0" dirty="0">
                <a:solidFill>
                  <a:srgbClr val="273239"/>
                </a:solidFill>
                <a:effectLst/>
                <a:latin typeface="Nunito" pitchFamily="2" charset="0"/>
              </a:rPr>
              <a:t> </a:t>
            </a:r>
            <a:r>
              <a:rPr lang="en-US" sz="1800" b="0" i="0" dirty="0">
                <a:effectLst/>
              </a:rPr>
              <a:t>Some of the basic activities that are followed during software development by using the XP model are given below:</a:t>
            </a:r>
            <a:endParaRPr lang="en-US" sz="1800" b="1" i="0" dirty="0">
              <a:effectLst/>
            </a:endParaRPr>
          </a:p>
          <a:p>
            <a:pPr marL="0" indent="0" algn="l" fontAlgn="base">
              <a:buNone/>
            </a:pPr>
            <a:r>
              <a:rPr lang="en-SG" sz="1800" b="0" i="0" kern="1200" dirty="0">
                <a:solidFill>
                  <a:schemeClr val="tx1"/>
                </a:solidFill>
                <a:effectLst/>
                <a:latin typeface="+mn-lt"/>
                <a:ea typeface="+mn-ea"/>
                <a:cs typeface="+mn-cs"/>
              </a:rPr>
              <a:t>1.Coding</a:t>
            </a:r>
          </a:p>
          <a:p>
            <a:pPr marL="0" indent="0" algn="l" fontAlgn="base">
              <a:buNone/>
            </a:pPr>
            <a:r>
              <a:rPr lang="en-SG" sz="1800" dirty="0"/>
              <a:t>2.Testing</a:t>
            </a:r>
          </a:p>
          <a:p>
            <a:pPr marL="0" indent="0" algn="l" fontAlgn="base">
              <a:buNone/>
            </a:pPr>
            <a:r>
              <a:rPr lang="en-SG" sz="1800" b="0" i="0" kern="1200" dirty="0">
                <a:solidFill>
                  <a:schemeClr val="tx1"/>
                </a:solidFill>
                <a:effectLst/>
                <a:latin typeface="+mn-lt"/>
                <a:ea typeface="+mn-ea"/>
                <a:cs typeface="+mn-cs"/>
              </a:rPr>
              <a:t>3.Listening</a:t>
            </a:r>
          </a:p>
          <a:p>
            <a:pPr marL="0" indent="0" algn="l" fontAlgn="base">
              <a:buNone/>
            </a:pPr>
            <a:r>
              <a:rPr lang="en-SG" sz="1800" dirty="0"/>
              <a:t>4.Designing</a:t>
            </a:r>
          </a:p>
          <a:p>
            <a:pPr marL="0" indent="0" algn="l" fontAlgn="base">
              <a:buNone/>
            </a:pPr>
            <a:endParaRPr lang="en-US" sz="18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9607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95873-45D8-4CE3-103D-FB3EA494BC96}"/>
              </a:ext>
            </a:extLst>
          </p:cNvPr>
          <p:cNvSpPr>
            <a:spLocks noGrp="1"/>
          </p:cNvSpPr>
          <p:nvPr>
            <p:ph idx="1"/>
          </p:nvPr>
        </p:nvSpPr>
        <p:spPr>
          <a:xfrm>
            <a:off x="838200" y="424206"/>
            <a:ext cx="10515600" cy="5752757"/>
          </a:xfrm>
        </p:spPr>
        <p:txBody>
          <a:bodyPr/>
          <a:lstStyle/>
          <a:p>
            <a:pPr marL="0" indent="0">
              <a:buNone/>
            </a:pPr>
            <a:r>
              <a:rPr lang="en-SG" dirty="0"/>
              <a:t>5.Feedback</a:t>
            </a:r>
          </a:p>
          <a:p>
            <a:pPr marL="0" indent="0">
              <a:buNone/>
            </a:pPr>
            <a:r>
              <a:rPr lang="en-SG" dirty="0"/>
              <a:t>6.Simplicity</a:t>
            </a:r>
          </a:p>
          <a:p>
            <a:pPr marL="0" indent="0">
              <a:buNone/>
            </a:pPr>
            <a:r>
              <a:rPr lang="en-SG" dirty="0"/>
              <a:t>7.Pair Programming</a:t>
            </a:r>
          </a:p>
          <a:p>
            <a:pPr marL="0" indent="0">
              <a:buNone/>
            </a:pPr>
            <a:r>
              <a:rPr lang="en-SG" dirty="0"/>
              <a:t>8.Continuous Integration</a:t>
            </a:r>
          </a:p>
          <a:p>
            <a:pPr marL="0" indent="0">
              <a:buNone/>
            </a:pPr>
            <a:r>
              <a:rPr lang="en-SG" dirty="0"/>
              <a:t>9.Refactory</a:t>
            </a:r>
          </a:p>
          <a:p>
            <a:pPr marL="0" indent="0">
              <a:buNone/>
            </a:pPr>
            <a:r>
              <a:rPr lang="en-SG" dirty="0"/>
              <a:t>10.Planing Game</a:t>
            </a:r>
          </a:p>
          <a:p>
            <a:pPr marL="0" indent="0">
              <a:buNone/>
            </a:pPr>
            <a:r>
              <a:rPr lang="en-SG" dirty="0"/>
              <a:t>11.Collective Code Ownership</a:t>
            </a:r>
          </a:p>
          <a:p>
            <a:pPr marL="0" indent="0">
              <a:buNone/>
            </a:pPr>
            <a:r>
              <a:rPr lang="en-SG" dirty="0"/>
              <a:t>12.On-site Customer</a:t>
            </a:r>
          </a:p>
        </p:txBody>
      </p:sp>
    </p:spTree>
    <p:extLst>
      <p:ext uri="{BB962C8B-B14F-4D97-AF65-F5344CB8AC3E}">
        <p14:creationId xmlns:p14="http://schemas.microsoft.com/office/powerpoint/2010/main" val="225133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352793-5026-3785-6596-C40542CAB9D3}"/>
              </a:ext>
            </a:extLst>
          </p:cNvPr>
          <p:cNvPicPr>
            <a:picLocks noChangeAspect="1"/>
          </p:cNvPicPr>
          <p:nvPr/>
        </p:nvPicPr>
        <p:blipFill>
          <a:blip r:embed="rId2">
            <a:extLst>
              <a:ext uri="{28A0092B-C50C-407E-A947-70E740481C1C}">
                <a14:useLocalDpi xmlns:a14="http://schemas.microsoft.com/office/drawing/2010/main" val="0"/>
              </a:ext>
            </a:extLst>
          </a:blip>
          <a:srcRect t="9052"/>
          <a:stretch/>
        </p:blipFill>
        <p:spPr>
          <a:xfrm>
            <a:off x="1668544" y="3956901"/>
            <a:ext cx="7598004" cy="2425045"/>
          </a:xfrm>
          <a:prstGeom prst="rect">
            <a:avLst/>
          </a:prstGeom>
        </p:spPr>
      </p:pic>
      <p:graphicFrame>
        <p:nvGraphicFramePr>
          <p:cNvPr id="7" name="Table 6">
            <a:extLst>
              <a:ext uri="{FF2B5EF4-FFF2-40B4-BE49-F238E27FC236}">
                <a16:creationId xmlns:a16="http://schemas.microsoft.com/office/drawing/2014/main" id="{7782BEEF-34AD-01DA-E78E-5AACED29D4B0}"/>
              </a:ext>
            </a:extLst>
          </p:cNvPr>
          <p:cNvGraphicFramePr>
            <a:graphicFrameLocks noGrp="1"/>
          </p:cNvGraphicFramePr>
          <p:nvPr>
            <p:extLst>
              <p:ext uri="{D42A27DB-BD31-4B8C-83A1-F6EECF244321}">
                <p14:modId xmlns:p14="http://schemas.microsoft.com/office/powerpoint/2010/main" val="2626574663"/>
              </p:ext>
            </p:extLst>
          </p:nvPr>
        </p:nvGraphicFramePr>
        <p:xfrm>
          <a:off x="1668544" y="914399"/>
          <a:ext cx="7598004" cy="2762054"/>
        </p:xfrm>
        <a:graphic>
          <a:graphicData uri="http://schemas.openxmlformats.org/drawingml/2006/table">
            <a:tbl>
              <a:tblPr firstRow="1" bandRow="1">
                <a:tableStyleId>{5C22544A-7EE6-4342-B048-85BDC9FD1C3A}</a:tableStyleId>
              </a:tblPr>
              <a:tblGrid>
                <a:gridCol w="7598004">
                  <a:extLst>
                    <a:ext uri="{9D8B030D-6E8A-4147-A177-3AD203B41FA5}">
                      <a16:colId xmlns:a16="http://schemas.microsoft.com/office/drawing/2014/main" val="511947486"/>
                    </a:ext>
                  </a:extLst>
                </a:gridCol>
              </a:tblGrid>
              <a:tr h="27620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Life Cycle of Extreme Programming (XP):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tx1"/>
                        </a:solidFill>
                        <a:effectLst/>
                        <a:latin typeface="+mn-lt"/>
                        <a:ea typeface="+mn-ea"/>
                        <a:cs typeface="+mn-cs"/>
                      </a:endParaRPr>
                    </a:p>
                    <a:p>
                      <a:pPr rtl="0" fontAlgn="base"/>
                      <a:r>
                        <a:rPr lang="en-US" sz="1800" b="0" i="0" kern="1200" dirty="0">
                          <a:solidFill>
                            <a:schemeClr val="tx1"/>
                          </a:solidFill>
                          <a:effectLst/>
                          <a:latin typeface="+mn-lt"/>
                          <a:ea typeface="+mn-ea"/>
                          <a:cs typeface="+mn-cs"/>
                        </a:rPr>
                        <a:t>The Extreme Programming Life Cycle consist of five phases:</a:t>
                      </a:r>
                    </a:p>
                    <a:p>
                      <a:endParaRPr lang="en-US" sz="1800" b="1"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1.Planning</a:t>
                      </a:r>
                    </a:p>
                    <a:p>
                      <a:r>
                        <a:rPr lang="en-US" sz="1800" b="0" i="0" kern="1200" dirty="0">
                          <a:solidFill>
                            <a:schemeClr val="tx1"/>
                          </a:solidFill>
                          <a:effectLst/>
                          <a:latin typeface="+mn-lt"/>
                          <a:ea typeface="+mn-ea"/>
                          <a:cs typeface="+mn-cs"/>
                        </a:rPr>
                        <a:t>2.Coding</a:t>
                      </a:r>
                    </a:p>
                    <a:p>
                      <a:r>
                        <a:rPr lang="en-US" sz="1800" b="0" i="0" kern="1200" dirty="0">
                          <a:solidFill>
                            <a:schemeClr val="tx1"/>
                          </a:solidFill>
                          <a:effectLst/>
                          <a:latin typeface="+mn-lt"/>
                          <a:ea typeface="+mn-ea"/>
                          <a:cs typeface="+mn-cs"/>
                        </a:rPr>
                        <a:t>3.Design</a:t>
                      </a:r>
                    </a:p>
                    <a:p>
                      <a:r>
                        <a:rPr lang="en-US" sz="1800" b="0" i="0" kern="1200" dirty="0">
                          <a:solidFill>
                            <a:schemeClr val="tx1"/>
                          </a:solidFill>
                          <a:effectLst/>
                          <a:latin typeface="+mn-lt"/>
                          <a:ea typeface="+mn-ea"/>
                          <a:cs typeface="+mn-cs"/>
                        </a:rPr>
                        <a:t>4.Testing</a:t>
                      </a:r>
                    </a:p>
                    <a:p>
                      <a:r>
                        <a:rPr lang="en-US" sz="1800" b="0" i="0" kern="1200" dirty="0">
                          <a:solidFill>
                            <a:schemeClr val="tx1"/>
                          </a:solidFill>
                          <a:effectLst/>
                          <a:latin typeface="+mn-lt"/>
                          <a:ea typeface="+mn-ea"/>
                          <a:cs typeface="+mn-cs"/>
                        </a:rPr>
                        <a:t>5.Listening</a:t>
                      </a:r>
                    </a:p>
                  </a:txBody>
                  <a:tcPr>
                    <a:noFill/>
                  </a:tcPr>
                </a:tc>
                <a:extLst>
                  <a:ext uri="{0D108BD9-81ED-4DB2-BD59-A6C34878D82A}">
                    <a16:rowId xmlns:a16="http://schemas.microsoft.com/office/drawing/2014/main" val="38385889"/>
                  </a:ext>
                </a:extLst>
              </a:tr>
            </a:tbl>
          </a:graphicData>
        </a:graphic>
      </p:graphicFrame>
    </p:spTree>
    <p:extLst>
      <p:ext uri="{BB962C8B-B14F-4D97-AF65-F5344CB8AC3E}">
        <p14:creationId xmlns:p14="http://schemas.microsoft.com/office/powerpoint/2010/main" val="76676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779C35-C609-778E-23F1-DC5C9C390410}"/>
              </a:ext>
            </a:extLst>
          </p:cNvPr>
          <p:cNvPicPr>
            <a:picLocks noChangeAspect="1"/>
          </p:cNvPicPr>
          <p:nvPr/>
        </p:nvPicPr>
        <p:blipFill>
          <a:blip r:embed="rId2">
            <a:extLst>
              <a:ext uri="{28A0092B-C50C-407E-A947-70E740481C1C}">
                <a14:useLocalDpi xmlns:a14="http://schemas.microsoft.com/office/drawing/2010/main" val="0"/>
              </a:ext>
            </a:extLst>
          </a:blip>
          <a:srcRect t="7987" b="9584"/>
          <a:stretch/>
        </p:blipFill>
        <p:spPr>
          <a:xfrm>
            <a:off x="2658359" y="4062953"/>
            <a:ext cx="7079530" cy="2026763"/>
          </a:xfrm>
          <a:prstGeom prst="rect">
            <a:avLst/>
          </a:prstGeom>
        </p:spPr>
      </p:pic>
      <p:graphicFrame>
        <p:nvGraphicFramePr>
          <p:cNvPr id="6" name="Table 5">
            <a:extLst>
              <a:ext uri="{FF2B5EF4-FFF2-40B4-BE49-F238E27FC236}">
                <a16:creationId xmlns:a16="http://schemas.microsoft.com/office/drawing/2014/main" id="{C7F5BCAE-D02D-F5E8-FA37-BAD8AB740B7C}"/>
              </a:ext>
            </a:extLst>
          </p:cNvPr>
          <p:cNvGraphicFramePr>
            <a:graphicFrameLocks noGrp="1"/>
          </p:cNvGraphicFramePr>
          <p:nvPr>
            <p:extLst>
              <p:ext uri="{D42A27DB-BD31-4B8C-83A1-F6EECF244321}">
                <p14:modId xmlns:p14="http://schemas.microsoft.com/office/powerpoint/2010/main" val="1347947094"/>
              </p:ext>
            </p:extLst>
          </p:nvPr>
        </p:nvGraphicFramePr>
        <p:xfrm>
          <a:off x="2677212" y="471340"/>
          <a:ext cx="7060677" cy="3474720"/>
        </p:xfrm>
        <a:graphic>
          <a:graphicData uri="http://schemas.openxmlformats.org/drawingml/2006/table">
            <a:tbl>
              <a:tblPr firstRow="1" bandRow="1">
                <a:tableStyleId>{5C22544A-7EE6-4342-B048-85BDC9FD1C3A}</a:tableStyleId>
              </a:tblPr>
              <a:tblGrid>
                <a:gridCol w="7060677">
                  <a:extLst>
                    <a:ext uri="{9D8B030D-6E8A-4147-A177-3AD203B41FA5}">
                      <a16:colId xmlns:a16="http://schemas.microsoft.com/office/drawing/2014/main" val="3419895302"/>
                    </a:ext>
                  </a:extLst>
                </a:gridCol>
              </a:tblGrid>
              <a:tr h="31777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0" kern="1200" dirty="0">
                          <a:solidFill>
                            <a:schemeClr val="accent1"/>
                          </a:solidFill>
                          <a:effectLst/>
                          <a:latin typeface="+mn-lt"/>
                          <a:ea typeface="+mn-ea"/>
                          <a:cs typeface="+mn-cs"/>
                        </a:rPr>
                        <a:t>Values of Extreme Programming (XP)</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1" i="0" kern="1200" dirty="0">
                        <a:solidFill>
                          <a:schemeClr val="accent1"/>
                        </a:solidFill>
                        <a:effectLst/>
                        <a:latin typeface="+mn-lt"/>
                        <a:ea typeface="+mn-ea"/>
                        <a:cs typeface="+mn-cs"/>
                      </a:endParaRPr>
                    </a:p>
                    <a:p>
                      <a:pPr rtl="0" fontAlgn="base"/>
                      <a:r>
                        <a:rPr lang="en-US" sz="1800" b="0" i="0" kern="1200" dirty="0">
                          <a:solidFill>
                            <a:schemeClr val="tx1"/>
                          </a:solidFill>
                          <a:effectLst/>
                          <a:latin typeface="+mn-lt"/>
                          <a:ea typeface="+mn-ea"/>
                          <a:cs typeface="+mn-cs"/>
                        </a:rPr>
                        <a:t>There are five core values of Extreme Programming (XP):</a:t>
                      </a:r>
                    </a:p>
                    <a:p>
                      <a:br>
                        <a:rPr lang="en-US" dirty="0">
                          <a:solidFill>
                            <a:schemeClr val="tx1"/>
                          </a:solidFill>
                        </a:rPr>
                      </a:br>
                      <a:r>
                        <a:rPr lang="en-SG" sz="1800" b="0" i="0" kern="1200" dirty="0">
                          <a:solidFill>
                            <a:schemeClr val="tx1"/>
                          </a:solidFill>
                          <a:effectLst/>
                          <a:latin typeface="+mn-lt"/>
                          <a:ea typeface="+mn-ea"/>
                          <a:cs typeface="+mn-cs"/>
                        </a:rPr>
                        <a:t>1.Communication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i="0" kern="1200" dirty="0">
                          <a:solidFill>
                            <a:schemeClr val="tx1"/>
                          </a:solidFill>
                          <a:effectLst/>
                          <a:latin typeface="+mn-lt"/>
                          <a:ea typeface="+mn-ea"/>
                          <a:cs typeface="+mn-cs"/>
                        </a:rPr>
                        <a:t>2.Simplicity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i="0" kern="1200" dirty="0">
                          <a:solidFill>
                            <a:schemeClr val="tx1"/>
                          </a:solidFill>
                          <a:effectLst/>
                          <a:latin typeface="+mn-lt"/>
                          <a:ea typeface="+mn-ea"/>
                          <a:cs typeface="+mn-cs"/>
                        </a:rPr>
                        <a:t>3.Feedback</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i="0" kern="1200" dirty="0">
                          <a:solidFill>
                            <a:schemeClr val="tx1"/>
                          </a:solidFill>
                          <a:effectLst/>
                          <a:latin typeface="+mn-lt"/>
                          <a:ea typeface="+mn-ea"/>
                          <a:cs typeface="+mn-cs"/>
                        </a:rPr>
                        <a:t>4.Courage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i="0" kern="1200" dirty="0">
                          <a:solidFill>
                            <a:schemeClr val="tx1"/>
                          </a:solidFill>
                          <a:effectLst/>
                          <a:latin typeface="+mn-lt"/>
                          <a:ea typeface="+mn-ea"/>
                          <a:cs typeface="+mn-cs"/>
                        </a:rPr>
                        <a:t>5.Respect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i="0"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b="1" i="0" kern="1200" dirty="0">
                          <a:solidFill>
                            <a:schemeClr val="lt1"/>
                          </a:solidFill>
                          <a:effectLst/>
                          <a:latin typeface="+mn-lt"/>
                          <a:ea typeface="+mn-ea"/>
                          <a:cs typeface="+mn-cs"/>
                        </a:rPr>
                        <a:t>Communication</a:t>
                      </a:r>
                      <a:endParaRPr lang="en-US" sz="2000" b="1" i="0" kern="1200" dirty="0">
                        <a:solidFill>
                          <a:schemeClr val="accent1"/>
                        </a:solidFill>
                        <a:effectLst/>
                        <a:latin typeface="+mn-lt"/>
                        <a:ea typeface="+mn-ea"/>
                        <a:cs typeface="+mn-cs"/>
                      </a:endParaRPr>
                    </a:p>
                    <a:p>
                      <a:endParaRPr lang="en-SG" dirty="0"/>
                    </a:p>
                  </a:txBody>
                  <a:tcPr>
                    <a:noFill/>
                  </a:tcPr>
                </a:tc>
                <a:extLst>
                  <a:ext uri="{0D108BD9-81ED-4DB2-BD59-A6C34878D82A}">
                    <a16:rowId xmlns:a16="http://schemas.microsoft.com/office/drawing/2014/main" val="1367092035"/>
                  </a:ext>
                </a:extLst>
              </a:tr>
            </a:tbl>
          </a:graphicData>
        </a:graphic>
      </p:graphicFrame>
    </p:spTree>
    <p:extLst>
      <p:ext uri="{BB962C8B-B14F-4D97-AF65-F5344CB8AC3E}">
        <p14:creationId xmlns:p14="http://schemas.microsoft.com/office/powerpoint/2010/main" val="2283608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125</TotalTime>
  <Words>940</Words>
  <Application>Microsoft Office PowerPoint</Application>
  <PresentationFormat>Widescreen</PresentationFormat>
  <Paragraphs>110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Nunito</vt:lpstr>
      <vt:lpstr>Rockwell</vt:lpstr>
      <vt:lpstr>Rockwell Condensed</vt:lpstr>
      <vt:lpstr>Wingdings</vt:lpstr>
      <vt:lpstr>Wood Type</vt:lpstr>
      <vt:lpstr>Course-Software Engineering  Presentation on-Extreme Programming</vt:lpstr>
      <vt:lpstr>Contents</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Abida sultana</dc:creator>
  <cp:lastModifiedBy>Abida sultana</cp:lastModifiedBy>
  <cp:revision>1</cp:revision>
  <dcterms:created xsi:type="dcterms:W3CDTF">2024-11-17T12:20:06Z</dcterms:created>
  <dcterms:modified xsi:type="dcterms:W3CDTF">2024-11-17T14:25:34Z</dcterms:modified>
</cp:coreProperties>
</file>