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72" r:id="rId4"/>
    <p:sldId id="258" r:id="rId5"/>
    <p:sldId id="260" r:id="rId6"/>
    <p:sldId id="275" r:id="rId7"/>
    <p:sldId id="276" r:id="rId8"/>
    <p:sldId id="261" r:id="rId9"/>
    <p:sldId id="262" r:id="rId10"/>
    <p:sldId id="264" r:id="rId11"/>
    <p:sldId id="266" r:id="rId12"/>
    <p:sldId id="267" r:id="rId13"/>
    <p:sldId id="270" r:id="rId14"/>
    <p:sldId id="273" r:id="rId15"/>
    <p:sldId id="274" r:id="rId16"/>
  </p:sldIdLst>
  <p:sldSz cx="18288000" cy="10287000"/>
  <p:notesSz cx="6858000" cy="9144000"/>
  <p:embeddedFontLst>
    <p:embeddedFont>
      <p:font typeface="Carlito" panose="020B0604020202020204" charset="0"/>
      <p:regular r:id="rId18"/>
    </p:embeddedFont>
    <p:embeddedFont>
      <p:font typeface="Radley"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BDF72-A63D-4981-9C1E-5AEAC6A8DEA6}" type="datetimeFigureOut">
              <a:rPr lang="en-SG" smtClean="0"/>
              <a:t>30/10/2025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142BF-36EE-4BBD-90B3-CC6D060FA871}" type="slidenum">
              <a:rPr lang="en-SG" smtClean="0"/>
              <a:t>‹#›</a:t>
            </a:fld>
            <a:endParaRPr lang="en-SG"/>
          </a:p>
        </p:txBody>
      </p:sp>
    </p:spTree>
    <p:extLst>
      <p:ext uri="{BB962C8B-B14F-4D97-AF65-F5344CB8AC3E}">
        <p14:creationId xmlns:p14="http://schemas.microsoft.com/office/powerpoint/2010/main" val="324540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4D142BF-36EE-4BBD-90B3-CC6D060FA871}" type="slidenum">
              <a:rPr lang="en-SG" smtClean="0"/>
              <a:t>5</a:t>
            </a:fld>
            <a:endParaRPr lang="en-SG"/>
          </a:p>
        </p:txBody>
      </p:sp>
    </p:spTree>
    <p:extLst>
      <p:ext uri="{BB962C8B-B14F-4D97-AF65-F5344CB8AC3E}">
        <p14:creationId xmlns:p14="http://schemas.microsoft.com/office/powerpoint/2010/main" val="2871199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a:extLst>
              <a:ext uri="{FF2B5EF4-FFF2-40B4-BE49-F238E27FC236}">
                <a16:creationId xmlns:a16="http://schemas.microsoft.com/office/drawing/2014/main" id="{5354748A-8415-373A-8223-E6DA2AAB2361}"/>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1895" t="-29019" b="-3514"/>
            </a:stretch>
          </a:blipFill>
        </p:spPr>
        <p:txBody>
          <a:bodyPr/>
          <a:lstStyle/>
          <a:p>
            <a:endParaRPr lang="en-SG" dirty="0"/>
          </a:p>
        </p:txBody>
      </p:sp>
      <p:sp>
        <p:nvSpPr>
          <p:cNvPr id="10" name="Freeform 3">
            <a:extLst>
              <a:ext uri="{FF2B5EF4-FFF2-40B4-BE49-F238E27FC236}">
                <a16:creationId xmlns:a16="http://schemas.microsoft.com/office/drawing/2014/main" id="{F78D6DC1-9BF4-0A41-C635-9D0AA211EBBC}"/>
              </a:ext>
            </a:extLst>
          </p:cNvPr>
          <p:cNvSpPr/>
          <p:nvPr/>
        </p:nvSpPr>
        <p:spPr>
          <a:xfrm>
            <a:off x="7369611" y="145730"/>
            <a:ext cx="1774389" cy="1765940"/>
          </a:xfrm>
          <a:custGeom>
            <a:avLst/>
            <a:gdLst/>
            <a:ahLst/>
            <a:cxnLst/>
            <a:rect l="l" t="t" r="r" b="b"/>
            <a:pathLst>
              <a:path w="1774389" h="1765940">
                <a:moveTo>
                  <a:pt x="0" y="0"/>
                </a:moveTo>
                <a:lnTo>
                  <a:pt x="1774389" y="0"/>
                </a:lnTo>
                <a:lnTo>
                  <a:pt x="1774389" y="1765940"/>
                </a:lnTo>
                <a:lnTo>
                  <a:pt x="0" y="1765940"/>
                </a:lnTo>
                <a:lnTo>
                  <a:pt x="0" y="0"/>
                </a:lnTo>
                <a:close/>
              </a:path>
            </a:pathLst>
          </a:custGeom>
          <a:blipFill>
            <a:blip r:embed="rId3"/>
            <a:stretch>
              <a:fillRect/>
            </a:stretch>
          </a:blipFill>
        </p:spPr>
      </p:sp>
      <p:sp>
        <p:nvSpPr>
          <p:cNvPr id="11" name="TextBox 4">
            <a:extLst>
              <a:ext uri="{FF2B5EF4-FFF2-40B4-BE49-F238E27FC236}">
                <a16:creationId xmlns:a16="http://schemas.microsoft.com/office/drawing/2014/main" id="{2CA3F5E6-696D-94BA-56B4-95627E762996}"/>
              </a:ext>
            </a:extLst>
          </p:cNvPr>
          <p:cNvSpPr txBox="1"/>
          <p:nvPr/>
        </p:nvSpPr>
        <p:spPr>
          <a:xfrm>
            <a:off x="3127456" y="3400174"/>
            <a:ext cx="12176705" cy="1531704"/>
          </a:xfrm>
          <a:prstGeom prst="rect">
            <a:avLst/>
          </a:prstGeom>
        </p:spPr>
        <p:txBody>
          <a:bodyPr lIns="0" tIns="0" rIns="0" bIns="0" rtlCol="0" anchor="t">
            <a:spAutoFit/>
          </a:bodyPr>
          <a:lstStyle/>
          <a:p>
            <a:pPr algn="l">
              <a:lnSpc>
                <a:spcPts val="3880"/>
              </a:lnSpc>
              <a:spcBef>
                <a:spcPct val="0"/>
              </a:spcBef>
            </a:pPr>
            <a:r>
              <a:rPr lang="en-US" sz="2771">
                <a:solidFill>
                  <a:srgbClr val="000000"/>
                </a:solidFill>
                <a:latin typeface="Canva Sans"/>
                <a:ea typeface="Canva Sans"/>
                <a:cs typeface="Canva Sans"/>
                <a:sym typeface="Canva Sans"/>
              </a:rPr>
              <a:t>Course Title : Wireless </a:t>
            </a:r>
            <a:r>
              <a:rPr lang="en-US" sz="2771" dirty="0">
                <a:solidFill>
                  <a:srgbClr val="000000"/>
                </a:solidFill>
                <a:latin typeface="Canva Sans"/>
                <a:ea typeface="Canva Sans"/>
                <a:cs typeface="Canva Sans"/>
                <a:sym typeface="Canva Sans"/>
              </a:rPr>
              <a:t>and Mobile Communication</a:t>
            </a:r>
          </a:p>
          <a:p>
            <a:pPr algn="l">
              <a:lnSpc>
                <a:spcPts val="3880"/>
              </a:lnSpc>
              <a:spcBef>
                <a:spcPct val="0"/>
              </a:spcBef>
            </a:pPr>
            <a:r>
              <a:rPr lang="en-US" sz="2771" dirty="0">
                <a:solidFill>
                  <a:srgbClr val="000000"/>
                </a:solidFill>
                <a:latin typeface="Canva Sans"/>
                <a:ea typeface="Canva Sans"/>
                <a:cs typeface="Canva Sans"/>
                <a:sym typeface="Canva Sans"/>
              </a:rPr>
              <a:t>Course Code:ICT-4201</a:t>
            </a:r>
          </a:p>
          <a:p>
            <a:pPr algn="ctr">
              <a:lnSpc>
                <a:spcPts val="4720"/>
              </a:lnSpc>
              <a:spcBef>
                <a:spcPct val="0"/>
              </a:spcBef>
            </a:pPr>
            <a:endParaRPr lang="en-US" sz="2771" dirty="0">
              <a:solidFill>
                <a:srgbClr val="000000"/>
              </a:solidFill>
              <a:latin typeface="Canva Sans"/>
              <a:ea typeface="Canva Sans"/>
              <a:cs typeface="Canva Sans"/>
              <a:sym typeface="Canva Sans"/>
            </a:endParaRPr>
          </a:p>
        </p:txBody>
      </p:sp>
      <p:sp>
        <p:nvSpPr>
          <p:cNvPr id="12" name="TextBox 5">
            <a:extLst>
              <a:ext uri="{FF2B5EF4-FFF2-40B4-BE49-F238E27FC236}">
                <a16:creationId xmlns:a16="http://schemas.microsoft.com/office/drawing/2014/main" id="{AD1C9F8C-4B36-2C46-41F6-715277A60E63}"/>
              </a:ext>
            </a:extLst>
          </p:cNvPr>
          <p:cNvSpPr txBox="1"/>
          <p:nvPr/>
        </p:nvSpPr>
        <p:spPr>
          <a:xfrm>
            <a:off x="1981201" y="5381377"/>
            <a:ext cx="4888500" cy="4205510"/>
          </a:xfrm>
          <a:prstGeom prst="rect">
            <a:avLst/>
          </a:prstGeom>
        </p:spPr>
        <p:txBody>
          <a:bodyPr wrap="square" lIns="0" tIns="0" rIns="0" bIns="0" rtlCol="0" anchor="t">
            <a:spAutoFit/>
          </a:bodyPr>
          <a:lstStyle/>
          <a:p>
            <a:pPr algn="l">
              <a:lnSpc>
                <a:spcPts val="5724"/>
              </a:lnSpc>
            </a:pPr>
            <a:r>
              <a:rPr lang="en-US" sz="4088" b="1" dirty="0">
                <a:solidFill>
                  <a:srgbClr val="000000"/>
                </a:solidFill>
                <a:latin typeface="Times New Roman" panose="02020603050405020304" pitchFamily="18" charset="0"/>
                <a:ea typeface="Canva Sans Bold"/>
                <a:cs typeface="Times New Roman" panose="02020603050405020304" pitchFamily="18" charset="0"/>
                <a:sym typeface="Canva Sans Bold"/>
              </a:rPr>
              <a:t>Presented by</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Abida Sultana</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ID : IT21032</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Session:2020-21</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Dept of ICT,</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MBSTU</a:t>
            </a:r>
          </a:p>
          <a:p>
            <a:pPr algn="ctr">
              <a:lnSpc>
                <a:spcPts val="5724"/>
              </a:lnSpc>
            </a:pPr>
            <a:endParaRPr lang="en-US" sz="3173" dirty="0">
              <a:solidFill>
                <a:srgbClr val="000000"/>
              </a:solidFill>
              <a:latin typeface="Canva Sans"/>
              <a:ea typeface="Canva Sans"/>
              <a:cs typeface="Canva Sans"/>
              <a:sym typeface="Canva Sans"/>
            </a:endParaRPr>
          </a:p>
        </p:txBody>
      </p:sp>
      <p:sp>
        <p:nvSpPr>
          <p:cNvPr id="13" name="TextBox 6">
            <a:extLst>
              <a:ext uri="{FF2B5EF4-FFF2-40B4-BE49-F238E27FC236}">
                <a16:creationId xmlns:a16="http://schemas.microsoft.com/office/drawing/2014/main" id="{4B4269E8-6FB0-5C6F-BE5E-DE7C026CF508}"/>
              </a:ext>
            </a:extLst>
          </p:cNvPr>
          <p:cNvSpPr txBox="1"/>
          <p:nvPr/>
        </p:nvSpPr>
        <p:spPr>
          <a:xfrm>
            <a:off x="9779823" y="5381377"/>
            <a:ext cx="4888499" cy="3087117"/>
          </a:xfrm>
          <a:prstGeom prst="rect">
            <a:avLst/>
          </a:prstGeom>
        </p:spPr>
        <p:txBody>
          <a:bodyPr wrap="square" lIns="0" tIns="0" rIns="0" bIns="0" rtlCol="0" anchor="t">
            <a:spAutoFit/>
          </a:bodyPr>
          <a:lstStyle/>
          <a:p>
            <a:pPr algn="l">
              <a:lnSpc>
                <a:spcPts val="5724"/>
              </a:lnSpc>
            </a:pPr>
            <a:r>
              <a:rPr lang="en-US" sz="4088" b="1" dirty="0">
                <a:solidFill>
                  <a:srgbClr val="000000"/>
                </a:solidFill>
                <a:latin typeface="Times New Roman" panose="02020603050405020304" pitchFamily="18" charset="0"/>
                <a:ea typeface="Canva Sans Bold"/>
                <a:cs typeface="Times New Roman" panose="02020603050405020304" pitchFamily="18" charset="0"/>
                <a:sym typeface="Canva Sans Bold"/>
              </a:rPr>
              <a:t>Supervised by</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Dr. Nazrul Islam</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Associate Professor</a:t>
            </a:r>
          </a:p>
          <a:p>
            <a:pPr algn="l">
              <a:lnSpc>
                <a:spcPts val="4443"/>
              </a:lnSpc>
            </a:pPr>
            <a:r>
              <a:rPr lang="en-US" sz="3173" dirty="0">
                <a:solidFill>
                  <a:srgbClr val="000000"/>
                </a:solidFill>
                <a:latin typeface="Times New Roman" panose="02020603050405020304" pitchFamily="18" charset="0"/>
                <a:ea typeface="Canva Sans"/>
                <a:cs typeface="Times New Roman" panose="02020603050405020304" pitchFamily="18" charset="0"/>
                <a:sym typeface="Canva Sans"/>
              </a:rPr>
              <a:t>Dept of ICT,MBSTU</a:t>
            </a:r>
          </a:p>
          <a:p>
            <a:pPr algn="ctr">
              <a:lnSpc>
                <a:spcPts val="5724"/>
              </a:lnSpc>
            </a:pPr>
            <a:endParaRPr lang="en-US" sz="3173" dirty="0">
              <a:solidFill>
                <a:srgbClr val="000000"/>
              </a:solidFill>
              <a:latin typeface="Canva Sans"/>
              <a:ea typeface="Canva Sans"/>
              <a:cs typeface="Canva Sans"/>
              <a:sym typeface="Canva Sans"/>
            </a:endParaRPr>
          </a:p>
        </p:txBody>
      </p:sp>
      <p:sp>
        <p:nvSpPr>
          <p:cNvPr id="14" name="AutoShape 7">
            <a:extLst>
              <a:ext uri="{FF2B5EF4-FFF2-40B4-BE49-F238E27FC236}">
                <a16:creationId xmlns:a16="http://schemas.microsoft.com/office/drawing/2014/main" id="{BEC1A4D4-28F1-59E5-0FF5-F83ECED003CB}"/>
              </a:ext>
            </a:extLst>
          </p:cNvPr>
          <p:cNvSpPr/>
          <p:nvPr/>
        </p:nvSpPr>
        <p:spPr>
          <a:xfrm>
            <a:off x="8273311" y="5467102"/>
            <a:ext cx="0" cy="3001392"/>
          </a:xfrm>
          <a:prstGeom prst="line">
            <a:avLst/>
          </a:prstGeom>
          <a:ln w="38100" cap="flat">
            <a:solidFill>
              <a:srgbClr val="000000"/>
            </a:solidFill>
            <a:prstDash val="solid"/>
            <a:headEnd type="none" w="sm" len="sm"/>
            <a:tailEnd type="none" w="sm" len="sm"/>
          </a:ln>
        </p:spPr>
      </p:sp>
      <p:sp>
        <p:nvSpPr>
          <p:cNvPr id="15" name="TextBox 8">
            <a:extLst>
              <a:ext uri="{FF2B5EF4-FFF2-40B4-BE49-F238E27FC236}">
                <a16:creationId xmlns:a16="http://schemas.microsoft.com/office/drawing/2014/main" id="{F357961A-5CDF-29FF-7425-AC146E8A1C46}"/>
              </a:ext>
            </a:extLst>
          </p:cNvPr>
          <p:cNvSpPr txBox="1"/>
          <p:nvPr/>
        </p:nvSpPr>
        <p:spPr>
          <a:xfrm>
            <a:off x="1447800" y="2144920"/>
            <a:ext cx="14859000" cy="647357"/>
          </a:xfrm>
          <a:prstGeom prst="rect">
            <a:avLst/>
          </a:prstGeom>
        </p:spPr>
        <p:txBody>
          <a:bodyPr wrap="square" lIns="0" tIns="0" rIns="0" bIns="0" rtlCol="0" anchor="t">
            <a:spAutoFit/>
          </a:bodyPr>
          <a:lstStyle/>
          <a:p>
            <a:pPr algn="ctr">
              <a:lnSpc>
                <a:spcPts val="5411"/>
              </a:lnSpc>
              <a:spcBef>
                <a:spcPct val="0"/>
              </a:spcBef>
            </a:pPr>
            <a:r>
              <a:rPr lang="en-US" sz="3865" b="1" dirty="0">
                <a:solidFill>
                  <a:srgbClr val="000000"/>
                </a:solidFill>
                <a:latin typeface="Times New Roman" panose="02020603050405020304" pitchFamily="18" charset="0"/>
                <a:ea typeface="Canva Sans Bold"/>
                <a:cs typeface="Times New Roman" panose="02020603050405020304" pitchFamily="18" charset="0"/>
                <a:sym typeface="Canva Sans Bold"/>
              </a:rPr>
              <a:t>Presentation Topic : Wireless Wide-Area Network (WWAN)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53325" y="0"/>
            <a:ext cx="10734675" cy="6934200"/>
            <a:chOff x="0" y="0"/>
            <a:chExt cx="3111331" cy="2009804"/>
          </a:xfrm>
        </p:grpSpPr>
        <p:sp>
          <p:nvSpPr>
            <p:cNvPr id="3" name="Freeform 3"/>
            <p:cNvSpPr/>
            <p:nvPr/>
          </p:nvSpPr>
          <p:spPr>
            <a:xfrm>
              <a:off x="0" y="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2"/>
              <a:stretch>
                <a:fillRect l="-74" r="-74"/>
              </a:stretch>
            </a:blipFill>
          </p:spPr>
        </p:sp>
      </p:grpSp>
      <p:sp>
        <p:nvSpPr>
          <p:cNvPr id="4" name="TextBox 4"/>
          <p:cNvSpPr txBox="1"/>
          <p:nvPr/>
        </p:nvSpPr>
        <p:spPr>
          <a:xfrm>
            <a:off x="666750" y="704850"/>
            <a:ext cx="4619625" cy="2909316"/>
          </a:xfrm>
          <a:prstGeom prst="rect">
            <a:avLst/>
          </a:prstGeom>
        </p:spPr>
        <p:txBody>
          <a:bodyPr lIns="0" tIns="0" rIns="0" bIns="0" rtlCol="0" anchor="t">
            <a:spAutoFit/>
          </a:bodyPr>
          <a:lstStyle/>
          <a:p>
            <a:pPr marL="0" lvl="0" indent="0" algn="l">
              <a:lnSpc>
                <a:spcPts val="5712"/>
              </a:lnSpc>
              <a:spcBef>
                <a:spcPct val="0"/>
              </a:spcBef>
            </a:pPr>
            <a:r>
              <a:rPr lang="en-US" sz="5100">
                <a:solidFill>
                  <a:srgbClr val="2E2E2E"/>
                </a:solidFill>
                <a:latin typeface="Times New Roman" panose="02020603050405020304" pitchFamily="18" charset="0"/>
                <a:ea typeface="Radley"/>
                <a:cs typeface="Times New Roman" panose="02020603050405020304" pitchFamily="18" charset="0"/>
                <a:sym typeface="Radley"/>
              </a:rPr>
              <a:t>Satellite Communication for Global Connectivity</a:t>
            </a:r>
          </a:p>
        </p:txBody>
      </p:sp>
      <p:grpSp>
        <p:nvGrpSpPr>
          <p:cNvPr id="5" name="Group 5"/>
          <p:cNvGrpSpPr/>
          <p:nvPr/>
        </p:nvGrpSpPr>
        <p:grpSpPr>
          <a:xfrm>
            <a:off x="7553325" y="7786688"/>
            <a:ext cx="5753100" cy="907025"/>
            <a:chOff x="0" y="-57150"/>
            <a:chExt cx="7670800" cy="1209367"/>
          </a:xfrm>
        </p:grpSpPr>
        <p:sp>
          <p:nvSpPr>
            <p:cNvPr id="6" name="TextBox 6"/>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Global Coverage</a:t>
              </a:r>
            </a:p>
          </p:txBody>
        </p:sp>
        <p:sp>
          <p:nvSpPr>
            <p:cNvPr id="7" name="TextBox 7"/>
            <p:cNvSpPr txBox="1"/>
            <p:nvPr/>
          </p:nvSpPr>
          <p:spPr>
            <a:xfrm>
              <a:off x="0" y="759460"/>
              <a:ext cx="7670800" cy="392757"/>
            </a:xfrm>
            <a:prstGeom prst="rect">
              <a:avLst/>
            </a:prstGeom>
          </p:spPr>
          <p:txBody>
            <a:bodyPr lIns="0" tIns="0" rIns="0" bIns="0" rtlCol="0" anchor="t">
              <a:spAutoFit/>
            </a:bodyPr>
            <a:lstStyle/>
            <a:p>
              <a:pPr marL="0" lvl="0" indent="0" algn="l">
                <a:lnSpc>
                  <a:spcPts val="2520"/>
                </a:lnSpc>
              </a:pPr>
              <a:r>
                <a:rPr lang="en-US" sz="1800">
                  <a:solidFill>
                    <a:srgbClr val="2E2E2E"/>
                  </a:solidFill>
                  <a:latin typeface="Times New Roman" panose="02020603050405020304" pitchFamily="18" charset="0"/>
                  <a:ea typeface="Carlito"/>
                  <a:cs typeface="Times New Roman" panose="02020603050405020304" pitchFamily="18" charset="0"/>
                  <a:sym typeface="Carlito"/>
                </a:rPr>
                <a:t>Satellites provide essential connectivity across vast distances.</a:t>
              </a:r>
            </a:p>
          </p:txBody>
        </p:sp>
      </p:gr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34675" y="0"/>
            <a:ext cx="7553325" cy="6934200"/>
            <a:chOff x="0" y="0"/>
            <a:chExt cx="2442972" cy="2242728"/>
          </a:xfrm>
        </p:grpSpPr>
        <p:sp>
          <p:nvSpPr>
            <p:cNvPr id="3" name="Freeform 3"/>
            <p:cNvSpPr/>
            <p:nvPr/>
          </p:nvSpPr>
          <p:spPr>
            <a:xfrm>
              <a:off x="0" y="0"/>
              <a:ext cx="2442972" cy="2242728"/>
            </a:xfrm>
            <a:custGeom>
              <a:avLst/>
              <a:gdLst/>
              <a:ahLst/>
              <a:cxnLst/>
              <a:rect l="l" t="t" r="r" b="b"/>
              <a:pathLst>
                <a:path w="2442972" h="2242728">
                  <a:moveTo>
                    <a:pt x="0" y="0"/>
                  </a:moveTo>
                  <a:lnTo>
                    <a:pt x="2442972" y="0"/>
                  </a:lnTo>
                  <a:lnTo>
                    <a:pt x="2442972" y="2242728"/>
                  </a:lnTo>
                  <a:lnTo>
                    <a:pt x="0" y="2242728"/>
                  </a:lnTo>
                  <a:close/>
                </a:path>
              </a:pathLst>
            </a:custGeom>
            <a:blipFill>
              <a:blip r:embed="rId2"/>
              <a:stretch>
                <a:fillRect l="-234" r="-234"/>
              </a:stretch>
            </a:blipFill>
          </p:spPr>
        </p:sp>
      </p:grpSp>
      <p:grpSp>
        <p:nvGrpSpPr>
          <p:cNvPr id="4" name="Group 4"/>
          <p:cNvGrpSpPr/>
          <p:nvPr/>
        </p:nvGrpSpPr>
        <p:grpSpPr>
          <a:xfrm>
            <a:off x="0" y="5143500"/>
            <a:ext cx="9296400" cy="5143500"/>
            <a:chOff x="0" y="0"/>
            <a:chExt cx="3882322" cy="2148006"/>
          </a:xfrm>
        </p:grpSpPr>
        <p:sp>
          <p:nvSpPr>
            <p:cNvPr id="5" name="Freeform 5"/>
            <p:cNvSpPr/>
            <p:nvPr/>
          </p:nvSpPr>
          <p:spPr>
            <a:xfrm>
              <a:off x="0" y="0"/>
              <a:ext cx="3882322" cy="2148006"/>
            </a:xfrm>
            <a:custGeom>
              <a:avLst/>
              <a:gdLst/>
              <a:ahLst/>
              <a:cxnLst/>
              <a:rect l="l" t="t" r="r" b="b"/>
              <a:pathLst>
                <a:path w="3882322" h="2148006">
                  <a:moveTo>
                    <a:pt x="0" y="0"/>
                  </a:moveTo>
                  <a:lnTo>
                    <a:pt x="3882322" y="0"/>
                  </a:lnTo>
                  <a:lnTo>
                    <a:pt x="3882322" y="2148006"/>
                  </a:lnTo>
                  <a:lnTo>
                    <a:pt x="0" y="2148006"/>
                  </a:lnTo>
                  <a:close/>
                </a:path>
              </a:pathLst>
            </a:custGeom>
            <a:blipFill>
              <a:blip r:embed="rId3"/>
              <a:stretch>
                <a:fillRect l="-527" r="-527"/>
              </a:stretch>
            </a:blipFill>
          </p:spPr>
        </p:sp>
      </p:grpSp>
      <p:grpSp>
        <p:nvGrpSpPr>
          <p:cNvPr id="6" name="Group 6"/>
          <p:cNvGrpSpPr/>
          <p:nvPr/>
        </p:nvGrpSpPr>
        <p:grpSpPr>
          <a:xfrm>
            <a:off x="666750" y="666750"/>
            <a:ext cx="8629650" cy="2719075"/>
            <a:chOff x="0" y="0"/>
            <a:chExt cx="11506200" cy="3625433"/>
          </a:xfrm>
        </p:grpSpPr>
        <p:sp>
          <p:nvSpPr>
            <p:cNvPr id="7" name="TextBox 7"/>
            <p:cNvSpPr txBox="1"/>
            <p:nvPr/>
          </p:nvSpPr>
          <p:spPr>
            <a:xfrm>
              <a:off x="0" y="57150"/>
              <a:ext cx="11506200" cy="1358479"/>
            </a:xfrm>
            <a:prstGeom prst="rect">
              <a:avLst/>
            </a:prstGeom>
          </p:spPr>
          <p:txBody>
            <a:bodyPr lIns="0" tIns="0" rIns="0" bIns="0" rtlCol="0" anchor="t">
              <a:spAutoFit/>
            </a:bodyPr>
            <a:lstStyle/>
            <a:p>
              <a:pPr marL="0" lvl="0" indent="0" algn="l">
                <a:lnSpc>
                  <a:spcPts val="7840"/>
                </a:lnSpc>
                <a:spcBef>
                  <a:spcPct val="0"/>
                </a:spcBef>
              </a:pPr>
              <a:r>
                <a:rPr lang="en-US" sz="7000">
                  <a:solidFill>
                    <a:srgbClr val="2E2E2E"/>
                  </a:solidFill>
                  <a:latin typeface="Radley"/>
                  <a:ea typeface="Radley"/>
                  <a:cs typeface="Radley"/>
                  <a:sym typeface="Radley"/>
                </a:rPr>
                <a:t>IoT Connectivity</a:t>
              </a:r>
            </a:p>
          </p:txBody>
        </p:sp>
        <p:sp>
          <p:nvSpPr>
            <p:cNvPr id="8" name="TextBox 8"/>
            <p:cNvSpPr txBox="1"/>
            <p:nvPr/>
          </p:nvSpPr>
          <p:spPr>
            <a:xfrm>
              <a:off x="0" y="2330456"/>
              <a:ext cx="115062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Radley"/>
                  <a:ea typeface="Radley"/>
                  <a:cs typeface="Radley"/>
                  <a:sym typeface="Radley"/>
                </a:rPr>
                <a:t>Smart Agriculture</a:t>
              </a:r>
            </a:p>
          </p:txBody>
        </p:sp>
        <p:sp>
          <p:nvSpPr>
            <p:cNvPr id="9" name="TextBox 9"/>
            <p:cNvSpPr txBox="1"/>
            <p:nvPr/>
          </p:nvSpPr>
          <p:spPr>
            <a:xfrm>
              <a:off x="0" y="3137541"/>
              <a:ext cx="11506200" cy="487892"/>
            </a:xfrm>
            <a:prstGeom prst="rect">
              <a:avLst/>
            </a:prstGeom>
          </p:spPr>
          <p:txBody>
            <a:bodyPr lIns="0" tIns="0" rIns="0" bIns="0" rtlCol="0" anchor="t">
              <a:spAutoFit/>
            </a:bodyPr>
            <a:lstStyle/>
            <a:p>
              <a:pPr marL="0" lvl="0" indent="0" algn="l">
                <a:lnSpc>
                  <a:spcPts val="2799"/>
                </a:lnSpc>
              </a:pPr>
              <a:r>
                <a:rPr lang="en-US" sz="1999">
                  <a:solidFill>
                    <a:srgbClr val="2E2E2E"/>
                  </a:solidFill>
                  <a:latin typeface="Carlito"/>
                  <a:ea typeface="Carlito"/>
                  <a:cs typeface="Carlito"/>
                  <a:sym typeface="Carlito"/>
                </a:rPr>
                <a:t>Sensors monitor crops for optimal growth.</a:t>
              </a:r>
            </a:p>
          </p:txBody>
        </p:sp>
      </p:grpSp>
      <p:grpSp>
        <p:nvGrpSpPr>
          <p:cNvPr id="10" name="Group 10"/>
          <p:cNvGrpSpPr/>
          <p:nvPr/>
        </p:nvGrpSpPr>
        <p:grpSpPr>
          <a:xfrm>
            <a:off x="10734675" y="7829550"/>
            <a:ext cx="5753100" cy="928370"/>
            <a:chOff x="0" y="0"/>
            <a:chExt cx="7670800" cy="1237827"/>
          </a:xfrm>
        </p:grpSpPr>
        <p:sp>
          <p:nvSpPr>
            <p:cNvPr id="11" name="TextBox 11"/>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Radley"/>
                  <a:ea typeface="Radley"/>
                  <a:cs typeface="Radley"/>
                  <a:sym typeface="Radley"/>
                </a:rPr>
                <a:t>Urban Infrastructure</a:t>
              </a:r>
            </a:p>
          </p:txBody>
        </p:sp>
        <p:sp>
          <p:nvSpPr>
            <p:cNvPr id="12" name="TextBox 12"/>
            <p:cNvSpPr txBox="1"/>
            <p:nvPr/>
          </p:nvSpPr>
          <p:spPr>
            <a:xfrm>
              <a:off x="0" y="749935"/>
              <a:ext cx="7670800" cy="487892"/>
            </a:xfrm>
            <a:prstGeom prst="rect">
              <a:avLst/>
            </a:prstGeom>
          </p:spPr>
          <p:txBody>
            <a:bodyPr lIns="0" tIns="0" rIns="0" bIns="0" rtlCol="0" anchor="t">
              <a:spAutoFit/>
            </a:bodyPr>
            <a:lstStyle/>
            <a:p>
              <a:pPr marL="0" lvl="0" indent="0" algn="l">
                <a:lnSpc>
                  <a:spcPts val="2799"/>
                </a:lnSpc>
              </a:pPr>
              <a:r>
                <a:rPr lang="en-US" sz="1999">
                  <a:solidFill>
                    <a:srgbClr val="2E2E2E"/>
                  </a:solidFill>
                  <a:latin typeface="Carlito"/>
                  <a:ea typeface="Carlito"/>
                  <a:cs typeface="Carlito"/>
                  <a:sym typeface="Carlito"/>
                </a:rPr>
                <a:t>Smart city sensors optimize traffic flow efficiently.</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53325" y="0"/>
            <a:ext cx="10734675" cy="6934200"/>
            <a:chOff x="0" y="0"/>
            <a:chExt cx="3111331" cy="2009804"/>
          </a:xfrm>
        </p:grpSpPr>
        <p:sp>
          <p:nvSpPr>
            <p:cNvPr id="3" name="Freeform 3"/>
            <p:cNvSpPr/>
            <p:nvPr/>
          </p:nvSpPr>
          <p:spPr>
            <a:xfrm>
              <a:off x="0" y="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2"/>
              <a:stretch>
                <a:fillRect l="-74" r="-74"/>
              </a:stretch>
            </a:blipFill>
          </p:spPr>
        </p:sp>
      </p:grpSp>
      <p:sp>
        <p:nvSpPr>
          <p:cNvPr id="4" name="TextBox 4"/>
          <p:cNvSpPr txBox="1"/>
          <p:nvPr/>
        </p:nvSpPr>
        <p:spPr>
          <a:xfrm>
            <a:off x="666750" y="714375"/>
            <a:ext cx="4619625" cy="4541520"/>
          </a:xfrm>
          <a:prstGeom prst="rect">
            <a:avLst/>
          </a:prstGeom>
        </p:spPr>
        <p:txBody>
          <a:bodyPr lIns="0" tIns="0" rIns="0" bIns="0" rtlCol="0" anchor="t">
            <a:spAutoFit/>
          </a:bodyPr>
          <a:lstStyle/>
          <a:p>
            <a:pPr marL="0" lvl="0" indent="0" algn="l">
              <a:lnSpc>
                <a:spcPts val="7140"/>
              </a:lnSpc>
              <a:spcBef>
                <a:spcPct val="0"/>
              </a:spcBef>
            </a:pPr>
            <a:r>
              <a:rPr lang="en-US" sz="6375">
                <a:solidFill>
                  <a:srgbClr val="2E2E2E"/>
                </a:solidFill>
                <a:latin typeface="Times New Roman" panose="02020603050405020304" pitchFamily="18" charset="0"/>
                <a:ea typeface="Radley"/>
                <a:cs typeface="Times New Roman" panose="02020603050405020304" pitchFamily="18" charset="0"/>
                <a:sym typeface="Radley"/>
              </a:rPr>
              <a:t>Remote Monitoring and Disaster Management Solutions</a:t>
            </a:r>
          </a:p>
        </p:txBody>
      </p:sp>
      <p:grpSp>
        <p:nvGrpSpPr>
          <p:cNvPr id="5" name="Group 5"/>
          <p:cNvGrpSpPr/>
          <p:nvPr/>
        </p:nvGrpSpPr>
        <p:grpSpPr>
          <a:xfrm>
            <a:off x="7553325" y="7786687"/>
            <a:ext cx="5753100" cy="1227626"/>
            <a:chOff x="0" y="-57150"/>
            <a:chExt cx="7670800" cy="1636834"/>
          </a:xfrm>
        </p:grpSpPr>
        <p:sp>
          <p:nvSpPr>
            <p:cNvPr id="6" name="TextBox 6"/>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Disaster Relief</a:t>
              </a:r>
            </a:p>
          </p:txBody>
        </p:sp>
        <p:sp>
          <p:nvSpPr>
            <p:cNvPr id="7" name="TextBox 7"/>
            <p:cNvSpPr txBox="1"/>
            <p:nvPr/>
          </p:nvSpPr>
          <p:spPr>
            <a:xfrm>
              <a:off x="0" y="759460"/>
              <a:ext cx="7670800" cy="820224"/>
            </a:xfrm>
            <a:prstGeom prst="rect">
              <a:avLst/>
            </a:prstGeom>
          </p:spPr>
          <p:txBody>
            <a:bodyPr lIns="0" tIns="0" rIns="0" bIns="0" rtlCol="0" anchor="t">
              <a:spAutoFit/>
            </a:bodyPr>
            <a:lstStyle/>
            <a:p>
              <a:pPr marL="0" lvl="0" indent="0" algn="l">
                <a:lnSpc>
                  <a:spcPts val="2520"/>
                </a:lnSpc>
              </a:pPr>
              <a:r>
                <a:rPr lang="en-US" sz="1800">
                  <a:solidFill>
                    <a:srgbClr val="2E2E2E"/>
                  </a:solidFill>
                  <a:latin typeface="Times New Roman" panose="02020603050405020304" pitchFamily="18" charset="0"/>
                  <a:ea typeface="Carlito"/>
                  <a:cs typeface="Times New Roman" panose="02020603050405020304" pitchFamily="18" charset="0"/>
                  <a:sym typeface="Carlito"/>
                </a:rPr>
                <a:t>Effective communication is vital during </a:t>
              </a:r>
              <a:r>
                <a:rPr lang="en-US" sz="1800" b="1">
                  <a:solidFill>
                    <a:srgbClr val="2E2E2E"/>
                  </a:solidFill>
                  <a:latin typeface="Times New Roman" panose="02020603050405020304" pitchFamily="18" charset="0"/>
                  <a:ea typeface="Carlito Bold"/>
                  <a:cs typeface="Times New Roman" panose="02020603050405020304" pitchFamily="18" charset="0"/>
                  <a:sym typeface="Carlito Bold"/>
                </a:rPr>
                <a:t>emergency situations</a:t>
              </a:r>
              <a:r>
                <a:rPr lang="en-US" sz="1800">
                  <a:solidFill>
                    <a:srgbClr val="2E2E2E"/>
                  </a:solidFill>
                  <a:latin typeface="Times New Roman" panose="02020603050405020304" pitchFamily="18" charset="0"/>
                  <a:ea typeface="Carlito"/>
                  <a:cs typeface="Times New Roman" panose="02020603050405020304" pitchFamily="18" charset="0"/>
                  <a:sym typeface="Carlito"/>
                </a:rPr>
                <a:t>.</a:t>
              </a:r>
            </a:p>
          </p:txBody>
        </p:sp>
      </p:gr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53325" y="0"/>
            <a:ext cx="10734675" cy="6934200"/>
            <a:chOff x="0" y="0"/>
            <a:chExt cx="3111331" cy="2009804"/>
          </a:xfrm>
        </p:grpSpPr>
        <p:sp>
          <p:nvSpPr>
            <p:cNvPr id="3" name="Freeform 3"/>
            <p:cNvSpPr/>
            <p:nvPr/>
          </p:nvSpPr>
          <p:spPr>
            <a:xfrm>
              <a:off x="0" y="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2"/>
              <a:stretch>
                <a:fillRect l="-74" r="-74"/>
              </a:stretch>
            </a:blipFill>
          </p:spPr>
        </p:sp>
      </p:grpSp>
      <p:sp>
        <p:nvSpPr>
          <p:cNvPr id="4" name="TextBox 4"/>
          <p:cNvSpPr txBox="1"/>
          <p:nvPr/>
        </p:nvSpPr>
        <p:spPr>
          <a:xfrm>
            <a:off x="666750" y="723900"/>
            <a:ext cx="4619625" cy="2985772"/>
          </a:xfrm>
          <a:prstGeom prst="rect">
            <a:avLst/>
          </a:prstGeom>
        </p:spPr>
        <p:txBody>
          <a:bodyPr lIns="0" tIns="0" rIns="0" bIns="0" rtlCol="0" anchor="t">
            <a:spAutoFit/>
          </a:bodyPr>
          <a:lstStyle/>
          <a:p>
            <a:pPr marL="0" lvl="0" indent="0" algn="l">
              <a:lnSpc>
                <a:spcPts val="7840"/>
              </a:lnSpc>
              <a:spcBef>
                <a:spcPct val="0"/>
              </a:spcBef>
            </a:pPr>
            <a:r>
              <a:rPr lang="en-US" sz="7000">
                <a:solidFill>
                  <a:srgbClr val="2E2E2E"/>
                </a:solidFill>
                <a:latin typeface="Times New Roman" panose="02020603050405020304" pitchFamily="18" charset="0"/>
                <a:ea typeface="Radley"/>
                <a:cs typeface="Times New Roman" panose="02020603050405020304" pitchFamily="18" charset="0"/>
                <a:sym typeface="Radley"/>
              </a:rPr>
              <a:t>Future of Wireless Networks</a:t>
            </a:r>
          </a:p>
        </p:txBody>
      </p:sp>
      <p:grpSp>
        <p:nvGrpSpPr>
          <p:cNvPr id="5" name="Group 5"/>
          <p:cNvGrpSpPr/>
          <p:nvPr/>
        </p:nvGrpSpPr>
        <p:grpSpPr>
          <a:xfrm>
            <a:off x="7553325" y="7786688"/>
            <a:ext cx="5753100" cy="907025"/>
            <a:chOff x="0" y="-57150"/>
            <a:chExt cx="7670800" cy="1209367"/>
          </a:xfrm>
        </p:grpSpPr>
        <p:sp>
          <p:nvSpPr>
            <p:cNvPr id="6" name="TextBox 6"/>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Innovations Ahead</a:t>
              </a:r>
            </a:p>
          </p:txBody>
        </p:sp>
        <p:sp>
          <p:nvSpPr>
            <p:cNvPr id="7" name="TextBox 7"/>
            <p:cNvSpPr txBox="1"/>
            <p:nvPr/>
          </p:nvSpPr>
          <p:spPr>
            <a:xfrm>
              <a:off x="0" y="759460"/>
              <a:ext cx="7670800" cy="392757"/>
            </a:xfrm>
            <a:prstGeom prst="rect">
              <a:avLst/>
            </a:prstGeom>
          </p:spPr>
          <p:txBody>
            <a:bodyPr lIns="0" tIns="0" rIns="0" bIns="0" rtlCol="0" anchor="t">
              <a:spAutoFit/>
            </a:bodyPr>
            <a:lstStyle/>
            <a:p>
              <a:pPr marL="0" lvl="0" indent="0" algn="l">
                <a:lnSpc>
                  <a:spcPts val="2520"/>
                </a:lnSpc>
              </a:pPr>
              <a:r>
                <a:rPr lang="en-US" sz="1800" b="1">
                  <a:solidFill>
                    <a:srgbClr val="2E2E2E"/>
                  </a:solidFill>
                  <a:latin typeface="Times New Roman" panose="02020603050405020304" pitchFamily="18" charset="0"/>
                  <a:ea typeface="Carlito Bold"/>
                  <a:cs typeface="Times New Roman" panose="02020603050405020304" pitchFamily="18" charset="0"/>
                  <a:sym typeface="Carlito Bold"/>
                </a:rPr>
                <a:t>5G advancements</a:t>
              </a:r>
              <a:r>
                <a:rPr lang="en-US" sz="1800">
                  <a:solidFill>
                    <a:srgbClr val="2E2E2E"/>
                  </a:solidFill>
                  <a:latin typeface="Times New Roman" panose="02020603050405020304" pitchFamily="18" charset="0"/>
                  <a:ea typeface="Carlito"/>
                  <a:cs typeface="Times New Roman" panose="02020603050405020304" pitchFamily="18" charset="0"/>
                  <a:sym typeface="Carlito"/>
                </a:rPr>
                <a:t> pave the way for 6G technologies.</a:t>
              </a:r>
            </a:p>
          </p:txBody>
        </p:sp>
      </p:gr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8EE1-D380-0114-478C-7E5F7D809BBC}"/>
              </a:ext>
            </a:extLst>
          </p:cNvPr>
          <p:cNvSpPr>
            <a:spLocks noGrp="1"/>
          </p:cNvSpPr>
          <p:nvPr>
            <p:ph type="ctrTitle"/>
          </p:nvPr>
        </p:nvSpPr>
        <p:spPr>
          <a:xfrm>
            <a:off x="838200" y="495300"/>
            <a:ext cx="7772400" cy="1470025"/>
          </a:xfrm>
        </p:spPr>
        <p:txBody>
          <a:bodyPr/>
          <a:lstStyle/>
          <a:p>
            <a:pPr algn="just"/>
            <a:r>
              <a:rPr lang="en-SG"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1F35F3DF-5B8D-802E-6E22-F750B798A1AB}"/>
              </a:ext>
            </a:extLst>
          </p:cNvPr>
          <p:cNvSpPr>
            <a:spLocks noGrp="1"/>
          </p:cNvSpPr>
          <p:nvPr>
            <p:ph type="subTitle" idx="1"/>
          </p:nvPr>
        </p:nvSpPr>
        <p:spPr>
          <a:xfrm>
            <a:off x="1066800" y="2095500"/>
            <a:ext cx="16383000" cy="350520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Wireless Wide Area Networks (WWANs) provide reliable wireless connectivity over large geographical areas, enabling communication across cities, countries, and even globally. They support mobile devices, IoT applications, GPS, and emergency communication, offering flexibility and scalability. While challenges such as high deployment costs, potential signal limitations, and security concerns exist, WWANs remain a fundamental backbone of modern wireless communication. Future developments, including 5G, 6G, and satellite-based networks, are expected to further enhance speed, coverage, and connectivity reliability worldwide.</a:t>
            </a:r>
            <a:endParaRPr lang="en-S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86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Slide PowerPoint Template And Google Slides">
            <a:extLst>
              <a:ext uri="{FF2B5EF4-FFF2-40B4-BE49-F238E27FC236}">
                <a16:creationId xmlns:a16="http://schemas.microsoft.com/office/drawing/2014/main" id="{ABE8FB3E-AEC1-493A-1C4A-F1691BC7F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5" y="5444"/>
            <a:ext cx="18297685" cy="1028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74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201402" y="-1988"/>
            <a:ext cx="7162800" cy="10287000"/>
            <a:chOff x="62114" y="-308"/>
            <a:chExt cx="1167738" cy="1593725"/>
          </a:xfrm>
        </p:grpSpPr>
        <p:sp>
          <p:nvSpPr>
            <p:cNvPr id="3" name="Freeform 3"/>
            <p:cNvSpPr/>
            <p:nvPr/>
          </p:nvSpPr>
          <p:spPr>
            <a:xfrm>
              <a:off x="62114" y="-308"/>
              <a:ext cx="1167738" cy="1593725"/>
            </a:xfrm>
            <a:custGeom>
              <a:avLst/>
              <a:gdLst/>
              <a:ahLst/>
              <a:cxnLst/>
              <a:rect l="l" t="t" r="r" b="b"/>
              <a:pathLst>
                <a:path w="1217429" h="1593725">
                  <a:moveTo>
                    <a:pt x="0" y="0"/>
                  </a:moveTo>
                  <a:lnTo>
                    <a:pt x="1217429" y="0"/>
                  </a:lnTo>
                  <a:lnTo>
                    <a:pt x="1217429" y="1593725"/>
                  </a:lnTo>
                  <a:lnTo>
                    <a:pt x="0" y="1593725"/>
                  </a:lnTo>
                  <a:close/>
                </a:path>
              </a:pathLst>
            </a:custGeom>
            <a:blipFill>
              <a:blip r:embed="rId2"/>
              <a:stretch>
                <a:fillRect t="-255" b="-255"/>
              </a:stretch>
            </a:blipFill>
          </p:spPr>
        </p:sp>
      </p:grpSp>
      <p:grpSp>
        <p:nvGrpSpPr>
          <p:cNvPr id="4" name="Group 4"/>
          <p:cNvGrpSpPr/>
          <p:nvPr/>
        </p:nvGrpSpPr>
        <p:grpSpPr>
          <a:xfrm>
            <a:off x="836744" y="723900"/>
            <a:ext cx="9831256" cy="8095727"/>
            <a:chOff x="-218079" y="57151"/>
            <a:chExt cx="9811672" cy="3999261"/>
          </a:xfrm>
        </p:grpSpPr>
        <p:sp>
          <p:nvSpPr>
            <p:cNvPr id="5" name="TextBox 5"/>
            <p:cNvSpPr txBox="1"/>
            <p:nvPr/>
          </p:nvSpPr>
          <p:spPr>
            <a:xfrm>
              <a:off x="26327" y="57151"/>
              <a:ext cx="9370421" cy="479626"/>
            </a:xfrm>
            <a:prstGeom prst="rect">
              <a:avLst/>
            </a:prstGeom>
          </p:spPr>
          <p:txBody>
            <a:bodyPr wrap="square" lIns="0" tIns="0" rIns="0" bIns="0" rtlCol="0" anchor="t">
              <a:spAutoFit/>
            </a:bodyPr>
            <a:lstStyle/>
            <a:p>
              <a:pPr marL="0" lvl="0" indent="0" algn="l">
                <a:lnSpc>
                  <a:spcPts val="7840"/>
                </a:lnSpc>
                <a:spcBef>
                  <a:spcPct val="0"/>
                </a:spcBef>
              </a:pPr>
              <a:r>
                <a:rPr lang="en-US" sz="5400" b="1" dirty="0">
                  <a:solidFill>
                    <a:srgbClr val="2E2E2E"/>
                  </a:solidFill>
                  <a:latin typeface="Times New Roman" panose="02020603050405020304" pitchFamily="18" charset="0"/>
                  <a:ea typeface="Radley Italics"/>
                  <a:cs typeface="Times New Roman" panose="02020603050405020304" pitchFamily="18" charset="0"/>
                  <a:sym typeface="Radley Italics"/>
                </a:rPr>
                <a:t>Introduction to WWAN</a:t>
              </a:r>
            </a:p>
          </p:txBody>
        </p:sp>
        <p:sp>
          <p:nvSpPr>
            <p:cNvPr id="6" name="TextBox 6"/>
            <p:cNvSpPr txBox="1"/>
            <p:nvPr/>
          </p:nvSpPr>
          <p:spPr>
            <a:xfrm>
              <a:off x="41602" y="2570485"/>
              <a:ext cx="8963079" cy="517603"/>
            </a:xfrm>
            <a:prstGeom prst="rect">
              <a:avLst/>
            </a:prstGeom>
          </p:spPr>
          <p:txBody>
            <a:bodyPr wrap="square" lIns="0" tIns="0" rIns="0" bIns="0" rtlCol="0" anchor="t">
              <a:spAutoFit/>
            </a:bodyPr>
            <a:lstStyle/>
            <a:p>
              <a:pPr marL="0" lvl="0" indent="0" algn="l">
                <a:lnSpc>
                  <a:spcPts val="4199"/>
                </a:lnSpc>
                <a:spcBef>
                  <a:spcPct val="0"/>
                </a:spcBef>
              </a:pPr>
              <a:r>
                <a:rPr lang="en-US" sz="3499" b="1" u="none" dirty="0">
                  <a:solidFill>
                    <a:schemeClr val="tx2"/>
                  </a:solidFill>
                  <a:latin typeface="Times New Roman" panose="02020603050405020304" pitchFamily="18" charset="0"/>
                  <a:ea typeface="Radley"/>
                  <a:cs typeface="Times New Roman" panose="02020603050405020304" pitchFamily="18" charset="0"/>
                  <a:sym typeface="Radley"/>
                </a:rPr>
                <a:t>Understanding Wireless Wide-Area Networks and Their Significance.</a:t>
              </a:r>
            </a:p>
          </p:txBody>
        </p:sp>
        <p:sp>
          <p:nvSpPr>
            <p:cNvPr id="7" name="AutoShape 7"/>
            <p:cNvSpPr/>
            <p:nvPr/>
          </p:nvSpPr>
          <p:spPr>
            <a:xfrm>
              <a:off x="-218079" y="657936"/>
              <a:ext cx="9614826" cy="0"/>
            </a:xfrm>
            <a:prstGeom prst="line">
              <a:avLst/>
            </a:prstGeom>
            <a:ln w="25400" cap="flat">
              <a:solidFill>
                <a:srgbClr val="2E2E2E"/>
              </a:solidFill>
              <a:prstDash val="solid"/>
              <a:headEnd type="none" w="sm" len="sm"/>
              <a:tailEnd type="none" w="sm" len="sm"/>
            </a:ln>
          </p:spPr>
          <p:txBody>
            <a:bodyPr/>
            <a:lstStyle/>
            <a:p>
              <a:endParaRPr lang="en-SG" dirty="0"/>
            </a:p>
          </p:txBody>
        </p:sp>
        <p:sp>
          <p:nvSpPr>
            <p:cNvPr id="8" name="TextBox 8"/>
            <p:cNvSpPr txBox="1"/>
            <p:nvPr/>
          </p:nvSpPr>
          <p:spPr>
            <a:xfrm>
              <a:off x="5092" y="3296209"/>
              <a:ext cx="9588501" cy="760203"/>
            </a:xfrm>
            <a:prstGeom prst="rect">
              <a:avLst/>
            </a:prstGeom>
          </p:spPr>
          <p:txBody>
            <a:bodyPr lIns="0" tIns="0" rIns="0" bIns="0" rtlCol="0" anchor="t">
              <a:spAutoFit/>
            </a:bodyPr>
            <a:lstStyle/>
            <a:p>
              <a:pPr marL="0" lvl="0" indent="0" algn="just">
                <a:lnSpc>
                  <a:spcPts val="2400"/>
                </a:lnSpc>
              </a:pPr>
              <a:r>
                <a:rPr lang="en-US" sz="2000" dirty="0">
                  <a:solidFill>
                    <a:srgbClr val="2E2E2E"/>
                  </a:solidFill>
                  <a:latin typeface="Times New Roman" panose="02020603050405020304" pitchFamily="18" charset="0"/>
                  <a:ea typeface="Carlito"/>
                  <a:cs typeface="Times New Roman" panose="02020603050405020304" pitchFamily="18" charset="0"/>
                  <a:sym typeface="Carlito"/>
                </a:rPr>
                <a:t>Wireless Wide-Area Networks (WWAN) are essential for modern communication, enabling connectivity over vast geographical areas, such as countries or globally. Unlike traditional Local Area Networks (LAN) and Wide Area Networks (WAN), WWAN provides mobile support, making it crucial for economic growth and technological advancement in remote and urban areas alike.</a:t>
              </a:r>
            </a:p>
          </p:txBody>
        </p:sp>
      </p:grpSp>
      <p:grpSp>
        <p:nvGrpSpPr>
          <p:cNvPr id="9" name="Group 9"/>
          <p:cNvGrpSpPr/>
          <p:nvPr/>
        </p:nvGrpSpPr>
        <p:grpSpPr>
          <a:xfrm>
            <a:off x="666750" y="9184102"/>
            <a:ext cx="2171730" cy="2205796"/>
            <a:chOff x="0" y="0"/>
            <a:chExt cx="812800" cy="825500"/>
          </a:xfrm>
        </p:grpSpPr>
        <p:sp>
          <p:nvSpPr>
            <p:cNvPr id="10" name="Freeform 10"/>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1" name="TextBox 11"/>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p>
          </p:txBody>
        </p:sp>
      </p:grpSp>
      <p:sp>
        <p:nvSpPr>
          <p:cNvPr id="12" name="TextBox 11">
            <a:extLst>
              <a:ext uri="{FF2B5EF4-FFF2-40B4-BE49-F238E27FC236}">
                <a16:creationId xmlns:a16="http://schemas.microsoft.com/office/drawing/2014/main" id="{29213A57-6132-B685-C53F-A3B6840299CB}"/>
              </a:ext>
            </a:extLst>
          </p:cNvPr>
          <p:cNvSpPr txBox="1"/>
          <p:nvPr/>
        </p:nvSpPr>
        <p:spPr>
          <a:xfrm>
            <a:off x="1079461" y="2294297"/>
            <a:ext cx="9470117" cy="3046988"/>
          </a:xfrm>
          <a:prstGeom prst="rect">
            <a:avLst/>
          </a:prstGeom>
          <a:noFill/>
        </p:spPr>
        <p:txBody>
          <a:bodyPr wrap="square" rtlCol="0">
            <a:spAutoFit/>
          </a:bodyPr>
          <a:lstStyle/>
          <a:p>
            <a:r>
              <a:rPr lang="en-SG" sz="3600" b="1" dirty="0">
                <a:latin typeface="Times New Roman" panose="02020603050405020304" pitchFamily="18" charset="0"/>
                <a:cs typeface="Times New Roman" panose="02020603050405020304" pitchFamily="18" charset="0"/>
              </a:rPr>
              <a:t>What is WWAN?</a:t>
            </a:r>
          </a:p>
          <a:p>
            <a:endParaRPr lang="en-SG"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WWAN (Wireless Wide Area Network) is a wireless communication network that provides internet and data connectivity over a large geographical area, such as a city, country, or even globally.</a:t>
            </a:r>
          </a:p>
          <a:p>
            <a:pPr algn="just"/>
            <a:r>
              <a:rPr lang="en-US" sz="2000" dirty="0">
                <a:latin typeface="Times New Roman" panose="02020603050405020304" pitchFamily="18" charset="0"/>
                <a:cs typeface="Times New Roman" panose="02020603050405020304" pitchFamily="18" charset="0"/>
              </a:rPr>
              <a:t>It uses cellular technologies like 3G, 4G, 5G, or satellite communication to connect devices such as smartphones, tablets, and laptops to the internet without needing Wi-Fi or wired connections.</a:t>
            </a:r>
          </a:p>
          <a:p>
            <a:endParaRPr lang="en-S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B3D0-8134-40D5-B1BC-CD06D7495473}"/>
              </a:ext>
            </a:extLst>
          </p:cNvPr>
          <p:cNvSpPr>
            <a:spLocks noGrp="1"/>
          </p:cNvSpPr>
          <p:nvPr>
            <p:ph type="ctrTitle"/>
          </p:nvPr>
        </p:nvSpPr>
        <p:spPr>
          <a:xfrm>
            <a:off x="1371600" y="876300"/>
            <a:ext cx="7772400" cy="1470025"/>
          </a:xfrm>
        </p:spPr>
        <p:txBody>
          <a:bodyPr>
            <a:normAutofit/>
          </a:bodyPr>
          <a:lstStyle/>
          <a:p>
            <a:pPr algn="l"/>
            <a:r>
              <a:rPr lang="en-SG" sz="4000" b="1" dirty="0">
                <a:latin typeface="Times New Roman" panose="02020603050405020304" pitchFamily="18" charset="0"/>
                <a:cs typeface="Times New Roman" panose="02020603050405020304" pitchFamily="18" charset="0"/>
              </a:rPr>
              <a:t>Short History of WWAN</a:t>
            </a:r>
          </a:p>
        </p:txBody>
      </p:sp>
      <p:sp>
        <p:nvSpPr>
          <p:cNvPr id="3" name="Subtitle 2">
            <a:extLst>
              <a:ext uri="{FF2B5EF4-FFF2-40B4-BE49-F238E27FC236}">
                <a16:creationId xmlns:a16="http://schemas.microsoft.com/office/drawing/2014/main" id="{EDD3C0B3-2470-F6FD-D514-831DC6240D97}"/>
              </a:ext>
            </a:extLst>
          </p:cNvPr>
          <p:cNvSpPr>
            <a:spLocks noGrp="1"/>
          </p:cNvSpPr>
          <p:nvPr>
            <p:ph type="subTitle" idx="1"/>
          </p:nvPr>
        </p:nvSpPr>
        <p:spPr>
          <a:xfrm>
            <a:off x="1371600" y="2552700"/>
            <a:ext cx="9982200" cy="7239000"/>
          </a:xfrm>
        </p:spPr>
        <p:txBody>
          <a:bodyPr>
            <a:normAutofit lnSpcReduction="10000"/>
          </a:bodyPr>
          <a:lstStyle/>
          <a:p>
            <a:pPr algn="l"/>
            <a:r>
              <a:rPr lang="en-US" b="1" dirty="0">
                <a:solidFill>
                  <a:schemeClr val="tx1"/>
                </a:solidFill>
                <a:latin typeface="Times New Roman" panose="02020603050405020304" pitchFamily="18" charset="0"/>
                <a:cs typeface="Times New Roman" panose="02020603050405020304" pitchFamily="18" charset="0"/>
              </a:rPr>
              <a:t>1970s–1980s:</a:t>
            </a:r>
            <a:r>
              <a:rPr lang="en-US" dirty="0">
                <a:solidFill>
                  <a:schemeClr val="tx1"/>
                </a:solidFill>
                <a:latin typeface="Times New Roman" panose="02020603050405020304" pitchFamily="18" charset="0"/>
                <a:cs typeface="Times New Roman" panose="02020603050405020304" pitchFamily="18" charset="0"/>
              </a:rPr>
              <a:t> Early wireless communication and the first analog cellular networks (1G).</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1990s:</a:t>
            </a:r>
            <a:r>
              <a:rPr lang="en-US" dirty="0">
                <a:solidFill>
                  <a:schemeClr val="tx1"/>
                </a:solidFill>
                <a:latin typeface="Times New Roman" panose="02020603050405020304" pitchFamily="18" charset="0"/>
                <a:cs typeface="Times New Roman" panose="02020603050405020304" pitchFamily="18" charset="0"/>
              </a:rPr>
              <a:t> Introduction of digital networks (2G) — enabled SMS and basic data transfer.</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2000s:</a:t>
            </a:r>
            <a:r>
              <a:rPr lang="en-US" dirty="0">
                <a:solidFill>
                  <a:schemeClr val="tx1"/>
                </a:solidFill>
                <a:latin typeface="Times New Roman" panose="02020603050405020304" pitchFamily="18" charset="0"/>
                <a:cs typeface="Times New Roman" panose="02020603050405020304" pitchFamily="18" charset="0"/>
              </a:rPr>
              <a:t> 3G brought faster internet and multimedia services to mobile devices.</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2010s:</a:t>
            </a:r>
            <a:r>
              <a:rPr lang="en-US" dirty="0">
                <a:solidFill>
                  <a:schemeClr val="tx1"/>
                </a:solidFill>
                <a:latin typeface="Times New Roman" panose="02020603050405020304" pitchFamily="18" charset="0"/>
                <a:cs typeface="Times New Roman" panose="02020603050405020304" pitchFamily="18" charset="0"/>
              </a:rPr>
              <a:t> 4G LTE improved data speed, enabling HD streaming and global connectivity.</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2020s:</a:t>
            </a:r>
            <a:r>
              <a:rPr lang="en-US" dirty="0">
                <a:solidFill>
                  <a:schemeClr val="tx1"/>
                </a:solidFill>
                <a:latin typeface="Times New Roman" panose="02020603050405020304" pitchFamily="18" charset="0"/>
                <a:cs typeface="Times New Roman" panose="02020603050405020304" pitchFamily="18" charset="0"/>
              </a:rPr>
              <a:t> 5G revolutionized WWAN with ultra-fast, low-latency connections and IoT support.</a:t>
            </a:r>
          </a:p>
          <a:p>
            <a:endParaRPr lang="en-SG" dirty="0"/>
          </a:p>
        </p:txBody>
      </p:sp>
    </p:spTree>
    <p:extLst>
      <p:ext uri="{BB962C8B-B14F-4D97-AF65-F5344CB8AC3E}">
        <p14:creationId xmlns:p14="http://schemas.microsoft.com/office/powerpoint/2010/main" val="116611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84343" y="1943100"/>
            <a:ext cx="13319314" cy="7927980"/>
            <a:chOff x="0" y="0"/>
            <a:chExt cx="3111331" cy="2009804"/>
          </a:xfrm>
        </p:grpSpPr>
        <p:sp>
          <p:nvSpPr>
            <p:cNvPr id="3" name="Freeform 3"/>
            <p:cNvSpPr/>
            <p:nvPr/>
          </p:nvSpPr>
          <p:spPr>
            <a:xfrm>
              <a:off x="0" y="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2"/>
              <a:stretch>
                <a:fillRect l="-74" r="-74"/>
              </a:stretch>
            </a:blipFill>
          </p:spPr>
        </p:sp>
      </p:grpSp>
      <p:sp>
        <p:nvSpPr>
          <p:cNvPr id="4" name="TextBox 4"/>
          <p:cNvSpPr txBox="1"/>
          <p:nvPr/>
        </p:nvSpPr>
        <p:spPr>
          <a:xfrm>
            <a:off x="3429000" y="723900"/>
            <a:ext cx="10915650" cy="1006173"/>
          </a:xfrm>
          <a:prstGeom prst="rect">
            <a:avLst/>
          </a:prstGeom>
        </p:spPr>
        <p:txBody>
          <a:bodyPr wrap="square" lIns="0" tIns="0" rIns="0" bIns="0" rtlCol="0" anchor="t">
            <a:spAutoFit/>
          </a:bodyPr>
          <a:lstStyle/>
          <a:p>
            <a:pPr marL="0" lvl="0" indent="0" algn="l">
              <a:lnSpc>
                <a:spcPts val="7840"/>
              </a:lnSpc>
              <a:spcBef>
                <a:spcPct val="0"/>
              </a:spcBef>
            </a:pPr>
            <a:r>
              <a:rPr lang="en-US" sz="7000" dirty="0">
                <a:solidFill>
                  <a:srgbClr val="2E2E2E"/>
                </a:solidFill>
                <a:latin typeface="Radley"/>
                <a:ea typeface="Radley"/>
                <a:cs typeface="Radley"/>
                <a:sym typeface="Radley"/>
              </a:rPr>
              <a:t>WWAN vs. LAN and WAN</a:t>
            </a:r>
          </a:p>
        </p:txBody>
      </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32171" y="1853232"/>
            <a:ext cx="9144000" cy="7519478"/>
            <a:chOff x="-103711" y="806130"/>
            <a:chExt cx="3111331" cy="2009804"/>
          </a:xfrm>
        </p:grpSpPr>
        <p:sp>
          <p:nvSpPr>
            <p:cNvPr id="3" name="Freeform 3"/>
            <p:cNvSpPr/>
            <p:nvPr/>
          </p:nvSpPr>
          <p:spPr>
            <a:xfrm>
              <a:off x="-103711" y="80613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3"/>
              <a:stretch>
                <a:fillRect l="-74" r="-74"/>
              </a:stretch>
            </a:blipFill>
          </p:spPr>
          <p:txBody>
            <a:bodyPr/>
            <a:lstStyle/>
            <a:p>
              <a:endParaRPr lang="en-SG" dirty="0"/>
            </a:p>
          </p:txBody>
        </p:sp>
      </p:grpSp>
      <p:sp>
        <p:nvSpPr>
          <p:cNvPr id="4" name="TextBox 4"/>
          <p:cNvSpPr txBox="1"/>
          <p:nvPr/>
        </p:nvSpPr>
        <p:spPr>
          <a:xfrm>
            <a:off x="666750" y="704851"/>
            <a:ext cx="16859250" cy="732958"/>
          </a:xfrm>
          <a:prstGeom prst="rect">
            <a:avLst/>
          </a:prstGeom>
        </p:spPr>
        <p:txBody>
          <a:bodyPr wrap="square" lIns="0" tIns="0" rIns="0" bIns="0" rtlCol="0" anchor="t">
            <a:spAutoFit/>
          </a:bodyPr>
          <a:lstStyle/>
          <a:p>
            <a:pPr marL="0" lvl="0" indent="0" algn="l">
              <a:lnSpc>
                <a:spcPts val="6132"/>
              </a:lnSpc>
              <a:spcBef>
                <a:spcPct val="0"/>
              </a:spcBef>
            </a:pPr>
            <a:r>
              <a:rPr lang="en-US" sz="4000" b="1" dirty="0">
                <a:solidFill>
                  <a:srgbClr val="2E2E2E"/>
                </a:solidFill>
                <a:latin typeface="Times New Roman" panose="02020603050405020304" pitchFamily="18" charset="0"/>
                <a:ea typeface="Radley"/>
                <a:cs typeface="Times New Roman" panose="02020603050405020304" pitchFamily="18" charset="0"/>
                <a:sym typeface="Radley"/>
              </a:rPr>
              <a:t>Key Characteristics of WWAN:</a:t>
            </a:r>
            <a:endParaRPr lang="en-US" sz="4000" dirty="0">
              <a:solidFill>
                <a:srgbClr val="2E2E2E"/>
              </a:solidFill>
              <a:latin typeface="Times New Roman" panose="02020603050405020304" pitchFamily="18" charset="0"/>
              <a:ea typeface="Radley"/>
              <a:cs typeface="Times New Roman" panose="02020603050405020304" pitchFamily="18" charset="0"/>
              <a:sym typeface="Radley"/>
            </a:endParaRPr>
          </a:p>
        </p:txBody>
      </p:sp>
      <p:sp>
        <p:nvSpPr>
          <p:cNvPr id="7" name="TextBox 7"/>
          <p:cNvSpPr txBox="1"/>
          <p:nvPr/>
        </p:nvSpPr>
        <p:spPr>
          <a:xfrm>
            <a:off x="1045483" y="3591308"/>
            <a:ext cx="5753100" cy="301365"/>
          </a:xfrm>
          <a:prstGeom prst="rect">
            <a:avLst/>
          </a:prstGeom>
        </p:spPr>
        <p:txBody>
          <a:bodyPr lIns="0" tIns="0" rIns="0" bIns="0" rtlCol="0" anchor="t">
            <a:spAutoFit/>
          </a:bodyPr>
          <a:lstStyle/>
          <a:p>
            <a:pPr marL="0" lvl="0" indent="0" algn="l">
              <a:lnSpc>
                <a:spcPts val="2520"/>
              </a:lnSpc>
            </a:pPr>
            <a:r>
              <a:rPr lang="en-US" sz="1800" dirty="0">
                <a:solidFill>
                  <a:srgbClr val="2E2E2E"/>
                </a:solidFill>
                <a:latin typeface="Carlito"/>
                <a:ea typeface="Carlito"/>
                <a:cs typeface="Carlito"/>
                <a:sym typeface="Carlito"/>
              </a:rPr>
              <a:t>.</a:t>
            </a:r>
          </a:p>
        </p:txBody>
      </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p>
          </p:txBody>
        </p:sp>
      </p:grpSp>
      <p:sp>
        <p:nvSpPr>
          <p:cNvPr id="12" name="Rectangle 2">
            <a:extLst>
              <a:ext uri="{FF2B5EF4-FFF2-40B4-BE49-F238E27FC236}">
                <a16:creationId xmlns:a16="http://schemas.microsoft.com/office/drawing/2014/main" id="{3796BE37-F159-E066-0BCB-E3126826281B}"/>
              </a:ext>
            </a:extLst>
          </p:cNvPr>
          <p:cNvSpPr>
            <a:spLocks noChangeArrowheads="1"/>
          </p:cNvSpPr>
          <p:nvPr/>
        </p:nvSpPr>
        <p:spPr bwMode="auto">
          <a:xfrm>
            <a:off x="676275" y="1853232"/>
            <a:ext cx="7786688"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Covers a large geographical area (city, country, or global).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wireless communication using cellular or satellite networks.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high mobility — users can stay connected while moving.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on cellular technologies like 3G, 4G, and 5G.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internet access without physical cables.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Managed by telecommunication service providers.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multiple devices (phones, laptops, IoT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encryption and authentication for secure data transfer.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speed and reliability depend on signal strength and network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0590C0-01E8-2A41-4586-32CF7D194E49}"/>
              </a:ext>
            </a:extLst>
          </p:cNvPr>
          <p:cNvSpPr txBox="1"/>
          <p:nvPr/>
        </p:nvSpPr>
        <p:spPr>
          <a:xfrm>
            <a:off x="1066800" y="2095500"/>
            <a:ext cx="11125200" cy="6463308"/>
          </a:xfrm>
          <a:prstGeom prst="rect">
            <a:avLst/>
          </a:prstGeom>
          <a:noFill/>
        </p:spPr>
        <p:txBody>
          <a:bodyPr wrap="square">
            <a:spAutoFit/>
          </a:bodyPr>
          <a:lstStyle/>
          <a:p>
            <a:pPr>
              <a:buNone/>
            </a:pPr>
            <a:endParaRPr lang="en-SG"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Mobile broadband (4G/5G) services</a:t>
            </a:r>
          </a:p>
          <a:p>
            <a:pPr>
              <a:buFont typeface="Arial" panose="020B0604020202020204" pitchFamily="34" charset="0"/>
              <a:buChar char="•"/>
            </a:pPr>
            <a:endParaRPr lang="en-SG"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Satellite communications and telemetry</a:t>
            </a:r>
          </a:p>
          <a:p>
            <a:pPr>
              <a:buFont typeface="Arial" panose="020B0604020202020204" pitchFamily="34" charset="0"/>
              <a:buChar char="•"/>
            </a:pPr>
            <a:endParaRPr lang="en-SG"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Vehicle tracking and navigation systems (GPS)</a:t>
            </a:r>
          </a:p>
          <a:p>
            <a:pPr>
              <a:buFont typeface="Arial" panose="020B0604020202020204" pitchFamily="34" charset="0"/>
              <a:buChar char="•"/>
            </a:pPr>
            <a:endParaRPr lang="en-SG"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Industrial IoT deployments</a:t>
            </a:r>
          </a:p>
          <a:p>
            <a:pPr>
              <a:buFont typeface="Arial" panose="020B0604020202020204" pitchFamily="34" charset="0"/>
              <a:buChar char="•"/>
            </a:pPr>
            <a:endParaRPr lang="en-SG"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Smart city infrastructure</a:t>
            </a:r>
          </a:p>
          <a:p>
            <a:pPr>
              <a:buFont typeface="Arial" panose="020B0604020202020204" pitchFamily="34" charset="0"/>
              <a:buChar char="•"/>
            </a:pPr>
            <a:endParaRPr lang="en-SG"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sz="3600" dirty="0">
                <a:latin typeface="Times New Roman" panose="02020603050405020304" pitchFamily="18" charset="0"/>
                <a:cs typeface="Times New Roman" panose="02020603050405020304" pitchFamily="18" charset="0"/>
              </a:rPr>
              <a:t>Emergency response and disaster management networks</a:t>
            </a:r>
          </a:p>
        </p:txBody>
      </p:sp>
      <p:sp>
        <p:nvSpPr>
          <p:cNvPr id="5" name="TextBox 4">
            <a:extLst>
              <a:ext uri="{FF2B5EF4-FFF2-40B4-BE49-F238E27FC236}">
                <a16:creationId xmlns:a16="http://schemas.microsoft.com/office/drawing/2014/main" id="{966CE422-6FEE-7309-C021-2EE441218B26}"/>
              </a:ext>
            </a:extLst>
          </p:cNvPr>
          <p:cNvSpPr txBox="1"/>
          <p:nvPr/>
        </p:nvSpPr>
        <p:spPr>
          <a:xfrm>
            <a:off x="914400" y="723900"/>
            <a:ext cx="9144000" cy="707886"/>
          </a:xfrm>
          <a:prstGeom prst="rect">
            <a:avLst/>
          </a:prstGeom>
          <a:noFill/>
        </p:spPr>
        <p:txBody>
          <a:bodyPr wrap="square">
            <a:spAutoFit/>
          </a:bodyPr>
          <a:lstStyle/>
          <a:p>
            <a:pPr>
              <a:buNone/>
            </a:pPr>
            <a:r>
              <a:rPr lang="en-SG" sz="4000" b="1" dirty="0">
                <a:latin typeface="Times New Roman" panose="02020603050405020304" pitchFamily="18" charset="0"/>
                <a:cs typeface="Times New Roman" panose="02020603050405020304" pitchFamily="18" charset="0"/>
              </a:rPr>
              <a:t>Applications:</a:t>
            </a:r>
          </a:p>
        </p:txBody>
      </p:sp>
    </p:spTree>
    <p:extLst>
      <p:ext uri="{BB962C8B-B14F-4D97-AF65-F5344CB8AC3E}">
        <p14:creationId xmlns:p14="http://schemas.microsoft.com/office/powerpoint/2010/main" val="225163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B04224-41EA-7976-2B3E-BDE17054B6AC}"/>
              </a:ext>
            </a:extLst>
          </p:cNvPr>
          <p:cNvSpPr txBox="1"/>
          <p:nvPr/>
        </p:nvSpPr>
        <p:spPr>
          <a:xfrm>
            <a:off x="838200" y="1638300"/>
            <a:ext cx="5943600" cy="6370975"/>
          </a:xfrm>
          <a:prstGeom prst="rect">
            <a:avLst/>
          </a:prstGeom>
          <a:noFill/>
        </p:spPr>
        <p:txBody>
          <a:bodyPr wrap="square">
            <a:spAutoFit/>
          </a:bodyPr>
          <a:lstStyle/>
          <a:p>
            <a:pPr>
              <a:buNone/>
            </a:pPr>
            <a:r>
              <a:rPr lang="en-US" sz="4400" b="1" dirty="0">
                <a:latin typeface="Times New Roman" panose="02020603050405020304" pitchFamily="18" charset="0"/>
                <a:cs typeface="Times New Roman" panose="02020603050405020304" pitchFamily="18" charset="0"/>
              </a:rPr>
              <a:t>Advantages:</a:t>
            </a:r>
          </a:p>
          <a:p>
            <a:pPr>
              <a:buNone/>
            </a:pPr>
            <a:endParaRPr 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Extensive coverage: city to global scale</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mobility for users on the move</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Supports remote communication and monitoring</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Enables advanced applications: IoT, GPS, and emergency systems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Connectivity possible in rural or remote areas via satellite</a:t>
            </a:r>
          </a:p>
        </p:txBody>
      </p:sp>
      <p:sp>
        <p:nvSpPr>
          <p:cNvPr id="5" name="TextBox 4">
            <a:extLst>
              <a:ext uri="{FF2B5EF4-FFF2-40B4-BE49-F238E27FC236}">
                <a16:creationId xmlns:a16="http://schemas.microsoft.com/office/drawing/2014/main" id="{A3E7D826-E906-4D6D-676D-A55218B2FC95}"/>
              </a:ext>
            </a:extLst>
          </p:cNvPr>
          <p:cNvSpPr txBox="1"/>
          <p:nvPr/>
        </p:nvSpPr>
        <p:spPr>
          <a:xfrm>
            <a:off x="8686800" y="1633537"/>
            <a:ext cx="6629400" cy="5201424"/>
          </a:xfrm>
          <a:prstGeom prst="rect">
            <a:avLst/>
          </a:prstGeom>
          <a:noFill/>
        </p:spPr>
        <p:txBody>
          <a:bodyPr wrap="square">
            <a:spAutoFit/>
          </a:bodyPr>
          <a:lstStyle/>
          <a:p>
            <a:pPr>
              <a:buNone/>
            </a:pPr>
            <a:r>
              <a:rPr lang="en-US" sz="4000" b="1" dirty="0">
                <a:latin typeface="Times New Roman" panose="02020603050405020304" pitchFamily="18" charset="0"/>
                <a:cs typeface="Times New Roman" panose="02020603050405020304" pitchFamily="18" charset="0"/>
              </a:rPr>
              <a:t>Disadvantages:</a:t>
            </a:r>
          </a:p>
          <a:p>
            <a:pPr>
              <a:buNone/>
            </a:pPr>
            <a:endParaRPr lang="en-US" sz="4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deployment and operational costs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Lower data rates in weak signal areas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Security vulnerabilities, including interception risks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Susceptible to environmental or atmospheric interference</a:t>
            </a:r>
          </a:p>
        </p:txBody>
      </p:sp>
    </p:spTree>
    <p:extLst>
      <p:ext uri="{BB962C8B-B14F-4D97-AF65-F5344CB8AC3E}">
        <p14:creationId xmlns:p14="http://schemas.microsoft.com/office/powerpoint/2010/main" val="218152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34675" y="0"/>
            <a:ext cx="7553325" cy="6934200"/>
            <a:chOff x="0" y="0"/>
            <a:chExt cx="2442972" cy="2242728"/>
          </a:xfrm>
        </p:grpSpPr>
        <p:sp>
          <p:nvSpPr>
            <p:cNvPr id="3" name="Freeform 3"/>
            <p:cNvSpPr/>
            <p:nvPr/>
          </p:nvSpPr>
          <p:spPr>
            <a:xfrm>
              <a:off x="0" y="0"/>
              <a:ext cx="2442972" cy="2242728"/>
            </a:xfrm>
            <a:custGeom>
              <a:avLst/>
              <a:gdLst/>
              <a:ahLst/>
              <a:cxnLst/>
              <a:rect l="l" t="t" r="r" b="b"/>
              <a:pathLst>
                <a:path w="2442972" h="2242728">
                  <a:moveTo>
                    <a:pt x="0" y="0"/>
                  </a:moveTo>
                  <a:lnTo>
                    <a:pt x="2442972" y="0"/>
                  </a:lnTo>
                  <a:lnTo>
                    <a:pt x="2442972" y="2242728"/>
                  </a:lnTo>
                  <a:lnTo>
                    <a:pt x="0" y="2242728"/>
                  </a:lnTo>
                  <a:close/>
                </a:path>
              </a:pathLst>
            </a:custGeom>
            <a:blipFill>
              <a:blip r:embed="rId2"/>
              <a:stretch>
                <a:fillRect l="-234" r="-234"/>
              </a:stretch>
            </a:blipFill>
          </p:spPr>
        </p:sp>
      </p:grpSp>
      <p:grpSp>
        <p:nvGrpSpPr>
          <p:cNvPr id="4" name="Group 4"/>
          <p:cNvGrpSpPr/>
          <p:nvPr/>
        </p:nvGrpSpPr>
        <p:grpSpPr>
          <a:xfrm>
            <a:off x="0" y="5143500"/>
            <a:ext cx="9296400" cy="5143500"/>
            <a:chOff x="0" y="0"/>
            <a:chExt cx="3882322" cy="2148006"/>
          </a:xfrm>
        </p:grpSpPr>
        <p:sp>
          <p:nvSpPr>
            <p:cNvPr id="5" name="Freeform 5"/>
            <p:cNvSpPr/>
            <p:nvPr/>
          </p:nvSpPr>
          <p:spPr>
            <a:xfrm>
              <a:off x="0" y="0"/>
              <a:ext cx="3882322" cy="2148006"/>
            </a:xfrm>
            <a:custGeom>
              <a:avLst/>
              <a:gdLst/>
              <a:ahLst/>
              <a:cxnLst/>
              <a:rect l="l" t="t" r="r" b="b"/>
              <a:pathLst>
                <a:path w="3882322" h="2148006">
                  <a:moveTo>
                    <a:pt x="0" y="0"/>
                  </a:moveTo>
                  <a:lnTo>
                    <a:pt x="3882322" y="0"/>
                  </a:lnTo>
                  <a:lnTo>
                    <a:pt x="3882322" y="2148006"/>
                  </a:lnTo>
                  <a:lnTo>
                    <a:pt x="0" y="2148006"/>
                  </a:lnTo>
                  <a:close/>
                </a:path>
              </a:pathLst>
            </a:custGeom>
            <a:blipFill>
              <a:blip r:embed="rId3"/>
              <a:stretch>
                <a:fillRect l="-527" r="-527"/>
              </a:stretch>
            </a:blipFill>
          </p:spPr>
        </p:sp>
      </p:grpSp>
      <p:grpSp>
        <p:nvGrpSpPr>
          <p:cNvPr id="6" name="Group 6"/>
          <p:cNvGrpSpPr/>
          <p:nvPr/>
        </p:nvGrpSpPr>
        <p:grpSpPr>
          <a:xfrm>
            <a:off x="666750" y="709613"/>
            <a:ext cx="8629650" cy="2639679"/>
            <a:chOff x="0" y="57150"/>
            <a:chExt cx="11506200" cy="3519572"/>
          </a:xfrm>
        </p:grpSpPr>
        <p:sp>
          <p:nvSpPr>
            <p:cNvPr id="7" name="TextBox 7"/>
            <p:cNvSpPr txBox="1"/>
            <p:nvPr/>
          </p:nvSpPr>
          <p:spPr>
            <a:xfrm>
              <a:off x="0" y="57150"/>
              <a:ext cx="11506200" cy="1358479"/>
            </a:xfrm>
            <a:prstGeom prst="rect">
              <a:avLst/>
            </a:prstGeom>
          </p:spPr>
          <p:txBody>
            <a:bodyPr lIns="0" tIns="0" rIns="0" bIns="0" rtlCol="0" anchor="t">
              <a:spAutoFit/>
            </a:bodyPr>
            <a:lstStyle/>
            <a:p>
              <a:pPr marL="0" lvl="0" indent="0" algn="l">
                <a:lnSpc>
                  <a:spcPts val="7840"/>
                </a:lnSpc>
                <a:spcBef>
                  <a:spcPct val="0"/>
                </a:spcBef>
              </a:pPr>
              <a:r>
                <a:rPr lang="en-US" sz="7000">
                  <a:solidFill>
                    <a:srgbClr val="2E2E2E"/>
                  </a:solidFill>
                  <a:latin typeface="Times New Roman" panose="02020603050405020304" pitchFamily="18" charset="0"/>
                  <a:ea typeface="Radley"/>
                  <a:cs typeface="Times New Roman" panose="02020603050405020304" pitchFamily="18" charset="0"/>
                  <a:sym typeface="Radley"/>
                </a:rPr>
                <a:t>Network Architecture</a:t>
              </a:r>
            </a:p>
          </p:txBody>
        </p:sp>
        <p:sp>
          <p:nvSpPr>
            <p:cNvPr id="8" name="TextBox 8"/>
            <p:cNvSpPr txBox="1"/>
            <p:nvPr/>
          </p:nvSpPr>
          <p:spPr>
            <a:xfrm>
              <a:off x="0" y="2330456"/>
              <a:ext cx="115062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Cellular Networks</a:t>
              </a:r>
            </a:p>
          </p:txBody>
        </p:sp>
        <p:sp>
          <p:nvSpPr>
            <p:cNvPr id="9" name="TextBox 9"/>
            <p:cNvSpPr txBox="1"/>
            <p:nvPr/>
          </p:nvSpPr>
          <p:spPr>
            <a:xfrm>
              <a:off x="0" y="3137541"/>
              <a:ext cx="11506200" cy="439181"/>
            </a:xfrm>
            <a:prstGeom prst="rect">
              <a:avLst/>
            </a:prstGeom>
          </p:spPr>
          <p:txBody>
            <a:bodyPr lIns="0" tIns="0" rIns="0" bIns="0" rtlCol="0" anchor="t">
              <a:spAutoFit/>
            </a:bodyPr>
            <a:lstStyle/>
            <a:p>
              <a:pPr marL="0" lvl="0" indent="0" algn="l">
                <a:lnSpc>
                  <a:spcPts val="2799"/>
                </a:lnSpc>
              </a:pPr>
              <a:r>
                <a:rPr lang="en-US" sz="1999">
                  <a:solidFill>
                    <a:srgbClr val="2E2E2E"/>
                  </a:solidFill>
                  <a:latin typeface="Times New Roman" panose="02020603050405020304" pitchFamily="18" charset="0"/>
                  <a:ea typeface="Carlito"/>
                  <a:cs typeface="Times New Roman" panose="02020603050405020304" pitchFamily="18" charset="0"/>
                  <a:sym typeface="Carlito"/>
                </a:rPr>
                <a:t>Illustration of modern cellular base stations.</a:t>
              </a:r>
            </a:p>
          </p:txBody>
        </p:sp>
      </p:grpSp>
      <p:grpSp>
        <p:nvGrpSpPr>
          <p:cNvPr id="10" name="Group 10"/>
          <p:cNvGrpSpPr/>
          <p:nvPr/>
        </p:nvGrpSpPr>
        <p:grpSpPr>
          <a:xfrm>
            <a:off x="10734675" y="7786688"/>
            <a:ext cx="5753100" cy="934699"/>
            <a:chOff x="0" y="-57150"/>
            <a:chExt cx="7670800" cy="1246266"/>
          </a:xfrm>
        </p:grpSpPr>
        <p:sp>
          <p:nvSpPr>
            <p:cNvPr id="11" name="TextBox 11"/>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Base Stations</a:t>
              </a:r>
            </a:p>
          </p:txBody>
        </p:sp>
        <p:sp>
          <p:nvSpPr>
            <p:cNvPr id="12" name="TextBox 12"/>
            <p:cNvSpPr txBox="1"/>
            <p:nvPr/>
          </p:nvSpPr>
          <p:spPr>
            <a:xfrm>
              <a:off x="0" y="749935"/>
              <a:ext cx="7670800" cy="439181"/>
            </a:xfrm>
            <a:prstGeom prst="rect">
              <a:avLst/>
            </a:prstGeom>
          </p:spPr>
          <p:txBody>
            <a:bodyPr lIns="0" tIns="0" rIns="0" bIns="0" rtlCol="0" anchor="t">
              <a:spAutoFit/>
            </a:bodyPr>
            <a:lstStyle/>
            <a:p>
              <a:pPr marL="0" lvl="0" indent="0" algn="l">
                <a:lnSpc>
                  <a:spcPts val="2799"/>
                </a:lnSpc>
              </a:pPr>
              <a:r>
                <a:rPr lang="en-US" sz="1999">
                  <a:solidFill>
                    <a:srgbClr val="2E2E2E"/>
                  </a:solidFill>
                  <a:latin typeface="Times New Roman" panose="02020603050405020304" pitchFamily="18" charset="0"/>
                  <a:ea typeface="Carlito"/>
                  <a:cs typeface="Times New Roman" panose="02020603050405020304" pitchFamily="18" charset="0"/>
                  <a:sym typeface="Carlito"/>
                </a:rPr>
                <a:t>Visual representation of base station technology.</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53325" y="0"/>
            <a:ext cx="10734675" cy="6934200"/>
            <a:chOff x="0" y="0"/>
            <a:chExt cx="3111331" cy="2009804"/>
          </a:xfrm>
        </p:grpSpPr>
        <p:sp>
          <p:nvSpPr>
            <p:cNvPr id="3" name="Freeform 3"/>
            <p:cNvSpPr/>
            <p:nvPr/>
          </p:nvSpPr>
          <p:spPr>
            <a:xfrm>
              <a:off x="0" y="0"/>
              <a:ext cx="3111331" cy="2009804"/>
            </a:xfrm>
            <a:custGeom>
              <a:avLst/>
              <a:gdLst/>
              <a:ahLst/>
              <a:cxnLst/>
              <a:rect l="l" t="t" r="r" b="b"/>
              <a:pathLst>
                <a:path w="3111331" h="2009804">
                  <a:moveTo>
                    <a:pt x="0" y="0"/>
                  </a:moveTo>
                  <a:lnTo>
                    <a:pt x="3111331" y="0"/>
                  </a:lnTo>
                  <a:lnTo>
                    <a:pt x="3111331" y="2009804"/>
                  </a:lnTo>
                  <a:lnTo>
                    <a:pt x="0" y="2009804"/>
                  </a:lnTo>
                  <a:close/>
                </a:path>
              </a:pathLst>
            </a:custGeom>
            <a:blipFill>
              <a:blip r:embed="rId2"/>
              <a:stretch>
                <a:fillRect l="-74" r="-74"/>
              </a:stretch>
            </a:blipFill>
          </p:spPr>
        </p:sp>
      </p:grpSp>
      <p:sp>
        <p:nvSpPr>
          <p:cNvPr id="4" name="TextBox 4"/>
          <p:cNvSpPr txBox="1"/>
          <p:nvPr/>
        </p:nvSpPr>
        <p:spPr>
          <a:xfrm>
            <a:off x="666750" y="723900"/>
            <a:ext cx="4619625" cy="3976372"/>
          </a:xfrm>
          <a:prstGeom prst="rect">
            <a:avLst/>
          </a:prstGeom>
        </p:spPr>
        <p:txBody>
          <a:bodyPr lIns="0" tIns="0" rIns="0" bIns="0" rtlCol="0" anchor="t">
            <a:spAutoFit/>
          </a:bodyPr>
          <a:lstStyle/>
          <a:p>
            <a:pPr marL="0" lvl="0" indent="0" algn="l">
              <a:lnSpc>
                <a:spcPts val="7840"/>
              </a:lnSpc>
              <a:spcBef>
                <a:spcPct val="0"/>
              </a:spcBef>
            </a:pPr>
            <a:r>
              <a:rPr lang="en-US" sz="7000">
                <a:solidFill>
                  <a:srgbClr val="2E2E2E"/>
                </a:solidFill>
                <a:latin typeface="Times New Roman" panose="02020603050405020304" pitchFamily="18" charset="0"/>
                <a:ea typeface="Radley"/>
                <a:cs typeface="Times New Roman" panose="02020603050405020304" pitchFamily="18" charset="0"/>
                <a:sym typeface="Radley"/>
              </a:rPr>
              <a:t>Frequency Bands and Spectrum Usage</a:t>
            </a:r>
          </a:p>
        </p:txBody>
      </p:sp>
      <p:grpSp>
        <p:nvGrpSpPr>
          <p:cNvPr id="5" name="Group 5"/>
          <p:cNvGrpSpPr/>
          <p:nvPr/>
        </p:nvGrpSpPr>
        <p:grpSpPr>
          <a:xfrm>
            <a:off x="7553325" y="7786688"/>
            <a:ext cx="5753100" cy="907025"/>
            <a:chOff x="0" y="-57150"/>
            <a:chExt cx="7670800" cy="1209367"/>
          </a:xfrm>
        </p:grpSpPr>
        <p:sp>
          <p:nvSpPr>
            <p:cNvPr id="6" name="TextBox 6"/>
            <p:cNvSpPr txBox="1"/>
            <p:nvPr/>
          </p:nvSpPr>
          <p:spPr>
            <a:xfrm>
              <a:off x="0" y="-57150"/>
              <a:ext cx="7670800" cy="6227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6B8E23"/>
                  </a:solidFill>
                  <a:latin typeface="Times New Roman" panose="02020603050405020304" pitchFamily="18" charset="0"/>
                  <a:ea typeface="Radley"/>
                  <a:cs typeface="Times New Roman" panose="02020603050405020304" pitchFamily="18" charset="0"/>
                  <a:sym typeface="Radley"/>
                </a:rPr>
                <a:t>Spectrum Allocation</a:t>
              </a:r>
            </a:p>
          </p:txBody>
        </p:sp>
        <p:sp>
          <p:nvSpPr>
            <p:cNvPr id="7" name="TextBox 7"/>
            <p:cNvSpPr txBox="1"/>
            <p:nvPr/>
          </p:nvSpPr>
          <p:spPr>
            <a:xfrm>
              <a:off x="0" y="759460"/>
              <a:ext cx="7670800" cy="392757"/>
            </a:xfrm>
            <a:prstGeom prst="rect">
              <a:avLst/>
            </a:prstGeom>
          </p:spPr>
          <p:txBody>
            <a:bodyPr lIns="0" tIns="0" rIns="0" bIns="0" rtlCol="0" anchor="t">
              <a:spAutoFit/>
            </a:bodyPr>
            <a:lstStyle/>
            <a:p>
              <a:pPr marL="0" lvl="0" indent="0" algn="l">
                <a:lnSpc>
                  <a:spcPts val="2520"/>
                </a:lnSpc>
              </a:pPr>
              <a:r>
                <a:rPr lang="en-US" sz="1800">
                  <a:solidFill>
                    <a:srgbClr val="2E2E2E"/>
                  </a:solidFill>
                  <a:latin typeface="Times New Roman" panose="02020603050405020304" pitchFamily="18" charset="0"/>
                  <a:ea typeface="Carlito"/>
                  <a:cs typeface="Times New Roman" panose="02020603050405020304" pitchFamily="18" charset="0"/>
                  <a:sym typeface="Carlito"/>
                </a:rPr>
                <a:t>Frequency bands are crucial for WWAN connectivity.</a:t>
              </a:r>
            </a:p>
          </p:txBody>
        </p:sp>
      </p:grpSp>
      <p:grpSp>
        <p:nvGrpSpPr>
          <p:cNvPr id="8" name="Group 8"/>
          <p:cNvGrpSpPr/>
          <p:nvPr/>
        </p:nvGrpSpPr>
        <p:grpSpPr>
          <a:xfrm>
            <a:off x="666750" y="9184102"/>
            <a:ext cx="2171730" cy="2205796"/>
            <a:chOff x="0" y="0"/>
            <a:chExt cx="812800" cy="825500"/>
          </a:xfrm>
        </p:grpSpPr>
        <p:sp>
          <p:nvSpPr>
            <p:cNvPr id="9" name="Freeform 9"/>
            <p:cNvSpPr/>
            <p:nvPr/>
          </p:nvSpPr>
          <p:spPr>
            <a:xfrm>
              <a:off x="1270" y="0"/>
              <a:ext cx="810260" cy="822960"/>
            </a:xfrm>
            <a:custGeom>
              <a:avLst/>
              <a:gdLst/>
              <a:ahLst/>
              <a:cxnLst/>
              <a:rect l="l" t="t" r="r" b="b"/>
              <a:pathLst>
                <a:path w="810260" h="822960">
                  <a:moveTo>
                    <a:pt x="405130" y="0"/>
                  </a:moveTo>
                  <a:lnTo>
                    <a:pt x="450850" y="151130"/>
                  </a:lnTo>
                  <a:lnTo>
                    <a:pt x="546100" y="25400"/>
                  </a:lnTo>
                  <a:lnTo>
                    <a:pt x="537210" y="181610"/>
                  </a:lnTo>
                  <a:lnTo>
                    <a:pt x="669290" y="96520"/>
                  </a:lnTo>
                  <a:lnTo>
                    <a:pt x="608330" y="241300"/>
                  </a:lnTo>
                  <a:lnTo>
                    <a:pt x="760730" y="205740"/>
                  </a:lnTo>
                  <a:lnTo>
                    <a:pt x="654050" y="321310"/>
                  </a:lnTo>
                  <a:lnTo>
                    <a:pt x="810260" y="340360"/>
                  </a:lnTo>
                  <a:lnTo>
                    <a:pt x="669290" y="411480"/>
                  </a:lnTo>
                  <a:lnTo>
                    <a:pt x="810260" y="482600"/>
                  </a:lnTo>
                  <a:lnTo>
                    <a:pt x="654050" y="501650"/>
                  </a:lnTo>
                  <a:lnTo>
                    <a:pt x="760730" y="617220"/>
                  </a:lnTo>
                  <a:lnTo>
                    <a:pt x="608330" y="581660"/>
                  </a:lnTo>
                  <a:lnTo>
                    <a:pt x="669290" y="726440"/>
                  </a:lnTo>
                  <a:lnTo>
                    <a:pt x="537210" y="640080"/>
                  </a:lnTo>
                  <a:lnTo>
                    <a:pt x="546100" y="797560"/>
                  </a:lnTo>
                  <a:lnTo>
                    <a:pt x="450850" y="671830"/>
                  </a:lnTo>
                  <a:lnTo>
                    <a:pt x="405130" y="822960"/>
                  </a:lnTo>
                  <a:lnTo>
                    <a:pt x="359410" y="671830"/>
                  </a:lnTo>
                  <a:lnTo>
                    <a:pt x="264160" y="797560"/>
                  </a:lnTo>
                  <a:lnTo>
                    <a:pt x="273050" y="640080"/>
                  </a:lnTo>
                  <a:lnTo>
                    <a:pt x="140970" y="726440"/>
                  </a:lnTo>
                  <a:lnTo>
                    <a:pt x="201930" y="581660"/>
                  </a:lnTo>
                  <a:lnTo>
                    <a:pt x="49530" y="617220"/>
                  </a:lnTo>
                  <a:lnTo>
                    <a:pt x="156210" y="501650"/>
                  </a:lnTo>
                  <a:lnTo>
                    <a:pt x="0" y="482600"/>
                  </a:lnTo>
                  <a:lnTo>
                    <a:pt x="140970" y="411480"/>
                  </a:lnTo>
                  <a:lnTo>
                    <a:pt x="0" y="340360"/>
                  </a:lnTo>
                  <a:lnTo>
                    <a:pt x="156210" y="321310"/>
                  </a:lnTo>
                  <a:lnTo>
                    <a:pt x="49530" y="205740"/>
                  </a:lnTo>
                  <a:lnTo>
                    <a:pt x="201930" y="241300"/>
                  </a:lnTo>
                  <a:lnTo>
                    <a:pt x="140970" y="96520"/>
                  </a:lnTo>
                  <a:lnTo>
                    <a:pt x="273050" y="181610"/>
                  </a:lnTo>
                  <a:lnTo>
                    <a:pt x="264160" y="25400"/>
                  </a:lnTo>
                  <a:lnTo>
                    <a:pt x="359410" y="151130"/>
                  </a:lnTo>
                  <a:close/>
                </a:path>
              </a:pathLst>
            </a:custGeom>
            <a:solidFill>
              <a:srgbClr val="2E2E2E"/>
            </a:solidFill>
          </p:spPr>
        </p:sp>
        <p:sp>
          <p:nvSpPr>
            <p:cNvPr id="10" name="TextBox 10"/>
            <p:cNvSpPr txBox="1"/>
            <p:nvPr/>
          </p:nvSpPr>
          <p:spPr>
            <a:xfrm>
              <a:off x="141746" y="112576"/>
              <a:ext cx="529308" cy="559367"/>
            </a:xfrm>
            <a:prstGeom prst="rect">
              <a:avLst/>
            </a:prstGeom>
          </p:spPr>
          <p:txBody>
            <a:bodyPr lIns="50800" tIns="50800" rIns="50800" bIns="50800" rtlCol="0" anchor="ctr"/>
            <a:lstStyle/>
            <a:p>
              <a:pPr marL="0" lvl="0" indent="0" algn="ctr">
                <a:lnSpc>
                  <a:spcPts val="3359"/>
                </a:lnSpc>
                <a:spcBef>
                  <a:spcPct val="0"/>
                </a:spcBef>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1399</TotalTime>
  <Words>679</Words>
  <Application>Microsoft Office PowerPoint</Application>
  <PresentationFormat>Custom</PresentationFormat>
  <Paragraphs>108</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Radley</vt:lpstr>
      <vt:lpstr>Carlito</vt:lpstr>
      <vt:lpstr>Times New Roman</vt:lpstr>
      <vt:lpstr>Arial</vt:lpstr>
      <vt:lpstr>Calibri</vt:lpstr>
      <vt:lpstr>Canva Sans</vt:lpstr>
      <vt:lpstr>Office Theme</vt:lpstr>
      <vt:lpstr>PowerPoint Presentation</vt:lpstr>
      <vt:lpstr>PowerPoint Presentation</vt:lpstr>
      <vt:lpstr>Short History of WWAN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 Wireless Networks</dc:title>
  <dc:description>Presentation - Wireless Networks</dc:description>
  <cp:lastModifiedBy>Abida sultana</cp:lastModifiedBy>
  <cp:revision>5</cp:revision>
  <dcterms:created xsi:type="dcterms:W3CDTF">2006-08-16T00:00:00Z</dcterms:created>
  <dcterms:modified xsi:type="dcterms:W3CDTF">2025-10-31T05:54:28Z</dcterms:modified>
  <dc:identifier>DAG3Pb-ucfk</dc:identifier>
</cp:coreProperties>
</file>