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7b923b207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7b923b20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7b923b207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7b923b207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7b923b207_0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7b923b207_0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b923b207_0_1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7b923b207_0_1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7b923b207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7b923b207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7b923b207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7b923b207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7b923b207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7b923b207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7b923b207_0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7b923b207_0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7b923b207_0_13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7b923b207_0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7b923b207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7b923b207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7b923b207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7b923b207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b923b207_0_1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b923b207_0_1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7b923b207_0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7b923b207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7b923b207_0_1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7b923b207_0_1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7b923b207_0_1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7b923b207_0_1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7b923b207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7b923b207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7b923b207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7b923b207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083350" y="1860400"/>
            <a:ext cx="4977300" cy="933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t>Automatic Tweet Summarization</a:t>
            </a:r>
            <a:endParaRPr b="1"/>
          </a:p>
        </p:txBody>
      </p:sp>
      <p:sp>
        <p:nvSpPr>
          <p:cNvPr id="129" name="Google Shape;129;p13"/>
          <p:cNvSpPr txBox="1"/>
          <p:nvPr>
            <p:ph idx="1" type="subTitle"/>
          </p:nvPr>
        </p:nvSpPr>
        <p:spPr>
          <a:xfrm>
            <a:off x="6444250" y="3115450"/>
            <a:ext cx="1884900" cy="90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t>Abid Ali KP</a:t>
            </a:r>
            <a:endParaRPr b="1" sz="2200"/>
          </a:p>
          <a:p>
            <a:pPr indent="0" lvl="0" marL="0" rtl="0" algn="ctr">
              <a:spcBef>
                <a:spcPts val="0"/>
              </a:spcBef>
              <a:spcAft>
                <a:spcPts val="0"/>
              </a:spcAft>
              <a:buNone/>
            </a:pPr>
            <a:r>
              <a:rPr b="1" lang="en" sz="2000"/>
              <a:t>B180466CS</a:t>
            </a:r>
            <a:endParaRPr b="1" sz="2000"/>
          </a:p>
        </p:txBody>
      </p:sp>
      <p:sp>
        <p:nvSpPr>
          <p:cNvPr id="130" name="Google Shape;130;p13"/>
          <p:cNvSpPr txBox="1"/>
          <p:nvPr/>
        </p:nvSpPr>
        <p:spPr>
          <a:xfrm>
            <a:off x="889000" y="3189550"/>
            <a:ext cx="24933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Roboto"/>
                <a:ea typeface="Roboto"/>
                <a:cs typeface="Roboto"/>
                <a:sym typeface="Roboto"/>
              </a:rPr>
              <a:t>Under the guidance of:</a:t>
            </a:r>
            <a:endParaRPr sz="1500">
              <a:solidFill>
                <a:schemeClr val="lt1"/>
              </a:solidFill>
              <a:latin typeface="Roboto"/>
              <a:ea typeface="Roboto"/>
              <a:cs typeface="Roboto"/>
              <a:sym typeface="Roboto"/>
            </a:endParaRPr>
          </a:p>
          <a:p>
            <a:pPr indent="0" lvl="0" marL="0" rtl="0" algn="l">
              <a:spcBef>
                <a:spcPts val="0"/>
              </a:spcBef>
              <a:spcAft>
                <a:spcPts val="0"/>
              </a:spcAft>
              <a:buNone/>
            </a:pPr>
            <a:r>
              <a:rPr b="1" lang="en" sz="2200">
                <a:solidFill>
                  <a:schemeClr val="lt1"/>
                </a:solidFill>
                <a:latin typeface="Roboto"/>
                <a:ea typeface="Roboto"/>
                <a:cs typeface="Roboto"/>
                <a:sym typeface="Roboto"/>
              </a:rPr>
              <a:t>T A Sumesh</a:t>
            </a:r>
            <a:endParaRPr b="1" sz="2200">
              <a:solidFill>
                <a:schemeClr val="lt1"/>
              </a:solidFill>
              <a:latin typeface="Roboto"/>
              <a:ea typeface="Roboto"/>
              <a:cs typeface="Roboto"/>
              <a:sym typeface="Roboto"/>
            </a:endParaRPr>
          </a:p>
        </p:txBody>
      </p:sp>
      <p:sp>
        <p:nvSpPr>
          <p:cNvPr id="131" name="Google Shape;131;p13"/>
          <p:cNvSpPr txBox="1"/>
          <p:nvPr/>
        </p:nvSpPr>
        <p:spPr>
          <a:xfrm>
            <a:off x="3755550" y="694700"/>
            <a:ext cx="1632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Lato"/>
                <a:ea typeface="Lato"/>
                <a:cs typeface="Lato"/>
                <a:sym typeface="Lato"/>
              </a:rPr>
              <a:t>GROUP 49</a:t>
            </a:r>
            <a:endParaRPr b="1" sz="15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RESULT</a:t>
            </a:r>
            <a:endParaRPr/>
          </a:p>
        </p:txBody>
      </p:sp>
      <p:sp>
        <p:nvSpPr>
          <p:cNvPr id="186" name="Google Shape;186;p22"/>
          <p:cNvSpPr txBox="1"/>
          <p:nvPr>
            <p:ph idx="1" type="body"/>
          </p:nvPr>
        </p:nvSpPr>
        <p:spPr>
          <a:xfrm>
            <a:off x="819150" y="1747400"/>
            <a:ext cx="7505700" cy="2691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ROUGE-N measures unigram, bigram, trigram and higher order n-gram overlap.</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ROUGE-L measures the longest matching sequence of words using LCS.</a:t>
            </a:r>
            <a:endParaRPr sz="1500">
              <a:solidFill>
                <a:srgbClr val="000000"/>
              </a:solidFill>
              <a:latin typeface="Arial"/>
              <a:ea typeface="Arial"/>
              <a:cs typeface="Arial"/>
              <a:sym typeface="Arial"/>
            </a:endParaRPr>
          </a:p>
          <a:p>
            <a:pPr indent="-323850" lvl="0" marL="457200" rtl="0" algn="l">
              <a:lnSpc>
                <a:spcPct val="100000"/>
              </a:lnSpc>
              <a:spcBef>
                <a:spcPts val="0"/>
              </a:spcBef>
              <a:spcAft>
                <a:spcPts val="0"/>
              </a:spcAft>
              <a:buClr>
                <a:srgbClr val="000000"/>
              </a:buClr>
              <a:buSzPts val="1500"/>
              <a:buFont typeface="Lato"/>
              <a:buChar char="●"/>
            </a:pPr>
            <a:r>
              <a:rPr lang="en" sz="1500">
                <a:solidFill>
                  <a:srgbClr val="000000"/>
                </a:solidFill>
                <a:latin typeface="Lato"/>
                <a:ea typeface="Lato"/>
                <a:cs typeface="Lato"/>
                <a:sym typeface="Lato"/>
              </a:rPr>
              <a:t>Recall score tells us the number of overlapping n-grams between reference summary and model generated summary with respect to total number of n-grams in reference summary.</a:t>
            </a:r>
            <a:endParaRPr sz="1500">
              <a:solidFill>
                <a:srgbClr val="000000"/>
              </a:solidFill>
              <a:latin typeface="Lato"/>
              <a:ea typeface="Lato"/>
              <a:cs typeface="Lato"/>
              <a:sym typeface="Lato"/>
            </a:endParaRPr>
          </a:p>
          <a:p>
            <a:pPr indent="-323850" lvl="0" marL="457200" rtl="0" algn="l">
              <a:lnSpc>
                <a:spcPct val="100000"/>
              </a:lnSpc>
              <a:spcBef>
                <a:spcPts val="0"/>
              </a:spcBef>
              <a:spcAft>
                <a:spcPts val="0"/>
              </a:spcAft>
              <a:buClr>
                <a:srgbClr val="000000"/>
              </a:buClr>
              <a:buSzPts val="1500"/>
              <a:buFont typeface="Lato"/>
              <a:buChar char="●"/>
            </a:pPr>
            <a:r>
              <a:rPr lang="en" sz="1500">
                <a:solidFill>
                  <a:srgbClr val="000000"/>
                </a:solidFill>
                <a:latin typeface="Lato"/>
                <a:ea typeface="Lato"/>
                <a:cs typeface="Lato"/>
                <a:sym typeface="Lato"/>
              </a:rPr>
              <a:t>Precision score tells us the number of overlapping n-grams between reference summary and model generated summary with respect to total number of n-grams in model generated summary.</a:t>
            </a:r>
            <a:endParaRPr sz="1500">
              <a:solidFill>
                <a:srgbClr val="000000"/>
              </a:solidFill>
              <a:latin typeface="Lato"/>
              <a:ea typeface="Lato"/>
              <a:cs typeface="Lato"/>
              <a:sym typeface="Lato"/>
            </a:endParaRPr>
          </a:p>
          <a:p>
            <a:pPr indent="-323850" lvl="0" marL="457200" rtl="0" algn="l">
              <a:lnSpc>
                <a:spcPct val="100000"/>
              </a:lnSpc>
              <a:spcBef>
                <a:spcPts val="0"/>
              </a:spcBef>
              <a:spcAft>
                <a:spcPts val="0"/>
              </a:spcAft>
              <a:buClr>
                <a:srgbClr val="000000"/>
              </a:buClr>
              <a:buSzPts val="1500"/>
              <a:buFont typeface="Lato"/>
              <a:buChar char="●"/>
            </a:pPr>
            <a:r>
              <a:rPr lang="en" sz="1500">
                <a:solidFill>
                  <a:srgbClr val="000000"/>
                </a:solidFill>
                <a:latin typeface="Lato"/>
                <a:ea typeface="Lato"/>
                <a:cs typeface="Lato"/>
                <a:sym typeface="Lato"/>
              </a:rPr>
              <a:t>F-measure is calculated by using recall and precision scores.</a:t>
            </a:r>
            <a:endParaRPr sz="15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idx="1" type="body"/>
          </p:nvPr>
        </p:nvSpPr>
        <p:spPr>
          <a:xfrm>
            <a:off x="819150" y="513300"/>
            <a:ext cx="7505700" cy="4116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100">
                <a:solidFill>
                  <a:schemeClr val="dk1"/>
                </a:solidFill>
                <a:highlight>
                  <a:srgbClr val="666666"/>
                </a:highlight>
                <a:latin typeface="Courier New"/>
                <a:ea typeface="Courier New"/>
                <a:cs typeface="Courier New"/>
                <a:sym typeface="Courier New"/>
              </a:rPr>
              <a:t>Everything you need to know about SpaceX's Falcon 9 explosion #Facebook #android #app go to. Everything you need to know about SpaceX's Falcon 9 explosion. Did SpaceX land on Mars yet? We'll tell you when it happens. Subscribe to Elon Musk News. is working on building your home on Mars. According to it will be made of glass domes:. SpaceX CEO Elon Musk dishes about mission to Mars - Upstart :. A fan designed a living quarters concept for Mars spaceship — and we can't wait to climb aboard. If this is what Elon Musk's Mars spaceship will look like on the inside, we're on board via. If this is what Elon Musk's Mars spaceship will look like on the inside, we're on board. SpaceX founder Musk endeavors to find perfect starship name. Episode 3 added to the "Mars Mission 1" films playlist. Everyone's going to Mars with are you?. #ElonMusk unveiled his plan for colonizing #Mars and it is crazy. Can't wait to see the future! #SpaceX. We're going to Mars.... this is what Elon Musk's Mars spaceship will look like on the inside .... Could an astronaut's corpse bring life to another world? Fascinating post h/t on HN #spacex #mars #seti. SpaceX Founder Elon Musk Explains His Mars Colony Plan to Reddit. Teslas are self-driving. SpaceX will put humans on Mars. This is incredible come-up.. Dragon on its way to Falcon on its way home. We'll start a cadence of sending Dragons to Mars in two years. Will be like a train leaving the station. Intense 360° video takes you for a quick jaunt to Mars via. SpaceX made some awesome travel posters for Mars. Gear up for MARS with this prequel, produced by Variable and colored by. Elon Musk on 'Mars Base Alpha;' plan to test huge fuel tank for the trip - CNET. Florida gives $5M to SpaceX to help launch crews - USA TODAY. Florida gives $5M to SpaceX to help launch crews. Florida gives $5M to SpaceX to help launch crews #TTiNFo. Thanks to for putting their faith in us. Check out Nerdy Show Microsode: Journey to Mars - NASA, SpaceX, and Mars One from The Nerdy Show Network. Leave ship on Mars as habitat. Elon Musk Talks SpaceX Mars Colony Ships and More in Reddit AMA.</a:t>
            </a:r>
            <a:endParaRPr>
              <a:solidFill>
                <a:schemeClr val="dk1"/>
              </a:solidFill>
              <a:highlight>
                <a:srgbClr val="666666"/>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nvSpPr>
        <p:spPr>
          <a:xfrm>
            <a:off x="1076100" y="1094250"/>
            <a:ext cx="5686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highlight>
                  <a:srgbClr val="980000"/>
                </a:highlight>
                <a:latin typeface="Courier New"/>
                <a:ea typeface="Courier New"/>
                <a:cs typeface="Courier New"/>
                <a:sym typeface="Courier New"/>
              </a:rPr>
              <a:t>#SpaceX CEO Elon Musk dishes about mission to Mars - Upstart :.. Everything you need to know about SpaceX's Falcon 9 explosion #Facebook #android #app go to..</a:t>
            </a:r>
            <a:r>
              <a:rPr lang="en" sz="1200">
                <a:solidFill>
                  <a:srgbClr val="FFFFFF"/>
                </a:solidFill>
                <a:highlight>
                  <a:srgbClr val="666666"/>
                </a:highlight>
                <a:latin typeface="Courier New"/>
                <a:ea typeface="Courier New"/>
                <a:cs typeface="Courier New"/>
                <a:sym typeface="Courier New"/>
              </a:rPr>
              <a:t> SpaceX founder Musk endeavors to find perfect starship name.. We're going to Mars.... </a:t>
            </a:r>
            <a:r>
              <a:rPr lang="en" sz="1200">
                <a:solidFill>
                  <a:srgbClr val="FFFFFF"/>
                </a:solidFill>
                <a:highlight>
                  <a:srgbClr val="980000"/>
                </a:highlight>
                <a:latin typeface="Courier New"/>
                <a:ea typeface="Courier New"/>
                <a:cs typeface="Courier New"/>
                <a:sym typeface="Courier New"/>
              </a:rPr>
              <a:t>this is what Elon Musk's Mars spaceship will look like on the inside</a:t>
            </a:r>
            <a:r>
              <a:rPr lang="en" sz="1200">
                <a:solidFill>
                  <a:srgbClr val="FFFFFF"/>
                </a:solidFill>
                <a:highlight>
                  <a:srgbClr val="666666"/>
                </a:highlight>
                <a:latin typeface="Courier New"/>
                <a:ea typeface="Courier New"/>
                <a:cs typeface="Courier New"/>
                <a:sym typeface="Courier New"/>
              </a:rPr>
              <a:t>.... Could an astronaut's corpse bring life to another world?.</a:t>
            </a:r>
            <a:endParaRPr sz="1200">
              <a:solidFill>
                <a:srgbClr val="FFFFFF"/>
              </a:solidFill>
              <a:highlight>
                <a:srgbClr val="666666"/>
              </a:highlight>
              <a:latin typeface="Lato"/>
              <a:ea typeface="Lato"/>
              <a:cs typeface="Lato"/>
              <a:sym typeface="Lato"/>
            </a:endParaRPr>
          </a:p>
        </p:txBody>
      </p:sp>
      <p:sp>
        <p:nvSpPr>
          <p:cNvPr id="197" name="Google Shape;197;p24"/>
          <p:cNvSpPr txBox="1"/>
          <p:nvPr/>
        </p:nvSpPr>
        <p:spPr>
          <a:xfrm>
            <a:off x="1076100" y="3178900"/>
            <a:ext cx="5686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highlight>
                  <a:srgbClr val="666666"/>
                </a:highlight>
                <a:latin typeface="Courier New"/>
                <a:ea typeface="Courier New"/>
                <a:cs typeface="Courier New"/>
                <a:sym typeface="Courier New"/>
              </a:rPr>
              <a:t>Elon Musk Talks SpaceX Mars Colony Ships and More in Reddit AMA.. </a:t>
            </a:r>
            <a:r>
              <a:rPr lang="en" sz="1200">
                <a:solidFill>
                  <a:srgbClr val="FFFFFF"/>
                </a:solidFill>
                <a:highlight>
                  <a:srgbClr val="980000"/>
                </a:highlight>
                <a:latin typeface="Courier New"/>
                <a:ea typeface="Courier New"/>
                <a:cs typeface="Courier New"/>
                <a:sym typeface="Courier New"/>
              </a:rPr>
              <a:t>SpaceX CEO Elon Musk dishes about mission to Mars - Upstart :..</a:t>
            </a:r>
            <a:r>
              <a:rPr lang="en" sz="1200">
                <a:solidFill>
                  <a:srgbClr val="FFFFFF"/>
                </a:solidFill>
                <a:highlight>
                  <a:srgbClr val="666666"/>
                </a:highlight>
                <a:latin typeface="Courier New"/>
                <a:ea typeface="Courier New"/>
                <a:cs typeface="Courier New"/>
                <a:sym typeface="Courier New"/>
              </a:rPr>
              <a:t> SpaceX Founder Elon Musk Explains His Mars Colony Plan to Reddit.. If </a:t>
            </a:r>
            <a:r>
              <a:rPr lang="en" sz="1200">
                <a:solidFill>
                  <a:srgbClr val="FFFFFF"/>
                </a:solidFill>
                <a:highlight>
                  <a:srgbClr val="980000"/>
                </a:highlight>
                <a:latin typeface="Courier New"/>
                <a:ea typeface="Courier New"/>
                <a:cs typeface="Courier New"/>
                <a:sym typeface="Courier New"/>
              </a:rPr>
              <a:t>this is what Elon Musk's Mars spaceship will look like on the inside</a:t>
            </a:r>
            <a:r>
              <a:rPr lang="en" sz="1200">
                <a:solidFill>
                  <a:srgbClr val="FFFFFF"/>
                </a:solidFill>
                <a:highlight>
                  <a:srgbClr val="666666"/>
                </a:highlight>
                <a:latin typeface="Courier New"/>
                <a:ea typeface="Courier New"/>
                <a:cs typeface="Courier New"/>
                <a:sym typeface="Courier New"/>
              </a:rPr>
              <a:t>, we're on board via..</a:t>
            </a:r>
            <a:r>
              <a:rPr lang="en" sz="1200">
                <a:solidFill>
                  <a:srgbClr val="FFFFFF"/>
                </a:solidFill>
                <a:latin typeface="Courier New"/>
                <a:ea typeface="Courier New"/>
                <a:cs typeface="Courier New"/>
                <a:sym typeface="Courier New"/>
              </a:rPr>
              <a:t> </a:t>
            </a:r>
            <a:r>
              <a:rPr lang="en" sz="1200">
                <a:solidFill>
                  <a:srgbClr val="FFFFFF"/>
                </a:solidFill>
                <a:highlight>
                  <a:srgbClr val="980000"/>
                </a:highlight>
                <a:latin typeface="Courier New"/>
                <a:ea typeface="Courier New"/>
                <a:cs typeface="Courier New"/>
                <a:sym typeface="Courier New"/>
              </a:rPr>
              <a:t>Everything you need to know about SpaceX's Falcon 9 explosion #Facebook #android #app go to..</a:t>
            </a:r>
            <a:endParaRPr sz="1200">
              <a:solidFill>
                <a:srgbClr val="FFFFFF"/>
              </a:solidFill>
              <a:highlight>
                <a:srgbClr val="980000"/>
              </a:highlight>
              <a:latin typeface="Lato"/>
              <a:ea typeface="Lato"/>
              <a:cs typeface="Lato"/>
              <a:sym typeface="Lato"/>
            </a:endParaRPr>
          </a:p>
        </p:txBody>
      </p:sp>
      <p:sp>
        <p:nvSpPr>
          <p:cNvPr id="198" name="Google Shape;198;p24"/>
          <p:cNvSpPr txBox="1"/>
          <p:nvPr/>
        </p:nvSpPr>
        <p:spPr>
          <a:xfrm>
            <a:off x="1076100" y="487100"/>
            <a:ext cx="568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Lato"/>
                <a:ea typeface="Lato"/>
                <a:cs typeface="Lato"/>
                <a:sym typeface="Lato"/>
              </a:rPr>
              <a:t>Generated Summary:</a:t>
            </a:r>
            <a:endParaRPr b="1" sz="1600">
              <a:solidFill>
                <a:schemeClr val="dk2"/>
              </a:solidFill>
              <a:latin typeface="Lato"/>
              <a:ea typeface="Lato"/>
              <a:cs typeface="Lato"/>
              <a:sym typeface="Lato"/>
            </a:endParaRPr>
          </a:p>
        </p:txBody>
      </p:sp>
      <p:sp>
        <p:nvSpPr>
          <p:cNvPr id="199" name="Google Shape;199;p24"/>
          <p:cNvSpPr txBox="1"/>
          <p:nvPr/>
        </p:nvSpPr>
        <p:spPr>
          <a:xfrm>
            <a:off x="1076100" y="2747800"/>
            <a:ext cx="568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Lato"/>
                <a:ea typeface="Lato"/>
                <a:cs typeface="Lato"/>
                <a:sym typeface="Lato"/>
              </a:rPr>
              <a:t>Reference Summary:</a:t>
            </a:r>
            <a:endParaRPr b="1" sz="1600">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pic>
        <p:nvPicPr>
          <p:cNvPr id="205" name="Google Shape;205;p25"/>
          <p:cNvPicPr preferRelativeResize="0"/>
          <p:nvPr/>
        </p:nvPicPr>
        <p:blipFill>
          <a:blip r:embed="rId3">
            <a:alphaModFix/>
          </a:blip>
          <a:stretch>
            <a:fillRect/>
          </a:stretch>
        </p:blipFill>
        <p:spPr>
          <a:xfrm>
            <a:off x="1426300" y="1518200"/>
            <a:ext cx="6291410" cy="303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pic>
        <p:nvPicPr>
          <p:cNvPr id="211" name="Google Shape;211;p26"/>
          <p:cNvPicPr preferRelativeResize="0"/>
          <p:nvPr/>
        </p:nvPicPr>
        <p:blipFill>
          <a:blip r:embed="rId3">
            <a:alphaModFix/>
          </a:blip>
          <a:stretch>
            <a:fillRect/>
          </a:stretch>
        </p:blipFill>
        <p:spPr>
          <a:xfrm>
            <a:off x="1308088" y="1518225"/>
            <a:ext cx="6527836" cy="3038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217" name="Google Shape;217;p27"/>
          <p:cNvSpPr/>
          <p:nvPr/>
        </p:nvSpPr>
        <p:spPr>
          <a:xfrm>
            <a:off x="6396050" y="3838788"/>
            <a:ext cx="681300" cy="3555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7"/>
          <p:cNvPicPr preferRelativeResize="0"/>
          <p:nvPr/>
        </p:nvPicPr>
        <p:blipFill>
          <a:blip r:embed="rId3">
            <a:alphaModFix/>
          </a:blip>
          <a:stretch>
            <a:fillRect/>
          </a:stretch>
        </p:blipFill>
        <p:spPr>
          <a:xfrm>
            <a:off x="595600" y="1932850"/>
            <a:ext cx="7952801" cy="2653450"/>
          </a:xfrm>
          <a:prstGeom prst="rect">
            <a:avLst/>
          </a:prstGeom>
          <a:noFill/>
          <a:ln>
            <a:noFill/>
          </a:ln>
        </p:spPr>
      </p:pic>
      <p:sp>
        <p:nvSpPr>
          <p:cNvPr id="219" name="Google Shape;219;p27"/>
          <p:cNvSpPr/>
          <p:nvPr/>
        </p:nvSpPr>
        <p:spPr>
          <a:xfrm>
            <a:off x="6396050" y="3081813"/>
            <a:ext cx="681300" cy="3555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4080350" y="3483288"/>
            <a:ext cx="681300" cy="3555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6396050" y="3888138"/>
            <a:ext cx="681300" cy="3555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 CONCLUSION</a:t>
            </a:r>
            <a:endParaRPr/>
          </a:p>
        </p:txBody>
      </p:sp>
      <p:sp>
        <p:nvSpPr>
          <p:cNvPr id="227" name="Google Shape;227;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T5 and BART are two of the best transformer models which achieves state of the art results for various tasks.</a:t>
            </a:r>
            <a:endParaRPr sz="1500"/>
          </a:p>
          <a:p>
            <a:pPr indent="-323850" lvl="0" marL="457200" rtl="0" algn="l">
              <a:spcBef>
                <a:spcPts val="0"/>
              </a:spcBef>
              <a:spcAft>
                <a:spcPts val="0"/>
              </a:spcAft>
              <a:buSzPts val="1500"/>
              <a:buChar char="●"/>
            </a:pPr>
            <a:r>
              <a:rPr lang="en" sz="1500"/>
              <a:t>Both were able to generate coherent summaries.</a:t>
            </a:r>
            <a:endParaRPr sz="1500"/>
          </a:p>
          <a:p>
            <a:pPr indent="-323850" lvl="0" marL="457200" rtl="0" algn="l">
              <a:spcBef>
                <a:spcPts val="0"/>
              </a:spcBef>
              <a:spcAft>
                <a:spcPts val="0"/>
              </a:spcAft>
              <a:buSzPts val="1500"/>
              <a:buChar char="●"/>
            </a:pPr>
            <a:r>
              <a:rPr lang="en" sz="1500"/>
              <a:t>Our models were able to achieve comparable results using BART with top-p, top-k sampling.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ctrTitle"/>
          </p:nvPr>
        </p:nvSpPr>
        <p:spPr>
          <a:xfrm>
            <a:off x="2083350" y="1860400"/>
            <a:ext cx="4977300" cy="93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OVERVIEW</a:t>
            </a:r>
            <a:r>
              <a:rPr lang="en" sz="3200"/>
              <a:t>:</a:t>
            </a:r>
            <a:endParaRPr sz="3200"/>
          </a:p>
        </p:txBody>
      </p:sp>
      <p:sp>
        <p:nvSpPr>
          <p:cNvPr id="137" name="Google Shape;137;p14"/>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Introduction</a:t>
            </a:r>
            <a:endParaRPr sz="1500"/>
          </a:p>
          <a:p>
            <a:pPr indent="-323850" lvl="0" marL="457200" rtl="0" algn="l">
              <a:spcBef>
                <a:spcPts val="0"/>
              </a:spcBef>
              <a:spcAft>
                <a:spcPts val="0"/>
              </a:spcAft>
              <a:buSzPts val="1500"/>
              <a:buAutoNum type="arabicPeriod"/>
            </a:pPr>
            <a:r>
              <a:rPr lang="en" sz="1500"/>
              <a:t>Problem Statement</a:t>
            </a:r>
            <a:endParaRPr sz="1500"/>
          </a:p>
          <a:p>
            <a:pPr indent="-323850" lvl="0" marL="457200" rtl="0" algn="l">
              <a:spcBef>
                <a:spcPts val="0"/>
              </a:spcBef>
              <a:spcAft>
                <a:spcPts val="0"/>
              </a:spcAft>
              <a:buSzPts val="1500"/>
              <a:buAutoNum type="arabicPeriod"/>
            </a:pPr>
            <a:r>
              <a:rPr lang="en" sz="1500"/>
              <a:t>Literature</a:t>
            </a:r>
            <a:endParaRPr sz="1500"/>
          </a:p>
          <a:p>
            <a:pPr indent="-323850" lvl="0" marL="457200" rtl="0" algn="l">
              <a:spcBef>
                <a:spcPts val="0"/>
              </a:spcBef>
              <a:spcAft>
                <a:spcPts val="0"/>
              </a:spcAft>
              <a:buSzPts val="1500"/>
              <a:buAutoNum type="arabicPeriod"/>
            </a:pPr>
            <a:r>
              <a:rPr lang="en" sz="1500"/>
              <a:t>Dataset</a:t>
            </a:r>
            <a:endParaRPr sz="1500"/>
          </a:p>
          <a:p>
            <a:pPr indent="-323850" lvl="0" marL="457200" rtl="0" algn="l">
              <a:spcBef>
                <a:spcPts val="0"/>
              </a:spcBef>
              <a:spcAft>
                <a:spcPts val="0"/>
              </a:spcAft>
              <a:buSzPts val="1500"/>
              <a:buAutoNum type="arabicPeriod"/>
            </a:pPr>
            <a:r>
              <a:rPr lang="en" sz="1500"/>
              <a:t>Design</a:t>
            </a:r>
            <a:endParaRPr sz="1500"/>
          </a:p>
          <a:p>
            <a:pPr indent="-323850" lvl="0" marL="457200" rtl="0" algn="l">
              <a:spcBef>
                <a:spcPts val="0"/>
              </a:spcBef>
              <a:spcAft>
                <a:spcPts val="0"/>
              </a:spcAft>
              <a:buSzPts val="1500"/>
              <a:buAutoNum type="arabicPeriod"/>
            </a:pPr>
            <a:r>
              <a:rPr lang="en" sz="1500"/>
              <a:t>Results</a:t>
            </a:r>
            <a:endParaRPr sz="1500"/>
          </a:p>
          <a:p>
            <a:pPr indent="-323850" lvl="0" marL="457200" rtl="0" algn="l">
              <a:spcBef>
                <a:spcPts val="0"/>
              </a:spcBef>
              <a:spcAft>
                <a:spcPts val="0"/>
              </a:spcAft>
              <a:buSzPts val="1500"/>
              <a:buAutoNum type="arabicPeriod"/>
            </a:pPr>
            <a:r>
              <a:rPr lang="en" sz="1500"/>
              <a:t>Conclusion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AutoNum type="arabicPeriod"/>
            </a:pPr>
            <a:r>
              <a:rPr lang="en"/>
              <a:t>INTRODUCTION</a:t>
            </a:r>
            <a:endParaRPr/>
          </a:p>
        </p:txBody>
      </p:sp>
      <p:sp>
        <p:nvSpPr>
          <p:cNvPr id="143" name="Google Shape;143;p15"/>
          <p:cNvSpPr txBox="1"/>
          <p:nvPr>
            <p:ph idx="1" type="body"/>
          </p:nvPr>
        </p:nvSpPr>
        <p:spPr>
          <a:xfrm>
            <a:off x="819150" y="1638800"/>
            <a:ext cx="7505700" cy="2799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Natural language processing (NLP) is concerned with giving computers the ability to understand text in much the same way human beings can.</a:t>
            </a:r>
            <a:endParaRPr sz="1500"/>
          </a:p>
          <a:p>
            <a:pPr indent="-323850" lvl="0" marL="457200" rtl="0" algn="l">
              <a:spcBef>
                <a:spcPts val="0"/>
              </a:spcBef>
              <a:spcAft>
                <a:spcPts val="0"/>
              </a:spcAft>
              <a:buSzPts val="1500"/>
              <a:buChar char="●"/>
            </a:pPr>
            <a:r>
              <a:rPr lang="en" sz="1500"/>
              <a:t>Automatic Text Summarization is the automated process of generating a concise and meaningful summary from a large text of data.</a:t>
            </a:r>
            <a:endParaRPr sz="1500"/>
          </a:p>
          <a:p>
            <a:pPr indent="-323850" lvl="0" marL="457200" rtl="0" algn="l">
              <a:spcBef>
                <a:spcPts val="0"/>
              </a:spcBef>
              <a:spcAft>
                <a:spcPts val="0"/>
              </a:spcAft>
              <a:buSzPts val="1500"/>
              <a:buChar char="●"/>
            </a:pPr>
            <a:r>
              <a:rPr lang="en" sz="1500"/>
              <a:t>Generating a summary with the important phrases in the source text is called Extractive Summarization.</a:t>
            </a:r>
            <a:endParaRPr sz="1500"/>
          </a:p>
          <a:p>
            <a:pPr indent="-323850" lvl="0" marL="457200" rtl="0" algn="l">
              <a:spcBef>
                <a:spcPts val="0"/>
              </a:spcBef>
              <a:spcAft>
                <a:spcPts val="0"/>
              </a:spcAft>
              <a:buSzPts val="1500"/>
              <a:buChar char="●"/>
            </a:pPr>
            <a:r>
              <a:rPr lang="en" sz="1500"/>
              <a:t>Generating a summary by understanding the concept in the source text in a more natural language is called Abstractive Summarization.</a:t>
            </a:r>
            <a:endParaRPr sz="1500"/>
          </a:p>
          <a:p>
            <a:pPr indent="-323850" lvl="0" marL="457200" rtl="0" algn="l">
              <a:spcBef>
                <a:spcPts val="0"/>
              </a:spcBef>
              <a:spcAft>
                <a:spcPts val="0"/>
              </a:spcAft>
              <a:buSzPts val="1500"/>
              <a:buChar char="●"/>
            </a:pPr>
            <a:r>
              <a:rPr lang="en" sz="1500"/>
              <a:t> Twitter is one of the most widely used social media platforms.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PROBLEM STATEMENT</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Given a set of tweets on a particular event, we have to generate a summary for these tweets.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LITERATURE</a:t>
            </a:r>
            <a:endParaRPr/>
          </a:p>
        </p:txBody>
      </p:sp>
      <p:sp>
        <p:nvSpPr>
          <p:cNvPr id="155" name="Google Shape;155;p17"/>
          <p:cNvSpPr txBox="1"/>
          <p:nvPr>
            <p:ph idx="1" type="body"/>
          </p:nvPr>
        </p:nvSpPr>
        <p:spPr>
          <a:xfrm>
            <a:off x="819150" y="1668425"/>
            <a:ext cx="7505700" cy="2932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latin typeface="Arial"/>
                <a:ea typeface="Arial"/>
                <a:cs typeface="Arial"/>
                <a:sym typeface="Arial"/>
              </a:rPr>
              <a:t>A recurrent neural network (RNN) is a type of artificial neural network which uses sequential data or time series data.</a:t>
            </a:r>
            <a:endParaRPr sz="1500">
              <a:solidFill>
                <a:srgbClr val="000000"/>
              </a:solidFil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Long Short Term Memory (LSTM) networks are a special kind of RNN, capable of learning long-term dependencies.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Char char="●"/>
            </a:pPr>
            <a:r>
              <a:rPr lang="en" sz="1500">
                <a:solidFill>
                  <a:srgbClr val="000000"/>
                </a:solidFill>
                <a:latin typeface="Arial"/>
                <a:ea typeface="Arial"/>
                <a:cs typeface="Arial"/>
                <a:sym typeface="Arial"/>
              </a:rPr>
              <a:t>The attention mechanism is a part of a neural architecture that enables to dynamically highlight relevant features of the input data, which, in NLP, is typically a sequence of textual elements.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Lato"/>
                <a:ea typeface="Lato"/>
                <a:cs typeface="Lato"/>
                <a:sym typeface="Lato"/>
              </a:rPr>
              <a:t>The Transformer is a novel architecture that aims to solve sequence-to-sequence tasks while handling long-range dependencies with ease.</a:t>
            </a:r>
            <a:endParaRPr sz="1500">
              <a:solidFill>
                <a:srgbClr val="000000"/>
              </a:solidFill>
              <a:highlight>
                <a:srgbClr val="FFFFFF"/>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T5: Text-To-Text Transfer Transformer, is pre-trained on common crawl.</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The model is essentially an Encoder-Decoder Transformer.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BART is a combination of BERT(Bi-directional encoder) and GPT(left-to-right decoder). </a:t>
            </a:r>
            <a:endParaRPr sz="1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DATASET</a:t>
            </a:r>
            <a:endParaRPr/>
          </a:p>
        </p:txBody>
      </p:sp>
      <p:sp>
        <p:nvSpPr>
          <p:cNvPr id="167" name="Google Shape;167;p19"/>
          <p:cNvSpPr txBox="1"/>
          <p:nvPr>
            <p:ph idx="1" type="body"/>
          </p:nvPr>
        </p:nvSpPr>
        <p:spPr>
          <a:xfrm>
            <a:off x="819150" y="1990725"/>
            <a:ext cx="25968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Font typeface="Arial"/>
              <a:buChar char="●"/>
            </a:pPr>
            <a:r>
              <a:rPr lang="en" sz="1500">
                <a:latin typeface="Arial"/>
                <a:ea typeface="Arial"/>
                <a:cs typeface="Arial"/>
                <a:sym typeface="Arial"/>
              </a:rPr>
              <a:t>TSix - 26 days - Twitter</a:t>
            </a:r>
            <a:endParaRPr sz="1500">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 sz="1500">
                <a:latin typeface="Arial"/>
                <a:ea typeface="Arial"/>
                <a:cs typeface="Arial"/>
                <a:sym typeface="Arial"/>
              </a:rPr>
              <a:t>Brexit, US election, ISIS, SS Note 7, Nobel prize and SpaceX</a:t>
            </a:r>
            <a:endParaRPr sz="1500">
              <a:latin typeface="Lato"/>
              <a:ea typeface="Lato"/>
              <a:cs typeface="Lato"/>
              <a:sym typeface="Lato"/>
            </a:endParaRPr>
          </a:p>
          <a:p>
            <a:pPr indent="0" lvl="0" marL="0" rtl="0" algn="l">
              <a:spcBef>
                <a:spcPts val="0"/>
              </a:spcBef>
              <a:spcAft>
                <a:spcPts val="1200"/>
              </a:spcAft>
              <a:buNone/>
            </a:pPr>
            <a:r>
              <a:t/>
            </a:r>
            <a:endParaRPr/>
          </a:p>
        </p:txBody>
      </p:sp>
      <p:pic>
        <p:nvPicPr>
          <p:cNvPr id="168" name="Google Shape;168;p19"/>
          <p:cNvPicPr preferRelativeResize="0"/>
          <p:nvPr/>
        </p:nvPicPr>
        <p:blipFill>
          <a:blip r:embed="rId3">
            <a:alphaModFix/>
          </a:blip>
          <a:stretch>
            <a:fillRect/>
          </a:stretch>
        </p:blipFill>
        <p:spPr>
          <a:xfrm>
            <a:off x="3508725" y="950975"/>
            <a:ext cx="5234099" cy="324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DESIGN</a:t>
            </a:r>
            <a:endParaRPr/>
          </a:p>
        </p:txBody>
      </p:sp>
      <p:pic>
        <p:nvPicPr>
          <p:cNvPr id="174" name="Google Shape;174;p20"/>
          <p:cNvPicPr preferRelativeResize="0"/>
          <p:nvPr/>
        </p:nvPicPr>
        <p:blipFill>
          <a:blip r:embed="rId3">
            <a:alphaModFix/>
          </a:blip>
          <a:stretch>
            <a:fillRect/>
          </a:stretch>
        </p:blipFill>
        <p:spPr>
          <a:xfrm>
            <a:off x="2803750" y="455100"/>
            <a:ext cx="6039700" cy="4423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a:t>
            </a:r>
            <a:endParaRPr/>
          </a:p>
        </p:txBody>
      </p:sp>
      <p:sp>
        <p:nvSpPr>
          <p:cNvPr id="180" name="Google Shape;180;p21"/>
          <p:cNvSpPr txBox="1"/>
          <p:nvPr>
            <p:ph idx="1" type="body"/>
          </p:nvPr>
        </p:nvSpPr>
        <p:spPr>
          <a:xfrm>
            <a:off x="819150" y="1628925"/>
            <a:ext cx="7505700" cy="288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Tokenization is the process of converting the sentences to a list of tokens.</a:t>
            </a:r>
            <a:endParaRPr sz="1500"/>
          </a:p>
          <a:p>
            <a:pPr indent="-323850" lvl="0" marL="457200" rtl="0" algn="l">
              <a:spcBef>
                <a:spcPts val="0"/>
              </a:spcBef>
              <a:spcAft>
                <a:spcPts val="0"/>
              </a:spcAft>
              <a:buSzPts val="1500"/>
              <a:buChar char="●"/>
            </a:pPr>
            <a:r>
              <a:rPr lang="en" sz="1500"/>
              <a:t>Pre-processing: </a:t>
            </a:r>
            <a:r>
              <a:rPr lang="en" sz="1500"/>
              <a:t>URLs, Mentions, Hashtags, Emojis, Smileys does not convey any meaning to the sentence. Hence they are removed. </a:t>
            </a:r>
            <a:endParaRPr sz="1500"/>
          </a:p>
          <a:p>
            <a:pPr indent="-323850" lvl="0" marL="457200" rtl="0" algn="l">
              <a:spcBef>
                <a:spcPts val="0"/>
              </a:spcBef>
              <a:spcAft>
                <a:spcPts val="0"/>
              </a:spcAft>
              <a:buSzPts val="1500"/>
              <a:buChar char="●"/>
            </a:pPr>
            <a:r>
              <a:rPr lang="en" sz="1500"/>
              <a:t>Pre-training: Training a model with one task to help it form parameters that can be used in other tasks.  They “learn” the grammatical structures and semantics of a language.</a:t>
            </a:r>
            <a:endParaRPr sz="1500"/>
          </a:p>
          <a:p>
            <a:pPr indent="-323850" lvl="0" marL="457200" rtl="0" algn="l">
              <a:spcBef>
                <a:spcPts val="0"/>
              </a:spcBef>
              <a:spcAft>
                <a:spcPts val="0"/>
              </a:spcAft>
              <a:buSzPts val="1500"/>
              <a:buChar char="●"/>
            </a:pPr>
            <a:r>
              <a:rPr lang="en" sz="1500"/>
              <a:t>Fine-tuning: Process of re-training a pre-trained language model using our own custom data. Weights of the original model are updated in this step.</a:t>
            </a:r>
            <a:endParaRPr sz="1500"/>
          </a:p>
          <a:p>
            <a:pPr indent="-323850" lvl="0" marL="457200" rtl="0" algn="l">
              <a:spcBef>
                <a:spcPts val="0"/>
              </a:spcBef>
              <a:spcAft>
                <a:spcPts val="0"/>
              </a:spcAft>
              <a:buSzPts val="1500"/>
              <a:buChar char="●"/>
            </a:pPr>
            <a:r>
              <a:rPr lang="en" sz="1500"/>
              <a:t>Generating Summary: </a:t>
            </a:r>
            <a:r>
              <a:rPr lang="en" sz="1500"/>
              <a:t> The output from the model, a set of tokens, is decoded with the same tokenizer and words are joined to get the summary.</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