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541fc2e3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541fc2e3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541fc2e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541fc2e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541fc2e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541fc2e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541fc2e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541fc2e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541fc2e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541fc2e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541fc2e3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541fc2e3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541fc2e3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541fc2e3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3825" y="794300"/>
            <a:ext cx="8341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Paper Review: MNIST Handwritten Digit Classification Based on Convolutional Neural</a:t>
            </a:r>
            <a:endParaRPr sz="2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Network with Hyperparameter Optimization (2023)</a:t>
            </a:r>
            <a:endParaRPr sz="24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500" y="32639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0"/>
              <a:t>Team 29</a:t>
            </a:r>
            <a:endParaRPr sz="15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0"/>
              <a:t>Abid Hossain -  20301115</a:t>
            </a:r>
            <a:endParaRPr sz="1540"/>
          </a:p>
        </p:txBody>
      </p:sp>
      <p:sp>
        <p:nvSpPr>
          <p:cNvPr id="279" name="Google Shape;279;p13"/>
          <p:cNvSpPr txBox="1"/>
          <p:nvPr/>
        </p:nvSpPr>
        <p:spPr>
          <a:xfrm>
            <a:off x="316500" y="3684800"/>
            <a:ext cx="4255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 - </a:t>
            </a:r>
            <a:r>
              <a:rPr lang="en">
                <a:solidFill>
                  <a:schemeClr val="lt1"/>
                </a:solidFill>
              </a:rPr>
              <a:t>Sadiul Arefin Rafi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 - Sania Azhmee Bhuiyan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608625" y="1300950"/>
            <a:ext cx="883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Challenges in MNIST recognition: Scarce glyph information, variability among writers.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Need for dynamic information: Stroke trajectory coordinates.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Growing interest in ML techniques for handwriting classification.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Combining typewritten features with traditional methods improves accuracy.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CNN-based DNNs extract implicit correlations in data for useful patterns.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DNNs process both shallow and deep features, producing abstract features.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Gated Recurrent Units (GRU) integrated with CNNs achieves high accuracy.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Balancing recognition rate and complexity for optimal performance.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Increasing hidden layers in DNNs may affect generalization capacity.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CNNs' role in error-free MNIST recognition remains challenging.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Paper structure: CNN design, model structure, analysis of results.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220250" y="383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63475" y="1048900"/>
            <a:ext cx="70305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Handwriting recognition: Complex due to handwriting style variations and image quality.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Machine learning, especially CNNs, enhances recognition accuracy.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Deep CNN model developed for MNIST handwritten digit dataset.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Model structure: Multi-layer deep arrangement, feature extraction, classification.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Hyperparameters optimized: Batch sizes, kernel sizes, batch normalization, activation function, learning rate.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Proposed methodology achieves high classification accuracy.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Training dataset: 99.82% average accuracy.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Testing dataset: 99.40% average accuracy.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Nearly error-free system for MNIST recognition.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 Design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77350" y="1238250"/>
            <a:ext cx="8520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CNNs employ multiple convolutional and non-linear layers for feature extraction.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Feature retention through techniques like max pooling.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AutoNum type="arabicPeriod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Multiple convolution layers with Keras/Tensorflow's 2D convolution function.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AutoNum type="arabicPeriod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Neuron/kernel initialization with weight matrix and bias scalar.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AutoNum type="arabicPeriod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Batch normalization to regulate results, ReLU activation for feature extraction.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AutoNum type="arabicPeriod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Optional max pooling/data reduction for dimension and cost reduction.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Output of last convolutional layer: Extracted features flattened to one-dimensional tensor.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Softmax layer for category likelihood prediction.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Highest probability class chosen as predicted category.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Study's design: Three convolution layers for feature extraction.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Batch normalization, activation layer with each convolution layer.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1568 features extracted from convolution layers.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Fed to two dense layers for classification.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-3125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Maven Pro"/>
              <a:buChar char="●"/>
            </a:pPr>
            <a:r>
              <a:rPr lang="en" sz="1512">
                <a:latin typeface="Maven Pro"/>
                <a:ea typeface="Maven Pro"/>
                <a:cs typeface="Maven Pro"/>
                <a:sym typeface="Maven Pro"/>
              </a:rPr>
              <a:t>Output layer with 10 nodes for 10-digit categories.</a:t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512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910000" y="200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217250" y="968725"/>
            <a:ext cx="7450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31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9460"/>
              <a:buFont typeface="Maven Pro"/>
              <a:buChar char="●"/>
            </a:pPr>
            <a:r>
              <a:rPr lang="en" sz="1897">
                <a:latin typeface="Maven Pro"/>
                <a:ea typeface="Maven Pro"/>
                <a:cs typeface="Maven Pro"/>
                <a:sym typeface="Maven Pro"/>
              </a:rPr>
              <a:t>Core steps of CNN-based recognition model: Extraction, classification, backpropagation.</a:t>
            </a:r>
            <a:endParaRPr sz="18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9460"/>
              <a:buFont typeface="Maven Pro"/>
              <a:buChar char="●"/>
            </a:pPr>
            <a:r>
              <a:rPr lang="en" sz="1897">
                <a:latin typeface="Maven Pro"/>
                <a:ea typeface="Maven Pro"/>
                <a:cs typeface="Maven Pro"/>
                <a:sym typeface="Maven Pro"/>
              </a:rPr>
              <a:t>Algorithm design process (Fig. 1):</a:t>
            </a:r>
            <a:endParaRPr sz="18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○"/>
            </a:pPr>
            <a:r>
              <a:rPr lang="en" sz="1697">
                <a:latin typeface="Maven Pro"/>
                <a:ea typeface="Maven Pro"/>
                <a:cs typeface="Maven Pro"/>
                <a:sym typeface="Maven Pro"/>
              </a:rPr>
              <a:t>Training, validation, and testing follow similar process.</a:t>
            </a:r>
            <a:endParaRPr sz="16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○"/>
            </a:pPr>
            <a:r>
              <a:rPr lang="en" sz="1697">
                <a:latin typeface="Maven Pro"/>
                <a:ea typeface="Maven Pro"/>
                <a:cs typeface="Maven Pro"/>
                <a:sym typeface="Maven Pro"/>
              </a:rPr>
              <a:t>Different datasets and fixed parameters for validation/testing.</a:t>
            </a:r>
            <a:endParaRPr sz="16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○"/>
            </a:pPr>
            <a:r>
              <a:rPr lang="en" sz="1697">
                <a:latin typeface="Maven Pro"/>
                <a:ea typeface="Maven Pro"/>
                <a:cs typeface="Maven Pro"/>
                <a:sym typeface="Maven Pro"/>
              </a:rPr>
              <a:t>Validation samples for cross-validation at end of each epoch/iteration.</a:t>
            </a:r>
            <a:endParaRPr sz="16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9460"/>
              <a:buFont typeface="Maven Pro"/>
              <a:buChar char="●"/>
            </a:pPr>
            <a:r>
              <a:rPr lang="en" sz="1897">
                <a:latin typeface="Maven Pro"/>
                <a:ea typeface="Maven Pro"/>
                <a:cs typeface="Maven Pro"/>
                <a:sym typeface="Maven Pro"/>
              </a:rPr>
              <a:t>Multi-layer deep arrangement for CNN classification:</a:t>
            </a:r>
            <a:endParaRPr sz="18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○"/>
            </a:pPr>
            <a:r>
              <a:rPr lang="en" sz="1697">
                <a:latin typeface="Maven Pro"/>
                <a:ea typeface="Maven Pro"/>
                <a:cs typeface="Maven Pro"/>
                <a:sym typeface="Maven Pro"/>
              </a:rPr>
              <a:t>Three convolution and activation layers for feature extraction.</a:t>
            </a:r>
            <a:endParaRPr sz="16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○"/>
            </a:pPr>
            <a:r>
              <a:rPr lang="en" sz="1697">
                <a:latin typeface="Maven Pro"/>
                <a:ea typeface="Maven Pro"/>
                <a:cs typeface="Maven Pro"/>
                <a:sym typeface="Maven Pro"/>
              </a:rPr>
              <a:t>Two fully connected (dense) layers for classification (Fig. 2).</a:t>
            </a:r>
            <a:endParaRPr sz="16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9460"/>
              <a:buFont typeface="Maven Pro"/>
              <a:buChar char="●"/>
            </a:pPr>
            <a:r>
              <a:rPr lang="en" sz="1897">
                <a:latin typeface="Maven Pro"/>
                <a:ea typeface="Maven Pro"/>
                <a:cs typeface="Maven Pro"/>
                <a:sym typeface="Maven Pro"/>
              </a:rPr>
              <a:t>Hyperparameter optimization strategy:</a:t>
            </a:r>
            <a:endParaRPr sz="18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○"/>
            </a:pPr>
            <a:r>
              <a:rPr lang="en" sz="1697">
                <a:latin typeface="Maven Pro"/>
                <a:ea typeface="Maven Pro"/>
                <a:cs typeface="Maven Pro"/>
                <a:sym typeface="Maven Pro"/>
              </a:rPr>
              <a:t>Parameters: Batch sizes, kernel sizes, batch normalization, activation function, dropout rate, etc.</a:t>
            </a:r>
            <a:endParaRPr sz="1697">
              <a:latin typeface="Maven Pro"/>
              <a:ea typeface="Maven Pro"/>
              <a:cs typeface="Maven Pro"/>
              <a:sym typeface="Maven Pro"/>
            </a:endParaRPr>
          </a:p>
          <a:p>
            <a:pPr indent="-3283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aven Pro"/>
              <a:buChar char="○"/>
            </a:pPr>
            <a:r>
              <a:rPr lang="en" sz="1697">
                <a:latin typeface="Maven Pro"/>
                <a:ea typeface="Maven Pro"/>
                <a:cs typeface="Maven Pro"/>
                <a:sym typeface="Maven Pro"/>
              </a:rPr>
              <a:t>Aim: Maximize CNN classification accuracy for MNIST recognition.</a:t>
            </a:r>
            <a:endParaRPr sz="1697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4440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Hyperparameter Tuning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525100" y="1597875"/>
            <a:ext cx="78330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Detailed hyperparameters refinement essential for optimal CNN model fit.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Aim: Achieve best performance (accuracy, loss) on validation and general data.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Batch Size Analysis and Selection: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○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Impact of training batch size on outcomes.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○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Small batch size: Lengthy training, potential gradient oscillations.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○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Large batch size: Convergence to local optima.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○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Appropriate adjustment enhances memory utilization, parallel efficiency, convergence speed.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○"/>
            </a:pP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Empirical setting: Global batch size = 128 * Number of Accelerators.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○"/>
            </a:pPr>
            <a:r>
              <a:rPr lang="en" sz="13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tf.data</a:t>
            </a:r>
            <a:r>
              <a:rPr lang="en" sz="13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auto-splits global batch size for distributed training.</a:t>
            </a:r>
            <a:endParaRPr sz="13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99275" y="682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 and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1038275" y="1360475"/>
            <a:ext cx="8429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Optimization and Training: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Cross-entropy loss function, initial learning rate of 1*10^(-3).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Adam optimizer for loss minimization.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Batch size: 1000 for training with random gradient descent.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Convergence within 10 iterations.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Each iteration cross-validated with 5000 validation samples.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Best validation performance at Epoch 8.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Testing and Validation: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Testing dataset verification: Accuracy 99.40%, loss 0.0171.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Varying accuracy rates per digit category.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Visualization and Analysis: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Convolution kernels extract image features.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Limited efficient method for neuron significance evaluation.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Feature assessment through larger samples and layer output analysis.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Comparison with State-of-the-Art Models: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○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Classification accuracy improvement demonstrated (Table 3).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Lightweight DNN for Handwriting Recognition: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MNIST dataset employed for handwriting classification.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Detailed exploration of CNN-based backbone architecture.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In-depth hyperparameter optimization (batch size, learning rate).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Enhanced Training and Testing Outcomes: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Focus on improved training and testing performance.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Comprehensive evaluation within Keras/Tensorflow framework.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Achieved Accuracy: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Developed model accuracy: 99.4% on MNIST dataset.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Comparable with results from state-of-the-art models.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