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5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Quattrocento Sans" panose="020B0502050000020003"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gdOJ2ZhmiorTfwSIjq0yvS+Glc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F5BBB8-001D-4307-90B3-E9EAF6DDAD2D}">
  <a:tblStyle styleId="{E9F5BBB8-001D-4307-90B3-E9EAF6DDAD2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questions on this slide are sourced from this article: </a:t>
            </a:r>
            <a:endParaRPr/>
          </a:p>
          <a:p>
            <a:pPr marL="0" marR="0" lvl="0" indent="0" algn="l" rtl="0">
              <a:lnSpc>
                <a:spcPct val="100000"/>
              </a:lnSpc>
              <a:spcBef>
                <a:spcPts val="0"/>
              </a:spcBef>
              <a:spcAft>
                <a:spcPts val="0"/>
              </a:spcAft>
              <a:buClr>
                <a:schemeClr val="dk1"/>
              </a:buClr>
              <a:buSzPts val="1200"/>
              <a:buFont typeface="Calibri"/>
              <a:buNone/>
            </a:pPr>
            <a:r>
              <a:rPr lang="en-US"/>
              <a:t>https://premium.wpmudev.org/blog/a-simple-sure-fire-way-to-create-great-content-the-5-w-the-h/</a:t>
            </a:r>
            <a:endParaRPr/>
          </a:p>
          <a:p>
            <a:pPr marL="0" marR="0" lvl="0" indent="0" algn="l" rtl="0">
              <a:lnSpc>
                <a:spcPct val="100000"/>
              </a:lnSpc>
              <a:spcBef>
                <a:spcPts val="0"/>
              </a:spcBef>
              <a:spcAft>
                <a:spcPts val="0"/>
              </a:spcAft>
              <a:buClr>
                <a:schemeClr val="dk1"/>
              </a:buClr>
              <a:buSzPts val="1200"/>
              <a:buFont typeface="Calibri"/>
              <a:buNone/>
            </a:pPr>
            <a:endParaRPr/>
          </a:p>
          <a:p>
            <a:pPr marL="171450" marR="0" lvl="0" indent="-171450" algn="l" rtl="0">
              <a:lnSpc>
                <a:spcPct val="100000"/>
              </a:lnSpc>
              <a:spcBef>
                <a:spcPts val="0"/>
              </a:spcBef>
              <a:spcAft>
                <a:spcPts val="0"/>
              </a:spcAft>
              <a:buClr>
                <a:schemeClr val="dk1"/>
              </a:buClr>
              <a:buSzPts val="1200"/>
              <a:buFont typeface="Arial"/>
              <a:buChar char="•"/>
            </a:pPr>
            <a:r>
              <a:rPr lang="en-US"/>
              <a:t>How does this topic work? How does it function? How does it do what it does?</a:t>
            </a:r>
            <a:endParaRPr/>
          </a:p>
          <a:p>
            <a:pPr marL="171450" marR="0" lvl="0" indent="-171450" algn="l" rtl="0">
              <a:lnSpc>
                <a:spcPct val="100000"/>
              </a:lnSpc>
              <a:spcBef>
                <a:spcPts val="0"/>
              </a:spcBef>
              <a:spcAft>
                <a:spcPts val="0"/>
              </a:spcAft>
              <a:buClr>
                <a:schemeClr val="dk1"/>
              </a:buClr>
              <a:buSzPts val="1200"/>
              <a:buFont typeface="Arial"/>
              <a:buChar char="•"/>
            </a:pPr>
            <a:r>
              <a:rPr lang="en-US"/>
              <a:t>How did it come to be?</a:t>
            </a:r>
            <a:endParaRPr/>
          </a:p>
          <a:p>
            <a:pPr marL="171450" marR="0" lvl="0" indent="-171450" algn="l" rtl="0">
              <a:lnSpc>
                <a:spcPct val="100000"/>
              </a:lnSpc>
              <a:spcBef>
                <a:spcPts val="0"/>
              </a:spcBef>
              <a:spcAft>
                <a:spcPts val="0"/>
              </a:spcAft>
              <a:buClr>
                <a:schemeClr val="dk1"/>
              </a:buClr>
              <a:buSzPts val="1200"/>
              <a:buFont typeface="Arial"/>
              <a:buChar char="•"/>
            </a:pPr>
            <a:r>
              <a:rPr lang="en-US"/>
              <a:t>How are those involved affected?</a:t>
            </a:r>
            <a:endParaRPr/>
          </a:p>
        </p:txBody>
      </p:sp>
      <p:sp>
        <p:nvSpPr>
          <p:cNvPr id="190" name="Google Shape;19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step is complete when we have produced a satisfactory description of the situation and when we have identified (but not necessarily gathered) the key facts and data.</a:t>
            </a:r>
            <a:endParaRPr/>
          </a:p>
        </p:txBody>
      </p:sp>
      <p:sp>
        <p:nvSpPr>
          <p:cNvPr id="201" name="Google Shape;2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This step is complete when we have found and organized relevant information for the situation at hand and when we have made some initial hypotheses about the source of the problem and potential solutions.</a:t>
            </a:r>
            <a:endParaRPr/>
          </a:p>
        </p:txBody>
      </p:sp>
      <p:sp>
        <p:nvSpPr>
          <p:cNvPr id="212" name="Google Shape;21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This step is complete when we have produced a working problem statement.</a:t>
            </a:r>
            <a:endParaRPr/>
          </a:p>
        </p:txBody>
      </p:sp>
      <p:sp>
        <p:nvSpPr>
          <p:cNvPr id="223" name="Google Shape;22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This step is complete when we have produced a list of potential solutions and perhaps a list of advantages and disadvantages for each one.</a:t>
            </a:r>
            <a:endParaRPr/>
          </a:p>
        </p:txBody>
      </p:sp>
      <p:sp>
        <p:nvSpPr>
          <p:cNvPr id="234" name="Google Shape;23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This step is complete when we have produced a recommended course of action, along with justification that supports it.</a:t>
            </a:r>
            <a:endParaRPr/>
          </a:p>
        </p:txBody>
      </p:sp>
      <p:sp>
        <p:nvSpPr>
          <p:cNvPr id="245" name="Google Shape;2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This step is complete when we have produced an implementation plan and executed enough of it to begin evaluating how well it is succeeding.</a:t>
            </a:r>
            <a:endParaRPr/>
          </a:p>
        </p:txBody>
      </p:sp>
      <p:sp>
        <p:nvSpPr>
          <p:cNvPr id="256" name="Google Shape;2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Calibri"/>
              <a:buNone/>
            </a:pPr>
            <a:r>
              <a:rPr lang="en-US"/>
              <a:t>For the High Level Business Understanding focus on the Case Study supplied.</a:t>
            </a:r>
            <a:endParaRPr/>
          </a:p>
        </p:txBody>
      </p:sp>
      <p:sp>
        <p:nvSpPr>
          <p:cNvPr id="107" name="Google Shape;10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4b1df8813_3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54b1df8813_3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154b1df8813_3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347" name="Google Shape;34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Provide a screen shot of the visualization built in Power BI or Tableau.</a:t>
            </a:r>
            <a:endParaRPr/>
          </a:p>
        </p:txBody>
      </p:sp>
      <p:sp>
        <p:nvSpPr>
          <p:cNvPr id="389" name="Google Shape;38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Provide a screen shot of the visualization built in Power BI or Tableau.</a:t>
            </a:r>
            <a:endParaRPr/>
          </a:p>
        </p:txBody>
      </p:sp>
      <p:sp>
        <p:nvSpPr>
          <p:cNvPr id="399" name="Google Shape;399;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Provide a screen shot of the visualization built in Power BI or Tableau.</a:t>
            </a:r>
            <a:endParaRPr/>
          </a:p>
          <a:p>
            <a:pPr marL="0" lvl="0" indent="0" algn="l" rtl="0">
              <a:spcBef>
                <a:spcPts val="0"/>
              </a:spcBef>
              <a:spcAft>
                <a:spcPts val="0"/>
              </a:spcAft>
              <a:buNone/>
            </a:pPr>
            <a:endParaRPr b="1"/>
          </a:p>
          <a:p>
            <a:pPr marL="0" marR="0" lvl="0" indent="0" algn="l" rtl="0">
              <a:lnSpc>
                <a:spcPct val="100000"/>
              </a:lnSpc>
              <a:spcBef>
                <a:spcPts val="0"/>
              </a:spcBef>
              <a:spcAft>
                <a:spcPts val="0"/>
              </a:spcAft>
              <a:buClr>
                <a:schemeClr val="dk1"/>
              </a:buClr>
              <a:buSzPts val="1200"/>
              <a:buFont typeface="Calibri"/>
              <a:buNone/>
            </a:pPr>
            <a:r>
              <a:rPr lang="en-US" sz="1200"/>
              <a:t>Top 5 Cities with the highest profit.</a:t>
            </a:r>
            <a:endParaRPr/>
          </a:p>
          <a:p>
            <a:pPr marL="0" lvl="0" indent="0" algn="l" rtl="0">
              <a:spcBef>
                <a:spcPts val="0"/>
              </a:spcBef>
              <a:spcAft>
                <a:spcPts val="0"/>
              </a:spcAft>
              <a:buNone/>
            </a:pPr>
            <a:endParaRPr b="1"/>
          </a:p>
        </p:txBody>
      </p:sp>
      <p:sp>
        <p:nvSpPr>
          <p:cNvPr id="406" name="Google Shape;40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54b1df8813_3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54b1df8813_3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154b1df8813_3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87ae313824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87ae313824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g187ae313824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87ae313824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87ae313824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g187ae313824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87ae313824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87ae313824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187ae313824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The answer to the question from Slide 21 needs to be supported by the data visualized in the previous steps.</a:t>
            </a:r>
            <a:endParaRPr/>
          </a:p>
        </p:txBody>
      </p:sp>
      <p:sp>
        <p:nvSpPr>
          <p:cNvPr id="518" name="Google Shape;518;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The answer to the question from Slide 21 needs to be supported by the data visualized in the previous steps.</a:t>
            </a:r>
            <a:endParaRPr/>
          </a:p>
        </p:txBody>
      </p:sp>
      <p:sp>
        <p:nvSpPr>
          <p:cNvPr id="530" name="Google Shape;530;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questions on this slide are sourced from this article: </a:t>
            </a:r>
            <a:endParaRPr/>
          </a:p>
          <a:p>
            <a:pPr marL="0" marR="0" lvl="0" indent="0" algn="l" rtl="0">
              <a:lnSpc>
                <a:spcPct val="100000"/>
              </a:lnSpc>
              <a:spcBef>
                <a:spcPts val="0"/>
              </a:spcBef>
              <a:spcAft>
                <a:spcPts val="0"/>
              </a:spcAft>
              <a:buClr>
                <a:schemeClr val="dk1"/>
              </a:buClr>
              <a:buSzPts val="1200"/>
              <a:buFont typeface="Calibri"/>
              <a:buNone/>
            </a:pPr>
            <a:r>
              <a:rPr lang="en-US"/>
              <a:t>https://premium.wpmudev.org/blog/a-simple-sure-fire-way-to-create-great-content-the-5-w-the-h/</a:t>
            </a:r>
            <a:endParaRPr/>
          </a:p>
          <a:p>
            <a:pPr marL="0" marR="0" lvl="0" indent="0" algn="l" rtl="0">
              <a:lnSpc>
                <a:spcPct val="100000"/>
              </a:lnSpc>
              <a:spcBef>
                <a:spcPts val="0"/>
              </a:spcBef>
              <a:spcAft>
                <a:spcPts val="0"/>
              </a:spcAft>
              <a:buClr>
                <a:schemeClr val="dk1"/>
              </a:buClr>
              <a:buSzPts val="1200"/>
              <a:buFont typeface="Calibri"/>
              <a:buNone/>
            </a:pPr>
            <a:endParaRPr/>
          </a:p>
          <a:p>
            <a:pPr marL="171450" marR="0" lvl="0" indent="-171450" algn="l" rtl="0">
              <a:lnSpc>
                <a:spcPct val="100000"/>
              </a:lnSpc>
              <a:spcBef>
                <a:spcPts val="0"/>
              </a:spcBef>
              <a:spcAft>
                <a:spcPts val="0"/>
              </a:spcAft>
              <a:buClr>
                <a:schemeClr val="dk1"/>
              </a:buClr>
              <a:buSzPts val="1200"/>
              <a:buFont typeface="Arial"/>
              <a:buChar char="•"/>
            </a:pPr>
            <a:r>
              <a:rPr lang="en-US"/>
              <a:t>Who is involved?</a:t>
            </a:r>
            <a:endParaRPr/>
          </a:p>
          <a:p>
            <a:pPr marL="171450" marR="0" lvl="0" indent="-171450" algn="l" rtl="0">
              <a:lnSpc>
                <a:spcPct val="100000"/>
              </a:lnSpc>
              <a:spcBef>
                <a:spcPts val="0"/>
              </a:spcBef>
              <a:spcAft>
                <a:spcPts val="0"/>
              </a:spcAft>
              <a:buClr>
                <a:schemeClr val="dk1"/>
              </a:buClr>
              <a:buSzPts val="1200"/>
              <a:buFont typeface="Arial"/>
              <a:buChar char="•"/>
            </a:pPr>
            <a:r>
              <a:rPr lang="en-US"/>
              <a:t>Who is affected?</a:t>
            </a:r>
            <a:endParaRPr/>
          </a:p>
          <a:p>
            <a:pPr marL="171450" marR="0" lvl="0" indent="-171450" algn="l" rtl="0">
              <a:lnSpc>
                <a:spcPct val="100000"/>
              </a:lnSpc>
              <a:spcBef>
                <a:spcPts val="0"/>
              </a:spcBef>
              <a:spcAft>
                <a:spcPts val="0"/>
              </a:spcAft>
              <a:buClr>
                <a:schemeClr val="dk1"/>
              </a:buClr>
              <a:buSzPts val="1200"/>
              <a:buFont typeface="Arial"/>
              <a:buChar char="•"/>
            </a:pPr>
            <a:r>
              <a:rPr lang="en-US"/>
              <a:t>Who will benefit?</a:t>
            </a:r>
            <a:endParaRPr/>
          </a:p>
          <a:p>
            <a:pPr marL="171450" marR="0" lvl="0" indent="-171450" algn="l" rtl="0">
              <a:lnSpc>
                <a:spcPct val="100000"/>
              </a:lnSpc>
              <a:spcBef>
                <a:spcPts val="0"/>
              </a:spcBef>
              <a:spcAft>
                <a:spcPts val="0"/>
              </a:spcAft>
              <a:buClr>
                <a:schemeClr val="dk1"/>
              </a:buClr>
              <a:buSzPts val="1200"/>
              <a:buFont typeface="Arial"/>
              <a:buChar char="•"/>
            </a:pPr>
            <a:r>
              <a:rPr lang="en-US"/>
              <a:t>Who will be harmed?</a:t>
            </a:r>
            <a:endParaRPr/>
          </a:p>
        </p:txBody>
      </p:sp>
      <p:sp>
        <p:nvSpPr>
          <p:cNvPr id="135" name="Google Shape;13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questions on this slide are sourced from this article: </a:t>
            </a:r>
            <a:endParaRPr/>
          </a:p>
          <a:p>
            <a:pPr marL="0" marR="0" lvl="0" indent="0" algn="l" rtl="0">
              <a:lnSpc>
                <a:spcPct val="100000"/>
              </a:lnSpc>
              <a:spcBef>
                <a:spcPts val="0"/>
              </a:spcBef>
              <a:spcAft>
                <a:spcPts val="0"/>
              </a:spcAft>
              <a:buClr>
                <a:schemeClr val="dk1"/>
              </a:buClr>
              <a:buSzPts val="1200"/>
              <a:buFont typeface="Calibri"/>
              <a:buNone/>
            </a:pPr>
            <a:r>
              <a:rPr lang="en-US"/>
              <a:t>https://premium.wpmudev.org/blog/a-simple-sure-fire-way-to-create-great-content-the-5-w-the-h/</a:t>
            </a:r>
            <a:endParaRPr/>
          </a:p>
          <a:p>
            <a:pPr marL="0" marR="0" lvl="0" indent="0" algn="l" rtl="0">
              <a:lnSpc>
                <a:spcPct val="100000"/>
              </a:lnSpc>
              <a:spcBef>
                <a:spcPts val="0"/>
              </a:spcBef>
              <a:spcAft>
                <a:spcPts val="0"/>
              </a:spcAft>
              <a:buClr>
                <a:schemeClr val="dk1"/>
              </a:buClr>
              <a:buSzPts val="1200"/>
              <a:buFont typeface="Calibri"/>
              <a:buNone/>
            </a:pPr>
            <a:endParaRPr/>
          </a:p>
          <a:p>
            <a:pPr marL="171450" marR="0" lvl="0" indent="-171450" algn="l" rtl="0">
              <a:lnSpc>
                <a:spcPct val="100000"/>
              </a:lnSpc>
              <a:spcBef>
                <a:spcPts val="0"/>
              </a:spcBef>
              <a:spcAft>
                <a:spcPts val="0"/>
              </a:spcAft>
              <a:buClr>
                <a:schemeClr val="dk1"/>
              </a:buClr>
              <a:buSzPts val="1200"/>
              <a:buFont typeface="Arial"/>
              <a:buChar char="•"/>
            </a:pPr>
            <a:r>
              <a:rPr lang="en-US"/>
              <a:t>What is your topic narrowed down in a simple phrase/sentence?</a:t>
            </a:r>
            <a:endParaRPr/>
          </a:p>
          <a:p>
            <a:pPr marL="171450" marR="0" lvl="0" indent="-171450" algn="l" rtl="0">
              <a:lnSpc>
                <a:spcPct val="100000"/>
              </a:lnSpc>
              <a:spcBef>
                <a:spcPts val="0"/>
              </a:spcBef>
              <a:spcAft>
                <a:spcPts val="0"/>
              </a:spcAft>
              <a:buClr>
                <a:schemeClr val="dk1"/>
              </a:buClr>
              <a:buSzPts val="1200"/>
              <a:buFont typeface="Arial"/>
              <a:buChar char="•"/>
            </a:pPr>
            <a:r>
              <a:rPr lang="en-US"/>
              <a:t>What does your topic involve? (i.e. What are the different parts to it?)</a:t>
            </a:r>
            <a:endParaRPr/>
          </a:p>
          <a:p>
            <a:pPr marL="171450" marR="0" lvl="0" indent="-171450" algn="l" rtl="0">
              <a:lnSpc>
                <a:spcPct val="100000"/>
              </a:lnSpc>
              <a:spcBef>
                <a:spcPts val="0"/>
              </a:spcBef>
              <a:spcAft>
                <a:spcPts val="0"/>
              </a:spcAft>
              <a:buClr>
                <a:schemeClr val="dk1"/>
              </a:buClr>
              <a:buSzPts val="1200"/>
              <a:buFont typeface="Arial"/>
              <a:buChar char="•"/>
            </a:pPr>
            <a:r>
              <a:rPr lang="en-US"/>
              <a:t>What is it similar to / different from?</a:t>
            </a:r>
            <a:endParaRPr/>
          </a:p>
          <a:p>
            <a:pPr marL="171450" marR="0" lvl="0" indent="-171450" algn="l" rtl="0">
              <a:lnSpc>
                <a:spcPct val="100000"/>
              </a:lnSpc>
              <a:spcBef>
                <a:spcPts val="0"/>
              </a:spcBef>
              <a:spcAft>
                <a:spcPts val="0"/>
              </a:spcAft>
              <a:buClr>
                <a:schemeClr val="dk1"/>
              </a:buClr>
              <a:buSzPts val="1200"/>
              <a:buFont typeface="Arial"/>
              <a:buChar char="•"/>
            </a:pPr>
            <a:r>
              <a:rPr lang="en-US"/>
              <a:t>What might be affected/changed by your topic?</a:t>
            </a:r>
            <a:endParaRPr/>
          </a:p>
        </p:txBody>
      </p:sp>
      <p:sp>
        <p:nvSpPr>
          <p:cNvPr id="146" name="Google Shape;14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questions on this slide are sourced from this article: </a:t>
            </a:r>
            <a:endParaRPr/>
          </a:p>
          <a:p>
            <a:pPr marL="0" marR="0" lvl="0" indent="0" algn="l" rtl="0">
              <a:lnSpc>
                <a:spcPct val="100000"/>
              </a:lnSpc>
              <a:spcBef>
                <a:spcPts val="0"/>
              </a:spcBef>
              <a:spcAft>
                <a:spcPts val="0"/>
              </a:spcAft>
              <a:buClr>
                <a:schemeClr val="dk1"/>
              </a:buClr>
              <a:buSzPts val="1200"/>
              <a:buFont typeface="Calibri"/>
              <a:buNone/>
            </a:pPr>
            <a:r>
              <a:rPr lang="en-US"/>
              <a:t>https://premium.wpmudev.org/blog/a-simple-sure-fire-way-to-create-great-content-the-5-w-the-h/</a:t>
            </a:r>
            <a:endParaRPr/>
          </a:p>
          <a:p>
            <a:pPr marL="0" marR="0" lvl="0" indent="0" algn="l" rtl="0">
              <a:lnSpc>
                <a:spcPct val="100000"/>
              </a:lnSpc>
              <a:spcBef>
                <a:spcPts val="0"/>
              </a:spcBef>
              <a:spcAft>
                <a:spcPts val="0"/>
              </a:spcAft>
              <a:buClr>
                <a:schemeClr val="dk1"/>
              </a:buClr>
              <a:buSzPts val="1200"/>
              <a:buFont typeface="Calibri"/>
              <a:buNone/>
            </a:pPr>
            <a:endParaRPr/>
          </a:p>
          <a:p>
            <a:pPr marL="171450" marR="0" lvl="0" indent="-171450" algn="l" rtl="0">
              <a:lnSpc>
                <a:spcPct val="100000"/>
              </a:lnSpc>
              <a:spcBef>
                <a:spcPts val="0"/>
              </a:spcBef>
              <a:spcAft>
                <a:spcPts val="0"/>
              </a:spcAft>
              <a:buClr>
                <a:schemeClr val="dk1"/>
              </a:buClr>
              <a:buSzPts val="1200"/>
              <a:buFont typeface="Arial"/>
              <a:buChar char="•"/>
            </a:pPr>
            <a:r>
              <a:rPr lang="en-US"/>
              <a:t>When does this take place? When did this take place? When will it take place? When should this take place?</a:t>
            </a:r>
            <a:endParaRPr/>
          </a:p>
          <a:p>
            <a:pPr marL="171450" marR="0" lvl="0" indent="-171450" algn="l" rtl="0">
              <a:lnSpc>
                <a:spcPct val="100000"/>
              </a:lnSpc>
              <a:spcBef>
                <a:spcPts val="0"/>
              </a:spcBef>
              <a:spcAft>
                <a:spcPts val="0"/>
              </a:spcAft>
              <a:buClr>
                <a:schemeClr val="dk1"/>
              </a:buClr>
              <a:buSzPts val="1200"/>
              <a:buFont typeface="Arial"/>
              <a:buChar char="•"/>
            </a:pPr>
            <a:r>
              <a:rPr lang="en-US"/>
              <a:t>Does when this takes place affect the topic?</a:t>
            </a:r>
            <a:endParaRPr/>
          </a:p>
        </p:txBody>
      </p:sp>
      <p:sp>
        <p:nvSpPr>
          <p:cNvPr id="157" name="Google Shape;15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questions on this slide are sourced from this article: </a:t>
            </a:r>
            <a:endParaRPr/>
          </a:p>
          <a:p>
            <a:pPr marL="0" marR="0" lvl="0" indent="0" algn="l" rtl="0">
              <a:lnSpc>
                <a:spcPct val="100000"/>
              </a:lnSpc>
              <a:spcBef>
                <a:spcPts val="0"/>
              </a:spcBef>
              <a:spcAft>
                <a:spcPts val="0"/>
              </a:spcAft>
              <a:buClr>
                <a:schemeClr val="dk1"/>
              </a:buClr>
              <a:buSzPts val="1200"/>
              <a:buFont typeface="Calibri"/>
              <a:buNone/>
            </a:pPr>
            <a:r>
              <a:rPr lang="en-US"/>
              <a:t>https://premium.wpmudev.org/blog/a-simple-sure-fire-way-to-create-great-content-the-5-w-the-h/</a:t>
            </a:r>
            <a:endParaRPr/>
          </a:p>
          <a:p>
            <a:pPr marL="0" marR="0" lvl="0" indent="0" algn="l" rtl="0">
              <a:lnSpc>
                <a:spcPct val="100000"/>
              </a:lnSpc>
              <a:spcBef>
                <a:spcPts val="0"/>
              </a:spcBef>
              <a:spcAft>
                <a:spcPts val="0"/>
              </a:spcAft>
              <a:buClr>
                <a:schemeClr val="dk1"/>
              </a:buClr>
              <a:buSzPts val="1200"/>
              <a:buFont typeface="Calibri"/>
              <a:buNone/>
            </a:pPr>
            <a:endParaRPr/>
          </a:p>
          <a:p>
            <a:pPr marL="171450" marR="0" lvl="0" indent="-171450" algn="l" rtl="0">
              <a:lnSpc>
                <a:spcPct val="100000"/>
              </a:lnSpc>
              <a:spcBef>
                <a:spcPts val="0"/>
              </a:spcBef>
              <a:spcAft>
                <a:spcPts val="0"/>
              </a:spcAft>
              <a:buClr>
                <a:schemeClr val="dk1"/>
              </a:buClr>
              <a:buSzPts val="1200"/>
              <a:buFont typeface="Arial"/>
              <a:buChar char="•"/>
            </a:pPr>
            <a:r>
              <a:rPr lang="en-US"/>
              <a:t>Where does this take place? (Where did it …. Where will it … Where should it ….?)</a:t>
            </a:r>
            <a:endParaRPr/>
          </a:p>
          <a:p>
            <a:pPr marL="171450" marR="0" lvl="0" indent="-171450" algn="l" rtl="0">
              <a:lnSpc>
                <a:spcPct val="100000"/>
              </a:lnSpc>
              <a:spcBef>
                <a:spcPts val="0"/>
              </a:spcBef>
              <a:spcAft>
                <a:spcPts val="0"/>
              </a:spcAft>
              <a:buClr>
                <a:schemeClr val="dk1"/>
              </a:buClr>
              <a:buSzPts val="1200"/>
              <a:buFont typeface="Arial"/>
              <a:buChar char="•"/>
            </a:pPr>
            <a:r>
              <a:rPr lang="en-US"/>
              <a:t>Does it matter where it takes place? Is it affected by location?</a:t>
            </a:r>
            <a:endParaRPr/>
          </a:p>
        </p:txBody>
      </p:sp>
      <p:sp>
        <p:nvSpPr>
          <p:cNvPr id="168" name="Google Shape;16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The questions on this slide are sourced from this article: </a:t>
            </a:r>
            <a:endParaRPr/>
          </a:p>
          <a:p>
            <a:pPr marL="0" marR="0" lvl="0" indent="0" algn="l" rtl="0">
              <a:lnSpc>
                <a:spcPct val="100000"/>
              </a:lnSpc>
              <a:spcBef>
                <a:spcPts val="0"/>
              </a:spcBef>
              <a:spcAft>
                <a:spcPts val="0"/>
              </a:spcAft>
              <a:buClr>
                <a:schemeClr val="dk1"/>
              </a:buClr>
              <a:buSzPts val="1200"/>
              <a:buFont typeface="Calibri"/>
              <a:buNone/>
            </a:pPr>
            <a:r>
              <a:rPr lang="en-US"/>
              <a:t>https://premium.wpmudev.org/blog/a-simple-sure-fire-way-to-create-great-content-the-5-w-the-h/</a:t>
            </a:r>
            <a:endParaRPr/>
          </a:p>
          <a:p>
            <a:pPr marL="0" marR="0" lvl="0" indent="0" algn="l" rtl="0">
              <a:lnSpc>
                <a:spcPct val="100000"/>
              </a:lnSpc>
              <a:spcBef>
                <a:spcPts val="0"/>
              </a:spcBef>
              <a:spcAft>
                <a:spcPts val="0"/>
              </a:spcAft>
              <a:buClr>
                <a:schemeClr val="dk1"/>
              </a:buClr>
              <a:buSzPts val="1200"/>
              <a:buFont typeface="Calibri"/>
              <a:buNone/>
            </a:pPr>
            <a:endParaRPr/>
          </a:p>
          <a:p>
            <a:pPr marL="171450" marR="0" lvl="0" indent="-171450" algn="l" rtl="0">
              <a:lnSpc>
                <a:spcPct val="100000"/>
              </a:lnSpc>
              <a:spcBef>
                <a:spcPts val="0"/>
              </a:spcBef>
              <a:spcAft>
                <a:spcPts val="0"/>
              </a:spcAft>
              <a:buClr>
                <a:schemeClr val="dk1"/>
              </a:buClr>
              <a:buSzPts val="1200"/>
              <a:buFont typeface="Arial"/>
              <a:buChar char="•"/>
            </a:pPr>
            <a:r>
              <a:rPr lang="en-US"/>
              <a:t>Why is this topic important? Why does it matter?</a:t>
            </a:r>
            <a:endParaRPr/>
          </a:p>
          <a:p>
            <a:pPr marL="171450" marR="0" lvl="0" indent="-171450" algn="l" rtl="0">
              <a:lnSpc>
                <a:spcPct val="100000"/>
              </a:lnSpc>
              <a:spcBef>
                <a:spcPts val="0"/>
              </a:spcBef>
              <a:spcAft>
                <a:spcPts val="0"/>
              </a:spcAft>
              <a:buClr>
                <a:schemeClr val="dk1"/>
              </a:buClr>
              <a:buSzPts val="1200"/>
              <a:buFont typeface="Arial"/>
              <a:buChar char="•"/>
            </a:pPr>
            <a:r>
              <a:rPr lang="en-US"/>
              <a:t>Why do certain things happen? (What are some causes and effects within the topic?)</a:t>
            </a:r>
            <a:endParaRPr/>
          </a:p>
        </p:txBody>
      </p:sp>
      <p:sp>
        <p:nvSpPr>
          <p:cNvPr id="179" name="Google Shape;17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55"/>
          <p:cNvSpPr>
            <a:spLocks noGrp="1"/>
          </p:cNvSpPr>
          <p:nvPr>
            <p:ph type="pic" idx="2"/>
          </p:nvPr>
        </p:nvSpPr>
        <p:spPr>
          <a:xfrm>
            <a:off x="5183188" y="987425"/>
            <a:ext cx="6172200" cy="4873625"/>
          </a:xfrm>
          <a:prstGeom prst="rect">
            <a:avLst/>
          </a:prstGeom>
          <a:noFill/>
          <a:ln>
            <a:noFill/>
          </a:ln>
        </p:spPr>
      </p:sp>
      <p:sp>
        <p:nvSpPr>
          <p:cNvPr id="80" name="Google Shape;80;p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5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5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5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5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businesscasestudies.co.uk/virgin-trai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 name="Google Shape;102;p1"/>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103" name="Google Shape;103;p1"/>
          <p:cNvSpPr txBox="1">
            <a:spLocks noGrp="1"/>
          </p:cNvSpPr>
          <p:nvPr>
            <p:ph type="ctrTitle"/>
          </p:nvPr>
        </p:nvSpPr>
        <p:spPr>
          <a:xfrm>
            <a:off x="697650" y="721233"/>
            <a:ext cx="10647900" cy="5188200"/>
          </a:xfrm>
          <a:prstGeom prst="rect">
            <a:avLst/>
          </a:prstGeom>
          <a:noFill/>
          <a:ln>
            <a:noFill/>
          </a:ln>
        </p:spPr>
        <p:txBody>
          <a:bodyPr spcFirstLastPara="1" wrap="square" lIns="91425" tIns="45700" rIns="91425" bIns="45700" anchor="b" anchorCtr="0">
            <a:normAutofit/>
          </a:bodyPr>
          <a:lstStyle/>
          <a:p>
            <a:pPr marL="1143000" lvl="0" indent="-1143000" algn="l" rtl="0">
              <a:lnSpc>
                <a:spcPct val="90000"/>
              </a:lnSpc>
              <a:spcBef>
                <a:spcPts val="0"/>
              </a:spcBef>
              <a:spcAft>
                <a:spcPts val="0"/>
              </a:spcAft>
              <a:buClr>
                <a:srgbClr val="FFFFFF"/>
              </a:buClr>
              <a:buSzPts val="6000"/>
              <a:buFont typeface="Calibri"/>
              <a:buAutoNum type="arabicPeriod"/>
            </a:pPr>
            <a:r>
              <a:rPr lang="en-US" dirty="0">
                <a:solidFill>
                  <a:srgbClr val="FFFFFF"/>
                </a:solidFill>
              </a:rPr>
              <a:t>Data 445 – Final Assignment</a:t>
            </a:r>
            <a:br>
              <a:rPr lang="en-US" dirty="0">
                <a:solidFill>
                  <a:srgbClr val="FFFFFF"/>
                </a:solidFill>
              </a:rPr>
            </a:br>
            <a:r>
              <a:rPr lang="en-US" dirty="0">
                <a:solidFill>
                  <a:srgbClr val="FFFFFF"/>
                </a:solidFill>
              </a:rPr>
              <a:t> Presentation</a:t>
            </a:r>
            <a:br>
              <a:rPr lang="en-US" dirty="0">
                <a:solidFill>
                  <a:srgbClr val="FFFFFF"/>
                </a:solidFill>
              </a:rPr>
            </a:br>
            <a:br>
              <a:rPr lang="en-US" sz="3200" b="1" dirty="0">
                <a:solidFill>
                  <a:srgbClr val="92D050"/>
                </a:solidFill>
              </a:rPr>
            </a:br>
            <a:r>
              <a:rPr lang="en-US" sz="3200" b="1" dirty="0">
                <a:solidFill>
                  <a:srgbClr val="92D050"/>
                </a:solidFill>
              </a:rPr>
              <a:t> Abid Khan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16"/>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3" name="Google Shape;193;p16"/>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5W 1H Analysis</a:t>
            </a:r>
            <a:br>
              <a:rPr lang="en-US" sz="4000">
                <a:solidFill>
                  <a:srgbClr val="FFFFFF"/>
                </a:solidFill>
              </a:rPr>
            </a:br>
            <a:r>
              <a:rPr lang="en-US" sz="4000">
                <a:solidFill>
                  <a:srgbClr val="FFFFFF"/>
                </a:solidFill>
              </a:rPr>
              <a:t>6 – How</a:t>
            </a:r>
            <a:endParaRPr sz="4000">
              <a:solidFill>
                <a:srgbClr val="FFFFFF"/>
              </a:solidFill>
            </a:endParaRPr>
          </a:p>
        </p:txBody>
      </p:sp>
      <p:sp>
        <p:nvSpPr>
          <p:cNvPr id="194" name="Google Shape;194;p16"/>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5" name="Google Shape;195;p16"/>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6" name="Google Shape;196;p16"/>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97" name="Google Shape;197;p16"/>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Q6.1</a:t>
                      </a:r>
                      <a:endParaRPr/>
                    </a:p>
                  </a:txBody>
                  <a:tcPr marL="91450" marR="91450" marT="45725" marB="45725"/>
                </a:tc>
                <a:tc>
                  <a:txBody>
                    <a:bodyPr/>
                    <a:lstStyle/>
                    <a:p>
                      <a:pPr marL="0" marR="0" lvl="0" indent="0" algn="l" rtl="0">
                        <a:spcBef>
                          <a:spcPts val="0"/>
                        </a:spcBef>
                        <a:spcAft>
                          <a:spcPts val="0"/>
                        </a:spcAft>
                        <a:buNone/>
                      </a:pPr>
                      <a:r>
                        <a:rPr lang="en-US" sz="1800"/>
                        <a:t>How does this topic work? </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Under franchising the government and private companies such as Virgin entered a regulatory relationship. The contractual obligations were detailed in the franchise agreements and other similar documents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Q6.2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How are those involved affected?</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Virgin Rail posted great profit margins</a:t>
                      </a:r>
                      <a:endParaRPr sz="1800"/>
                    </a:p>
                    <a:p>
                      <a:pPr marL="457200" marR="0" lvl="0" indent="-342900" algn="l" rtl="0">
                        <a:spcBef>
                          <a:spcPts val="0"/>
                        </a:spcBef>
                        <a:spcAft>
                          <a:spcPts val="0"/>
                        </a:spcAft>
                        <a:buSzPts val="1800"/>
                        <a:buChar char="-"/>
                      </a:pPr>
                      <a:r>
                        <a:rPr lang="en-US" sz="1800"/>
                        <a:t>The British government after subsidising the venture for years Virgin paid a began paying surplus back to the government in 2008</a:t>
                      </a:r>
                      <a:endParaRPr sz="1800"/>
                    </a:p>
                    <a:p>
                      <a:pPr marL="457200" marR="0" lvl="0" indent="-342900" algn="l" rtl="0">
                        <a:spcBef>
                          <a:spcPts val="0"/>
                        </a:spcBef>
                        <a:spcAft>
                          <a:spcPts val="0"/>
                        </a:spcAft>
                        <a:buSzPts val="1800"/>
                        <a:buChar char="-"/>
                      </a:pPr>
                      <a:r>
                        <a:rPr lang="en-US" sz="1800"/>
                        <a:t>Commuters began using rail more for travelling between the northern and southern regions of the UK</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5"/>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4" name="Google Shape;204;p5"/>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Problem Solving Process</a:t>
            </a:r>
            <a:br>
              <a:rPr lang="en-US" sz="4000">
                <a:solidFill>
                  <a:srgbClr val="FFFFFF"/>
                </a:solidFill>
              </a:rPr>
            </a:br>
            <a:r>
              <a:rPr lang="en-US" sz="4000">
                <a:solidFill>
                  <a:srgbClr val="FFFFFF"/>
                </a:solidFill>
              </a:rPr>
              <a:t>1 – Exploring the mess</a:t>
            </a:r>
            <a:endParaRPr/>
          </a:p>
        </p:txBody>
      </p:sp>
      <p:sp>
        <p:nvSpPr>
          <p:cNvPr id="205" name="Google Shape;205;p5"/>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6" name="Google Shape;206;p5"/>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7" name="Google Shape;207;p5"/>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208" name="Google Shape;208;p5"/>
          <p:cNvGraphicFramePr/>
          <p:nvPr/>
        </p:nvGraphicFramePr>
        <p:xfrm>
          <a:off x="589849" y="2435523"/>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u="none" strike="noStrike" cap="none"/>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Q1.1</a:t>
                      </a:r>
                      <a:endParaRPr/>
                    </a:p>
                  </a:txBody>
                  <a:tcPr marL="91450" marR="91450" marT="45725" marB="45725"/>
                </a:tc>
                <a:tc>
                  <a:txBody>
                    <a:bodyPr/>
                    <a:lstStyle/>
                    <a:p>
                      <a:pPr marL="0" marR="0" lvl="0" indent="0" algn="l" rtl="0">
                        <a:spcBef>
                          <a:spcPts val="0"/>
                        </a:spcBef>
                        <a:spcAft>
                          <a:spcPts val="0"/>
                        </a:spcAft>
                        <a:buNone/>
                      </a:pPr>
                      <a:r>
                        <a:rPr lang="en-US" sz="1800"/>
                        <a:t>What did Virgin do?</a:t>
                      </a:r>
                      <a:endParaRPr/>
                    </a:p>
                  </a:txBody>
                  <a:tcPr marL="91450" marR="91450" marT="45725" marB="45725"/>
                </a:tc>
                <a:tc>
                  <a:txBody>
                    <a:bodyPr/>
                    <a:lstStyle/>
                    <a:p>
                      <a:pPr marL="457200" marR="0" lvl="0" indent="-342900" algn="l" rtl="0">
                        <a:spcBef>
                          <a:spcPts val="0"/>
                        </a:spcBef>
                        <a:spcAft>
                          <a:spcPts val="0"/>
                        </a:spcAft>
                        <a:buSzPts val="1800"/>
                        <a:buChar char="-"/>
                      </a:pPr>
                      <a:r>
                        <a:rPr lang="en-US" sz="1800"/>
                        <a:t>Lured commuters away from airlines</a:t>
                      </a:r>
                      <a:endParaRPr sz="1800"/>
                    </a:p>
                    <a:p>
                      <a:pPr marL="457200" marR="0" lvl="0" indent="-342900" algn="l" rtl="0">
                        <a:spcBef>
                          <a:spcPts val="0"/>
                        </a:spcBef>
                        <a:spcAft>
                          <a:spcPts val="0"/>
                        </a:spcAft>
                        <a:buSzPts val="1800"/>
                        <a:buChar char="-"/>
                      </a:pPr>
                      <a:r>
                        <a:rPr lang="en-US" sz="1800"/>
                        <a:t>Increased the traffic on the WCML</a:t>
                      </a:r>
                      <a:endParaRPr sz="1800"/>
                    </a:p>
                    <a:p>
                      <a:pPr marL="457200" marR="0" lvl="0" indent="-342900" algn="l" rtl="0">
                        <a:spcBef>
                          <a:spcPts val="0"/>
                        </a:spcBef>
                        <a:spcAft>
                          <a:spcPts val="0"/>
                        </a:spcAft>
                        <a:buSzPts val="1800"/>
                        <a:buChar char="-"/>
                      </a:pPr>
                      <a:r>
                        <a:rPr lang="en-US" sz="1800"/>
                        <a:t>Introduced faster trains</a:t>
                      </a:r>
                      <a:endParaRPr sz="1800"/>
                    </a:p>
                    <a:p>
                      <a:pPr marL="457200" marR="0" lvl="0" indent="-342900" algn="l" rtl="0">
                        <a:spcBef>
                          <a:spcPts val="0"/>
                        </a:spcBef>
                        <a:spcAft>
                          <a:spcPts val="0"/>
                        </a:spcAft>
                        <a:buSzPts val="1800"/>
                        <a:buChar char="-"/>
                      </a:pPr>
                      <a:r>
                        <a:rPr lang="en-US" sz="1800"/>
                        <a:t>Introduced new amenities on the trains (WiFi, onboard shop, etc.)</a:t>
                      </a:r>
                      <a:endParaRPr sz="1800"/>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Q1.2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What were the stated and unstated goals?</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Virgin Trains vision was :‘To become the most safe, consistent, reliable and profitable of the train operating franchises in a climate that respects different views and people need not be afraid to be open and honest’</a:t>
                      </a:r>
                      <a:endParaRPr sz="1800"/>
                    </a:p>
                    <a:p>
                      <a:pPr marL="457200" marR="0" lvl="0" indent="-342900" algn="l" rtl="0">
                        <a:spcBef>
                          <a:spcPts val="0"/>
                        </a:spcBef>
                        <a:spcAft>
                          <a:spcPts val="0"/>
                        </a:spcAft>
                        <a:buSzPts val="1800"/>
                        <a:buChar char="-"/>
                      </a:pPr>
                      <a:r>
                        <a:rPr lang="en-US" sz="1800"/>
                        <a:t>Unstated goal: Increase the amount of commuters using rail as a method for travel in the United Kingdom</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6"/>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5" name="Google Shape;215;p6"/>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a:solidFill>
                  <a:srgbClr val="FFFFFF"/>
                </a:solidFill>
              </a:rPr>
              <a:t>Problem Solving Process</a:t>
            </a:r>
            <a:br>
              <a:rPr lang="en-US">
                <a:solidFill>
                  <a:srgbClr val="FFFFFF"/>
                </a:solidFill>
              </a:rPr>
            </a:br>
            <a:r>
              <a:rPr lang="en-US">
                <a:solidFill>
                  <a:srgbClr val="FFFFFF"/>
                </a:solidFill>
              </a:rPr>
              <a:t>2 – Searching for information</a:t>
            </a:r>
            <a:endParaRPr/>
          </a:p>
        </p:txBody>
      </p:sp>
      <p:sp>
        <p:nvSpPr>
          <p:cNvPr id="216" name="Google Shape;216;p6"/>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7" name="Google Shape;217;p6"/>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6"/>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219" name="Google Shape;219;p6"/>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Q2.1</a:t>
                      </a:r>
                      <a:endParaRPr/>
                    </a:p>
                  </a:txBody>
                  <a:tcPr marL="91450" marR="91450" marT="45725" marB="45725"/>
                </a:tc>
                <a:tc>
                  <a:txBody>
                    <a:bodyPr/>
                    <a:lstStyle/>
                    <a:p>
                      <a:pPr marL="0" marR="0" lvl="0" indent="0" algn="l" rtl="0">
                        <a:spcBef>
                          <a:spcPts val="0"/>
                        </a:spcBef>
                        <a:spcAft>
                          <a:spcPts val="0"/>
                        </a:spcAft>
                        <a:buNone/>
                      </a:pPr>
                      <a:r>
                        <a:rPr lang="en-US" sz="1800"/>
                        <a:t>What were the benefits to Virgin Trains?</a:t>
                      </a:r>
                      <a:endParaRPr/>
                    </a:p>
                  </a:txBody>
                  <a:tcPr marL="91450" marR="91450" marT="45725" marB="45725"/>
                </a:tc>
                <a:tc>
                  <a:txBody>
                    <a:bodyPr/>
                    <a:lstStyle/>
                    <a:p>
                      <a:pPr marL="457200" marR="0" lvl="0" indent="-330200" algn="l" rtl="0">
                        <a:spcBef>
                          <a:spcPts val="0"/>
                        </a:spcBef>
                        <a:spcAft>
                          <a:spcPts val="0"/>
                        </a:spcAft>
                        <a:buSzPts val="1600"/>
                        <a:buChar char="-"/>
                      </a:pPr>
                      <a:r>
                        <a:rPr lang="en-US" sz="1600"/>
                        <a:t>Reducing wait times, travel times, and increasing customer satisfaction lead to greater profit than the average for most other rail franchises. Virgins profit margins were in the 4-13% range whereas typical margins were in the 3-4% range</a:t>
                      </a:r>
                      <a:endParaRPr sz="1600"/>
                    </a:p>
                    <a:p>
                      <a:pPr marL="457200" marR="0" lvl="0" indent="0" algn="l" rtl="0">
                        <a:spcBef>
                          <a:spcPts val="0"/>
                        </a:spcBef>
                        <a:spcAft>
                          <a:spcPts val="0"/>
                        </a:spcAft>
                        <a:buNone/>
                      </a:pPr>
                      <a:endParaRPr sz="16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Q2.2</a:t>
                      </a:r>
                      <a:endParaRPr/>
                    </a:p>
                  </a:txBody>
                  <a:tcPr marL="91450" marR="91450" marT="45725" marB="45725"/>
                </a:tc>
                <a:tc>
                  <a:txBody>
                    <a:bodyPr/>
                    <a:lstStyle/>
                    <a:p>
                      <a:pPr marL="0" marR="0" lvl="0" indent="0" algn="l" rtl="0">
                        <a:spcBef>
                          <a:spcPts val="0"/>
                        </a:spcBef>
                        <a:spcAft>
                          <a:spcPts val="0"/>
                        </a:spcAft>
                        <a:buNone/>
                      </a:pPr>
                      <a:r>
                        <a:rPr lang="en-US" sz="1800"/>
                        <a:t>What measures did Virgin Trains use to assess effectiveness</a:t>
                      </a:r>
                      <a:endParaRPr/>
                    </a:p>
                  </a:txBody>
                  <a:tcPr marL="91450" marR="91450" marT="45725" marB="45725"/>
                </a:tc>
                <a:tc>
                  <a:txBody>
                    <a:bodyPr/>
                    <a:lstStyle/>
                    <a:p>
                      <a:pPr marL="457200" marR="0" lvl="0" indent="-330200" algn="l" rtl="0">
                        <a:spcBef>
                          <a:spcPts val="0"/>
                        </a:spcBef>
                        <a:spcAft>
                          <a:spcPts val="0"/>
                        </a:spcAft>
                        <a:buSzPts val="1600"/>
                        <a:buChar char="-"/>
                      </a:pPr>
                      <a:r>
                        <a:rPr lang="en-US" sz="1600"/>
                        <a:t>Train speed and quantity</a:t>
                      </a:r>
                      <a:endParaRPr sz="1600"/>
                    </a:p>
                    <a:p>
                      <a:pPr marL="457200" marR="0" lvl="0" indent="-330200" algn="l" rtl="0">
                        <a:spcBef>
                          <a:spcPts val="0"/>
                        </a:spcBef>
                        <a:spcAft>
                          <a:spcPts val="0"/>
                        </a:spcAft>
                        <a:buSzPts val="1600"/>
                        <a:buChar char="-"/>
                      </a:pPr>
                      <a:r>
                        <a:rPr lang="en-US" sz="1600"/>
                        <a:t>Passenger Traffic</a:t>
                      </a:r>
                      <a:endParaRPr sz="1600"/>
                    </a:p>
                    <a:p>
                      <a:pPr marL="457200" marR="0" lvl="0" indent="-330200" algn="l" rtl="0">
                        <a:spcBef>
                          <a:spcPts val="0"/>
                        </a:spcBef>
                        <a:spcAft>
                          <a:spcPts val="0"/>
                        </a:spcAft>
                        <a:buSzPts val="1600"/>
                        <a:buChar char="-"/>
                      </a:pPr>
                      <a:r>
                        <a:rPr lang="en-US" sz="1600"/>
                        <a:t>Public permanence measure (PPM) (% trains less than 10 minutes late)</a:t>
                      </a:r>
                      <a:endParaRPr sz="1600"/>
                    </a:p>
                    <a:p>
                      <a:pPr marL="457200" marR="0" lvl="0" indent="-330200" algn="l" rtl="0">
                        <a:spcBef>
                          <a:spcPts val="0"/>
                        </a:spcBef>
                        <a:spcAft>
                          <a:spcPts val="0"/>
                        </a:spcAft>
                        <a:buSzPts val="1600"/>
                        <a:buChar char="-"/>
                      </a:pPr>
                      <a:r>
                        <a:rPr lang="en-US" sz="1600"/>
                        <a:t>Overall customer satisfaction</a:t>
                      </a:r>
                      <a:endParaRPr sz="16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Q2.3</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What actions were available to Virgin?</a:t>
                      </a:r>
                      <a:endParaRPr/>
                    </a:p>
                  </a:txBody>
                  <a:tcPr marL="91450" marR="91450" marT="45725" marB="45725"/>
                </a:tc>
                <a:tc>
                  <a:txBody>
                    <a:bodyPr/>
                    <a:lstStyle/>
                    <a:p>
                      <a:pPr marL="457200" marR="0" lvl="0" indent="-330200" algn="l" rtl="0">
                        <a:lnSpc>
                          <a:spcPct val="100000"/>
                        </a:lnSpc>
                        <a:spcBef>
                          <a:spcPts val="0"/>
                        </a:spcBef>
                        <a:spcAft>
                          <a:spcPts val="0"/>
                        </a:spcAft>
                        <a:buSzPts val="1600"/>
                        <a:buChar char="-"/>
                      </a:pPr>
                      <a:r>
                        <a:rPr lang="en-US" sz="1600"/>
                        <a:t>Bringing new innovations and existing corporate culture from Virgins previous transportation ventures</a:t>
                      </a:r>
                      <a:endParaRPr sz="1600"/>
                    </a:p>
                    <a:p>
                      <a:pPr marL="457200" marR="0" lvl="0" indent="-330200" algn="l" rtl="0">
                        <a:lnSpc>
                          <a:spcPct val="100000"/>
                        </a:lnSpc>
                        <a:spcBef>
                          <a:spcPts val="0"/>
                        </a:spcBef>
                        <a:spcAft>
                          <a:spcPts val="0"/>
                        </a:spcAft>
                        <a:buSzPts val="1600"/>
                        <a:buChar char="-"/>
                      </a:pPr>
                      <a:r>
                        <a:rPr lang="en-US" sz="1600"/>
                        <a:t>Introducing new trains to increase the speed of travel between origin and destination</a:t>
                      </a:r>
                      <a:endParaRPr sz="1600"/>
                    </a:p>
                    <a:p>
                      <a:pPr marL="457200" marR="0" lvl="0" indent="-330200" algn="l" rtl="0">
                        <a:lnSpc>
                          <a:spcPct val="100000"/>
                        </a:lnSpc>
                        <a:spcBef>
                          <a:spcPts val="0"/>
                        </a:spcBef>
                        <a:spcAft>
                          <a:spcPts val="0"/>
                        </a:spcAft>
                        <a:buSzPts val="1600"/>
                        <a:buChar char="-"/>
                      </a:pPr>
                      <a:r>
                        <a:rPr lang="en-US" sz="1600"/>
                        <a:t>Adding new amenities to trains to increase customer satisfaction</a:t>
                      </a:r>
                      <a:endParaRPr sz="16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7"/>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6" name="Google Shape;226;p7"/>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4000">
                <a:solidFill>
                  <a:srgbClr val="FFFFFF"/>
                </a:solidFill>
              </a:rPr>
              <a:t>Problem Solving Process</a:t>
            </a:r>
            <a:br>
              <a:rPr lang="en-US" sz="4000">
                <a:solidFill>
                  <a:srgbClr val="FFFFFF"/>
                </a:solidFill>
              </a:rPr>
            </a:br>
            <a:r>
              <a:rPr lang="en-US" sz="4000">
                <a:solidFill>
                  <a:srgbClr val="FFFFFF"/>
                </a:solidFill>
              </a:rPr>
              <a:t>3 – Identifying possible problems</a:t>
            </a:r>
            <a:endParaRPr/>
          </a:p>
        </p:txBody>
      </p:sp>
      <p:sp>
        <p:nvSpPr>
          <p:cNvPr id="227" name="Google Shape;227;p7"/>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8" name="Google Shape;228;p7"/>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9" name="Google Shape;229;p7"/>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230" name="Google Shape;230;p7"/>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Q3.1</a:t>
                      </a:r>
                      <a:endParaRPr/>
                    </a:p>
                  </a:txBody>
                  <a:tcPr marL="91450" marR="91450" marT="45725" marB="45725"/>
                </a:tc>
                <a:tc>
                  <a:txBody>
                    <a:bodyPr/>
                    <a:lstStyle/>
                    <a:p>
                      <a:pPr marL="0" marR="0" lvl="0" indent="0" algn="l" rtl="0">
                        <a:spcBef>
                          <a:spcPts val="0"/>
                        </a:spcBef>
                        <a:spcAft>
                          <a:spcPts val="0"/>
                        </a:spcAft>
                        <a:buNone/>
                      </a:pPr>
                      <a:r>
                        <a:rPr lang="en-US" sz="1800"/>
                        <a:t>What are problems that Virgin may face in the future?</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Difficulties in expansion</a:t>
                      </a:r>
                      <a:endParaRPr sz="1800"/>
                    </a:p>
                    <a:p>
                      <a:pPr marL="457200" marR="0" lvl="0" indent="-342900" algn="l" rtl="0">
                        <a:spcBef>
                          <a:spcPts val="0"/>
                        </a:spcBef>
                        <a:spcAft>
                          <a:spcPts val="0"/>
                        </a:spcAft>
                        <a:buSzPts val="1800"/>
                        <a:buChar char="-"/>
                      </a:pPr>
                      <a:r>
                        <a:rPr lang="en-US" sz="1800"/>
                        <a:t>Difficulties in maintaining market share from air travel</a:t>
                      </a:r>
                      <a:endParaRPr sz="1800"/>
                    </a:p>
                    <a:p>
                      <a:pPr marL="457200" marR="0" lvl="0" indent="-342900" algn="l" rtl="0">
                        <a:spcBef>
                          <a:spcPts val="0"/>
                        </a:spcBef>
                        <a:spcAft>
                          <a:spcPts val="0"/>
                        </a:spcAft>
                        <a:buSzPts val="1800"/>
                        <a:buChar char="-"/>
                      </a:pPr>
                      <a:r>
                        <a:rPr lang="en-US" sz="1800"/>
                        <a:t>Competition from other TOCs</a:t>
                      </a:r>
                      <a:endParaRPr sz="1800"/>
                    </a:p>
                    <a:p>
                      <a:pPr marL="457200" marR="0" lvl="0" indent="-342900" algn="l" rtl="0">
                        <a:spcBef>
                          <a:spcPts val="0"/>
                        </a:spcBef>
                        <a:spcAft>
                          <a:spcPts val="0"/>
                        </a:spcAft>
                        <a:buSzPts val="1800"/>
                        <a:buChar char="-"/>
                      </a:pPr>
                      <a:r>
                        <a:rPr lang="en-US" sz="1800"/>
                        <a:t>Maintenance of their customer satisfaction</a:t>
                      </a:r>
                      <a:endParaRPr sz="1800"/>
                    </a:p>
                    <a:p>
                      <a:pPr marL="457200" marR="0" lvl="0" indent="-342900" algn="l" rtl="0">
                        <a:spcBef>
                          <a:spcPts val="0"/>
                        </a:spcBef>
                        <a:spcAft>
                          <a:spcPts val="0"/>
                        </a:spcAft>
                        <a:buSzPts val="1800"/>
                        <a:buChar char="-"/>
                      </a:pPr>
                      <a:r>
                        <a:rPr lang="en-US" sz="1800"/>
                        <a:t>Stagnation in passenger traffic</a:t>
                      </a:r>
                      <a:endParaRPr sz="1800"/>
                    </a:p>
                    <a:p>
                      <a:pPr marL="457200" lvl="0" indent="-342900" algn="l" rtl="0">
                        <a:spcBef>
                          <a:spcPts val="0"/>
                        </a:spcBef>
                        <a:spcAft>
                          <a:spcPts val="0"/>
                        </a:spcAft>
                        <a:buSzPts val="1800"/>
                        <a:buChar char="-"/>
                      </a:pPr>
                      <a:r>
                        <a:rPr lang="en-US" sz="1800"/>
                        <a:t>Not knowing where, how, and when they were successful and why</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Q3.2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Possible problem of focus</a:t>
                      </a:r>
                      <a:endParaRPr sz="1800"/>
                    </a:p>
                  </a:txBody>
                  <a:tcPr marL="91450" marR="91450" marT="45725" marB="45725"/>
                </a:tc>
                <a:tc>
                  <a:txBody>
                    <a:bodyPr/>
                    <a:lstStyle/>
                    <a:p>
                      <a:pPr marL="457200" marR="0" lvl="0" indent="-342900" algn="l" rtl="0">
                        <a:spcBef>
                          <a:spcPts val="0"/>
                        </a:spcBef>
                        <a:spcAft>
                          <a:spcPts val="0"/>
                        </a:spcAft>
                        <a:buSzPts val="1800"/>
                        <a:buChar char="-"/>
                      </a:pPr>
                      <a:r>
                        <a:rPr lang="en-US" sz="1800"/>
                        <a:t>Not knowing where, how, and when they were successful and why</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en-US" sz="1800"/>
                        <a:t>Q3.3</a:t>
                      </a:r>
                      <a:endParaRPr sz="1800"/>
                    </a:p>
                  </a:txBody>
                  <a:tcPr marL="91450" marR="91450" marT="45725" marB="45725"/>
                </a:tc>
                <a:tc>
                  <a:txBody>
                    <a:bodyPr/>
                    <a:lstStyle/>
                    <a:p>
                      <a:pPr marL="0" marR="0" lvl="0" indent="0" algn="l" rtl="0">
                        <a:lnSpc>
                          <a:spcPct val="100000"/>
                        </a:lnSpc>
                        <a:spcBef>
                          <a:spcPts val="0"/>
                        </a:spcBef>
                        <a:spcAft>
                          <a:spcPts val="0"/>
                        </a:spcAft>
                        <a:buNone/>
                      </a:pPr>
                      <a:r>
                        <a:rPr lang="en-US" sz="1800"/>
                        <a:t>What is the problem statement</a:t>
                      </a:r>
                      <a:endParaRPr sz="1800"/>
                    </a:p>
                  </a:txBody>
                  <a:tcPr marL="91450" marR="91450" marT="45725" marB="45725"/>
                </a:tc>
                <a:tc>
                  <a:txBody>
                    <a:bodyPr/>
                    <a:lstStyle/>
                    <a:p>
                      <a:pPr marL="457200" marR="0" lvl="0" indent="-342900" algn="l" rtl="0">
                        <a:spcBef>
                          <a:spcPts val="0"/>
                        </a:spcBef>
                        <a:spcAft>
                          <a:spcPts val="0"/>
                        </a:spcAft>
                        <a:buSzPts val="1800"/>
                        <a:buChar char="-"/>
                      </a:pPr>
                      <a:r>
                        <a:rPr lang="en-US" sz="1800"/>
                        <a:t>Virgin trains needs to know where and when they made the most profit. This will allow further analysis to discern why exactly this was the case.</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8"/>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7" name="Google Shape;237;p8"/>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Problem Solving Process</a:t>
            </a:r>
            <a:br>
              <a:rPr lang="en-US" sz="4000">
                <a:solidFill>
                  <a:srgbClr val="FFFFFF"/>
                </a:solidFill>
              </a:rPr>
            </a:br>
            <a:r>
              <a:rPr lang="en-US" sz="4000">
                <a:solidFill>
                  <a:srgbClr val="FFFFFF"/>
                </a:solidFill>
              </a:rPr>
              <a:t>4 – Searching for a solution</a:t>
            </a:r>
            <a:endParaRPr/>
          </a:p>
        </p:txBody>
      </p:sp>
      <p:sp>
        <p:nvSpPr>
          <p:cNvPr id="238" name="Google Shape;238;p8"/>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9" name="Google Shape;239;p8"/>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0" name="Google Shape;240;p8"/>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241" name="Google Shape;241;p8"/>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Q4.1</a:t>
                      </a:r>
                      <a:endParaRPr/>
                    </a:p>
                  </a:txBody>
                  <a:tcPr marL="91450" marR="91450" marT="45725" marB="45725"/>
                </a:tc>
                <a:tc>
                  <a:txBody>
                    <a:bodyPr/>
                    <a:lstStyle/>
                    <a:p>
                      <a:pPr marL="0" marR="0" lvl="0" indent="0" algn="l" rtl="0">
                        <a:spcBef>
                          <a:spcPts val="0"/>
                        </a:spcBef>
                        <a:spcAft>
                          <a:spcPts val="0"/>
                        </a:spcAft>
                        <a:buNone/>
                      </a:pPr>
                      <a:r>
                        <a:rPr lang="en-US" sz="1800"/>
                        <a:t>What decisions are open to us?</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We only have a few datasets to work with so we will be only making small generalizations. This will be exploratory for further analysis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Q4.2</a:t>
                      </a:r>
                      <a:endParaRPr/>
                    </a:p>
                  </a:txBody>
                  <a:tcPr marL="91450" marR="91450" marT="45725" marB="45725"/>
                </a:tc>
                <a:tc>
                  <a:txBody>
                    <a:bodyPr/>
                    <a:lstStyle/>
                    <a:p>
                      <a:pPr marL="0" marR="0" lvl="0" indent="0" algn="l" rtl="0">
                        <a:spcBef>
                          <a:spcPts val="0"/>
                        </a:spcBef>
                        <a:spcAft>
                          <a:spcPts val="0"/>
                        </a:spcAft>
                        <a:buNone/>
                      </a:pPr>
                      <a:r>
                        <a:rPr lang="en-US" sz="1800"/>
                        <a:t>What are the outcomes of interest?</a:t>
                      </a:r>
                      <a:endParaRPr sz="1800"/>
                    </a:p>
                  </a:txBody>
                  <a:tcPr marL="91450" marR="91450" marT="45725" marB="45725"/>
                </a:tc>
                <a:tc>
                  <a:txBody>
                    <a:bodyPr/>
                    <a:lstStyle/>
                    <a:p>
                      <a:pPr marL="457200" marR="0" lvl="0" indent="-342900" algn="l" rtl="0">
                        <a:spcBef>
                          <a:spcPts val="0"/>
                        </a:spcBef>
                        <a:spcAft>
                          <a:spcPts val="0"/>
                        </a:spcAft>
                        <a:buSzPts val="1800"/>
                        <a:buChar char="-"/>
                      </a:pPr>
                      <a:r>
                        <a:rPr lang="en-US" sz="1800"/>
                        <a:t>Profit</a:t>
                      </a:r>
                      <a:endParaRPr sz="1800"/>
                    </a:p>
                    <a:p>
                      <a:pPr marL="457200" marR="0" lvl="0" indent="-342900" algn="l" rtl="0">
                        <a:spcBef>
                          <a:spcPts val="0"/>
                        </a:spcBef>
                        <a:spcAft>
                          <a:spcPts val="0"/>
                        </a:spcAft>
                        <a:buSzPts val="1800"/>
                        <a:buChar char="-"/>
                      </a:pPr>
                      <a:r>
                        <a:rPr lang="en-US" sz="1800"/>
                        <a:t>Location</a:t>
                      </a:r>
                      <a:endParaRPr sz="1800"/>
                    </a:p>
                    <a:p>
                      <a:pPr marL="457200" marR="0" lvl="0" indent="-342900" algn="l" rtl="0">
                        <a:spcBef>
                          <a:spcPts val="0"/>
                        </a:spcBef>
                        <a:spcAft>
                          <a:spcPts val="0"/>
                        </a:spcAft>
                        <a:buSzPts val="1800"/>
                        <a:buChar char="-"/>
                      </a:pPr>
                      <a:r>
                        <a:rPr lang="en-US" sz="1800"/>
                        <a:t>Time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Q4.3</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What solution have we chosen to implement</a:t>
                      </a:r>
                      <a:endParaRPr sz="1800"/>
                    </a:p>
                  </a:txBody>
                  <a:tcPr marL="91450" marR="91450" marT="45725" marB="45725"/>
                </a:tc>
                <a:tc>
                  <a:txBody>
                    <a:bodyPr/>
                    <a:lstStyle/>
                    <a:p>
                      <a:pPr marL="457200" marR="0" lvl="0" indent="-342900" algn="l" rtl="0">
                        <a:spcBef>
                          <a:spcPts val="0"/>
                        </a:spcBef>
                        <a:spcAft>
                          <a:spcPts val="0"/>
                        </a:spcAft>
                        <a:buSzPts val="1800"/>
                        <a:buChar char="-"/>
                      </a:pPr>
                      <a:r>
                        <a:rPr lang="en-US" sz="1800"/>
                        <a:t>We have chosen to analyze profits made by stations along the train line over a period of time. This will show us where and when we can look for areas of interest for further study and insights.</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Google Shape;247;p9"/>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8" name="Google Shape;248;p9"/>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Problem Solving Process</a:t>
            </a:r>
            <a:br>
              <a:rPr lang="en-US" sz="4000">
                <a:solidFill>
                  <a:srgbClr val="FFFFFF"/>
                </a:solidFill>
              </a:rPr>
            </a:br>
            <a:r>
              <a:rPr lang="en-US" sz="4000">
                <a:solidFill>
                  <a:srgbClr val="FFFFFF"/>
                </a:solidFill>
              </a:rPr>
              <a:t>5 – Evaluating solution</a:t>
            </a:r>
            <a:endParaRPr/>
          </a:p>
        </p:txBody>
      </p:sp>
      <p:sp>
        <p:nvSpPr>
          <p:cNvPr id="249" name="Google Shape;249;p9"/>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0" name="Google Shape;250;p9"/>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1" name="Google Shape;251;p9"/>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252" name="Google Shape;252;p9"/>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500"/>
                        <a:t>Q5.1</a:t>
                      </a:r>
                      <a:endParaRPr sz="1500"/>
                    </a:p>
                  </a:txBody>
                  <a:tcPr marL="91450" marR="91450" marT="45725" marB="45725"/>
                </a:tc>
                <a:tc>
                  <a:txBody>
                    <a:bodyPr/>
                    <a:lstStyle/>
                    <a:p>
                      <a:pPr marL="0" marR="0" lvl="0" indent="0" algn="l" rtl="0">
                        <a:spcBef>
                          <a:spcPts val="0"/>
                        </a:spcBef>
                        <a:spcAft>
                          <a:spcPts val="0"/>
                        </a:spcAft>
                        <a:buNone/>
                      </a:pPr>
                      <a:r>
                        <a:rPr lang="en-US" sz="1500"/>
                        <a:t>How did the solution impact each of the criteria?</a:t>
                      </a:r>
                      <a:endParaRPr sz="1500"/>
                    </a:p>
                  </a:txBody>
                  <a:tcPr marL="91450" marR="91450" marT="45725" marB="45725"/>
                </a:tc>
                <a:tc>
                  <a:txBody>
                    <a:bodyPr/>
                    <a:lstStyle/>
                    <a:p>
                      <a:pPr marL="457200" marR="0" lvl="0" indent="-323850" algn="l" rtl="0">
                        <a:spcBef>
                          <a:spcPts val="0"/>
                        </a:spcBef>
                        <a:spcAft>
                          <a:spcPts val="0"/>
                        </a:spcAft>
                        <a:buSzPts val="1500"/>
                        <a:buChar char="-"/>
                      </a:pPr>
                      <a:r>
                        <a:rPr lang="en-US" sz="1500"/>
                        <a:t>Analyzing station data allows to look at all of the criteria simultaneously </a:t>
                      </a:r>
                      <a:endParaRPr sz="1500"/>
                    </a:p>
                    <a:p>
                      <a:pPr marL="914400" marR="0" lvl="1" indent="-323850" algn="l" rtl="0">
                        <a:spcBef>
                          <a:spcPts val="0"/>
                        </a:spcBef>
                        <a:spcAft>
                          <a:spcPts val="0"/>
                        </a:spcAft>
                        <a:buSzPts val="1500"/>
                        <a:buChar char="-"/>
                      </a:pPr>
                      <a:r>
                        <a:rPr lang="en-US" sz="1500"/>
                        <a:t>Stations provide a location</a:t>
                      </a:r>
                      <a:endParaRPr sz="1500"/>
                    </a:p>
                    <a:p>
                      <a:pPr marL="914400" marR="0" lvl="1" indent="-323850" algn="l" rtl="0">
                        <a:spcBef>
                          <a:spcPts val="0"/>
                        </a:spcBef>
                        <a:spcAft>
                          <a:spcPts val="0"/>
                        </a:spcAft>
                        <a:buSzPts val="1500"/>
                        <a:buChar char="-"/>
                      </a:pPr>
                      <a:r>
                        <a:rPr lang="en-US" sz="1500"/>
                        <a:t>Each station has expenses and revenue to examine profit</a:t>
                      </a:r>
                      <a:endParaRPr sz="1500"/>
                    </a:p>
                    <a:p>
                      <a:pPr marL="914400" marR="0" lvl="1" indent="-323850" algn="l" rtl="0">
                        <a:spcBef>
                          <a:spcPts val="0"/>
                        </a:spcBef>
                        <a:spcAft>
                          <a:spcPts val="0"/>
                        </a:spcAft>
                        <a:buSzPts val="1500"/>
                        <a:buChar char="-"/>
                      </a:pPr>
                      <a:r>
                        <a:rPr lang="en-US" sz="1500"/>
                        <a:t>Each station can be measured over time</a:t>
                      </a:r>
                      <a:endParaRPr sz="15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500"/>
                        <a:t>Q5.2</a:t>
                      </a:r>
                      <a:endParaRPr sz="1500"/>
                    </a:p>
                  </a:txBody>
                  <a:tcPr marL="91450" marR="91450" marT="45725" marB="45725"/>
                </a:tc>
                <a:tc>
                  <a:txBody>
                    <a:bodyPr/>
                    <a:lstStyle/>
                    <a:p>
                      <a:pPr marL="0" marR="0" lvl="0" indent="0" algn="l" rtl="0">
                        <a:spcBef>
                          <a:spcPts val="0"/>
                        </a:spcBef>
                        <a:spcAft>
                          <a:spcPts val="0"/>
                        </a:spcAft>
                        <a:buNone/>
                      </a:pPr>
                      <a:r>
                        <a:rPr lang="en-US" sz="1500"/>
                        <a:t>What factors within Virgins control could have altered the criteria?</a:t>
                      </a:r>
                      <a:endParaRPr sz="1500"/>
                    </a:p>
                  </a:txBody>
                  <a:tcPr marL="91450" marR="91450" marT="45725" marB="45725"/>
                </a:tc>
                <a:tc>
                  <a:txBody>
                    <a:bodyPr/>
                    <a:lstStyle/>
                    <a:p>
                      <a:pPr marL="457200" marR="0" lvl="0" indent="-323850" algn="l" rtl="0">
                        <a:spcBef>
                          <a:spcPts val="0"/>
                        </a:spcBef>
                        <a:spcAft>
                          <a:spcPts val="0"/>
                        </a:spcAft>
                        <a:buSzPts val="1500"/>
                        <a:buChar char="-"/>
                      </a:pPr>
                      <a:r>
                        <a:rPr lang="en-US" sz="1500"/>
                        <a:t>Providing more or less trips to certain stations could have altered this data</a:t>
                      </a:r>
                      <a:endParaRPr sz="1500"/>
                    </a:p>
                    <a:p>
                      <a:pPr marL="457200" marR="0" lvl="0" indent="-323850" algn="l" rtl="0">
                        <a:spcBef>
                          <a:spcPts val="0"/>
                        </a:spcBef>
                        <a:spcAft>
                          <a:spcPts val="0"/>
                        </a:spcAft>
                        <a:buSzPts val="1500"/>
                        <a:buChar char="-"/>
                      </a:pPr>
                      <a:r>
                        <a:rPr lang="en-US" sz="1500"/>
                        <a:t>Providing certain promotions for certain locations could have altered this data</a:t>
                      </a:r>
                      <a:endParaRPr sz="15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500"/>
                        <a:t>Q5.3</a:t>
                      </a:r>
                      <a:endParaRPr sz="15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500"/>
                        <a:t>What factors outside their control could have altered the criteria?</a:t>
                      </a:r>
                      <a:endParaRPr sz="1500"/>
                    </a:p>
                  </a:txBody>
                  <a:tcPr marL="91450" marR="91450" marT="45725" marB="45725"/>
                </a:tc>
                <a:tc>
                  <a:txBody>
                    <a:bodyPr/>
                    <a:lstStyle/>
                    <a:p>
                      <a:pPr marL="457200" marR="0" lvl="0" indent="-323850" algn="l" rtl="0">
                        <a:spcBef>
                          <a:spcPts val="0"/>
                        </a:spcBef>
                        <a:spcAft>
                          <a:spcPts val="0"/>
                        </a:spcAft>
                        <a:buSzPts val="1500"/>
                        <a:buChar char="-"/>
                      </a:pPr>
                      <a:r>
                        <a:rPr lang="en-US" sz="1500"/>
                        <a:t>Changes to the surrounding location of the stations and the commuter pull they bring would alter the data</a:t>
                      </a:r>
                      <a:endParaRPr sz="1500"/>
                    </a:p>
                    <a:p>
                      <a:pPr marL="457200" marR="0" lvl="0" indent="-323850" algn="l" rtl="0">
                        <a:spcBef>
                          <a:spcPts val="0"/>
                        </a:spcBef>
                        <a:spcAft>
                          <a:spcPts val="0"/>
                        </a:spcAft>
                        <a:buSzPts val="1500"/>
                        <a:buChar char="-"/>
                      </a:pPr>
                      <a:r>
                        <a:rPr lang="en-US" sz="1500"/>
                        <a:t>Changes made by British Rail to the infrastructure in and around stations would alter the data</a:t>
                      </a:r>
                      <a:endParaRPr sz="1500"/>
                    </a:p>
                    <a:p>
                      <a:pPr marL="457200" marR="0" lvl="0" indent="-323850" algn="l" rtl="0">
                        <a:spcBef>
                          <a:spcPts val="0"/>
                        </a:spcBef>
                        <a:spcAft>
                          <a:spcPts val="0"/>
                        </a:spcAft>
                        <a:buSzPts val="1500"/>
                        <a:buChar char="-"/>
                      </a:pPr>
                      <a:r>
                        <a:rPr lang="en-US" sz="1500"/>
                        <a:t>Changes to the economic and social climates could change how and when people commute which would alter the data. (Pandemic)</a:t>
                      </a:r>
                      <a:endParaRPr sz="15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0"/>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9" name="Google Shape;259;p10"/>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Problem Solving Process</a:t>
            </a:r>
            <a:br>
              <a:rPr lang="en-US" sz="4000">
                <a:solidFill>
                  <a:srgbClr val="FFFFFF"/>
                </a:solidFill>
              </a:rPr>
            </a:br>
            <a:r>
              <a:rPr lang="en-US" sz="4000">
                <a:solidFill>
                  <a:srgbClr val="FFFFFF"/>
                </a:solidFill>
              </a:rPr>
              <a:t>6 – Implementing a solution</a:t>
            </a:r>
            <a:endParaRPr/>
          </a:p>
        </p:txBody>
      </p:sp>
      <p:sp>
        <p:nvSpPr>
          <p:cNvPr id="260" name="Google Shape;260;p10"/>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1" name="Google Shape;261;p10"/>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2" name="Google Shape;262;p10"/>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263" name="Google Shape;263;p10"/>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772025">
                  <a:extLst>
                    <a:ext uri="{9D8B030D-6E8A-4147-A177-3AD203B41FA5}">
                      <a16:colId xmlns:a16="http://schemas.microsoft.com/office/drawing/2014/main" val="20001"/>
                    </a:ext>
                  </a:extLst>
                </a:gridCol>
                <a:gridCol w="750097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Q6.1</a:t>
                      </a:r>
                      <a:endParaRPr/>
                    </a:p>
                  </a:txBody>
                  <a:tcPr marL="91450" marR="91450" marT="45725" marB="45725"/>
                </a:tc>
                <a:tc>
                  <a:txBody>
                    <a:bodyPr/>
                    <a:lstStyle/>
                    <a:p>
                      <a:pPr marL="0" marR="0" lvl="0" indent="0" algn="l" rtl="0">
                        <a:spcBef>
                          <a:spcPts val="0"/>
                        </a:spcBef>
                        <a:spcAft>
                          <a:spcPts val="0"/>
                        </a:spcAft>
                        <a:buNone/>
                      </a:pPr>
                      <a:r>
                        <a:rPr lang="en-US" sz="1800"/>
                        <a:t>What barriers to successful implementation could we face?</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Data integrity and accuracy was the only barrier to implementation</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Q6.2</a:t>
                      </a:r>
                      <a:endParaRPr/>
                    </a:p>
                  </a:txBody>
                  <a:tcPr marL="91450" marR="91450" marT="45725" marB="45725"/>
                </a:tc>
                <a:tc>
                  <a:txBody>
                    <a:bodyPr/>
                    <a:lstStyle/>
                    <a:p>
                      <a:pPr marL="0" marR="0" lvl="0" indent="0" algn="l" rtl="0">
                        <a:spcBef>
                          <a:spcPts val="0"/>
                        </a:spcBef>
                        <a:spcAft>
                          <a:spcPts val="0"/>
                        </a:spcAft>
                        <a:buNone/>
                      </a:pPr>
                      <a:r>
                        <a:rPr lang="en-US" sz="1800"/>
                        <a:t>Where was there support and motivation, or resistance and conflict?</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Support would come from corporate because we are implementing a low cost solution to find out where to spend more resources searching for other answers and insights</a:t>
                      </a:r>
                      <a:endParaRPr sz="1800"/>
                    </a:p>
                    <a:p>
                      <a:pPr marL="457200" marR="0" lvl="0" indent="-342900" algn="l" rtl="0">
                        <a:spcBef>
                          <a:spcPts val="0"/>
                        </a:spcBef>
                        <a:spcAft>
                          <a:spcPts val="0"/>
                        </a:spcAft>
                        <a:buSzPts val="1800"/>
                        <a:buChar char="-"/>
                      </a:pPr>
                      <a:r>
                        <a:rPr lang="en-US" sz="1800"/>
                        <a:t>We could not think of any place resistance would come from</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Calibri"/>
                        <a:buNone/>
                      </a:pPr>
                      <a:r>
                        <a:rPr lang="en-US" sz="1800"/>
                        <a:t>Q6.3</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Were there resources available for successful implementation?</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Yes the data was already gathered in an OLTP database </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7"/>
        <p:cNvGrpSpPr/>
        <p:nvPr/>
      </p:nvGrpSpPr>
      <p:grpSpPr>
        <a:xfrm>
          <a:off x="0" y="0"/>
          <a:ext cx="0" cy="0"/>
          <a:chOff x="0" y="0"/>
          <a:chExt cx="0" cy="0"/>
        </a:xfrm>
      </p:grpSpPr>
      <p:sp>
        <p:nvSpPr>
          <p:cNvPr id="268" name="Google Shape;268;p17"/>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69" name="Google Shape;269;p17"/>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270" name="Google Shape;270;p17"/>
          <p:cNvSpPr txBox="1">
            <a:spLocks noGrp="1"/>
          </p:cNvSpPr>
          <p:nvPr>
            <p:ph type="ctrTitle"/>
          </p:nvPr>
        </p:nvSpPr>
        <p:spPr>
          <a:xfrm>
            <a:off x="1934547" y="1122361"/>
            <a:ext cx="8273143"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2 – </a:t>
            </a:r>
            <a:br>
              <a:rPr lang="en-US">
                <a:solidFill>
                  <a:srgbClr val="FFFFFF"/>
                </a:solidFill>
              </a:rPr>
            </a:br>
            <a:r>
              <a:rPr lang="en-US">
                <a:solidFill>
                  <a:srgbClr val="FFFFFF"/>
                </a:solidFill>
              </a:rPr>
              <a:t>Data Understanding – High Level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Shape 274"/>
        <p:cNvGrpSpPr/>
        <p:nvPr/>
      </p:nvGrpSpPr>
      <p:grpSpPr>
        <a:xfrm>
          <a:off x="0" y="0"/>
          <a:ext cx="0" cy="0"/>
          <a:chOff x="0" y="0"/>
          <a:chExt cx="0" cy="0"/>
        </a:xfrm>
      </p:grpSpPr>
      <p:sp>
        <p:nvSpPr>
          <p:cNvPr id="275" name="Google Shape;275;p18"/>
          <p:cNvSpPr txBox="1">
            <a:spLocks noGrp="1"/>
          </p:cNvSpPr>
          <p:nvPr>
            <p:ph type="title"/>
          </p:nvPr>
        </p:nvSpPr>
        <p:spPr>
          <a:xfrm>
            <a:off x="838200" y="135825"/>
            <a:ext cx="10515600" cy="1325563"/>
          </a:xfrm>
          <a:prstGeom prst="rect">
            <a:avLst/>
          </a:prstGeom>
          <a:noFill/>
          <a:ln>
            <a:noFill/>
          </a:ln>
          <a:effectLst>
            <a:outerShdw blurRad="514350" algn="bl" rotWithShape="0">
              <a:srgbClr val="000000">
                <a:alpha val="77000"/>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Modeling – Conceptual Model </a:t>
            </a:r>
            <a:endParaRPr/>
          </a:p>
        </p:txBody>
      </p:sp>
      <p:sp>
        <p:nvSpPr>
          <p:cNvPr id="276" name="Google Shape;276;p18"/>
          <p:cNvSpPr txBox="1"/>
          <p:nvPr/>
        </p:nvSpPr>
        <p:spPr>
          <a:xfrm>
            <a:off x="2818750" y="4446075"/>
            <a:ext cx="108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7" name="Google Shape;277;p18"/>
          <p:cNvSpPr/>
          <p:nvPr/>
        </p:nvSpPr>
        <p:spPr>
          <a:xfrm flipH="1">
            <a:off x="2557350" y="4576775"/>
            <a:ext cx="2063100" cy="1122900"/>
          </a:xfrm>
          <a:prstGeom prst="roundRect">
            <a:avLst>
              <a:gd name="adj" fmla="val 16667"/>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88900" marR="0" lvl="0" indent="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88900" marR="0" lvl="0" indent="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88900" marR="0" lvl="0" indent="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88900" marR="0" lvl="0" indent="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88900" marR="0" lvl="0" indent="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88900" marR="0" lvl="0" indent="0" algn="l" rtl="0">
              <a:spcBef>
                <a:spcPts val="0"/>
              </a:spcBef>
              <a:spcAft>
                <a:spcPts val="0"/>
              </a:spcAft>
              <a:buClr>
                <a:schemeClr val="dk1"/>
              </a:buClr>
              <a:buSzPts val="1400"/>
              <a:buFont typeface="Arial"/>
              <a:buNone/>
            </a:pPr>
            <a:r>
              <a:rPr lang="en-US">
                <a:solidFill>
                  <a:schemeClr val="lt1"/>
                </a:solidFill>
                <a:latin typeface="Calibri"/>
                <a:ea typeface="Calibri"/>
                <a:cs typeface="Calibri"/>
                <a:sym typeface="Calibri"/>
              </a:rPr>
              <a:t>Passenger charter and complaint</a:t>
            </a:r>
            <a:endParaRPr>
              <a:solidFill>
                <a:schemeClr val="lt1"/>
              </a:solidFill>
              <a:latin typeface="Calibri"/>
              <a:ea typeface="Calibri"/>
              <a:cs typeface="Calibri"/>
              <a:sym typeface="Calibri"/>
            </a:endParaRPr>
          </a:p>
          <a:p>
            <a:pPr marL="285750" lvl="0" indent="-285750" algn="l" rtl="0">
              <a:spcBef>
                <a:spcPts val="0"/>
              </a:spcBef>
              <a:spcAft>
                <a:spcPts val="0"/>
              </a:spcAft>
              <a:buClr>
                <a:schemeClr val="lt1"/>
              </a:buClr>
              <a:buSzPts val="1400"/>
              <a:buChar char="•"/>
            </a:pPr>
            <a:r>
              <a:rPr lang="en-US">
                <a:solidFill>
                  <a:schemeClr val="lt1"/>
                </a:solidFill>
                <a:latin typeface="Calibri"/>
                <a:ea typeface="Calibri"/>
                <a:cs typeface="Calibri"/>
                <a:sym typeface="Calibri"/>
              </a:rPr>
              <a:t>Rights of customers were mentioned on tickets</a:t>
            </a:r>
            <a:endParaRPr>
              <a:solidFill>
                <a:schemeClr val="lt1"/>
              </a:solidFill>
              <a:latin typeface="Calibri"/>
              <a:ea typeface="Calibri"/>
              <a:cs typeface="Calibri"/>
              <a:sym typeface="Calibri"/>
            </a:endParaRPr>
          </a:p>
          <a:p>
            <a:pPr marL="0" lvl="0" indent="0" algn="l" rtl="0">
              <a:spcBef>
                <a:spcPts val="0"/>
              </a:spcBef>
              <a:spcAft>
                <a:spcPts val="0"/>
              </a:spcAft>
              <a:buNone/>
            </a:pPr>
            <a:endParaRPr b="1">
              <a:solidFill>
                <a:schemeClr val="dk1"/>
              </a:solidFill>
              <a:latin typeface="Calibri"/>
              <a:ea typeface="Calibri"/>
              <a:cs typeface="Calibri"/>
              <a:sym typeface="Calibri"/>
            </a:endParaRPr>
          </a:p>
          <a:p>
            <a:pPr marL="88900" marR="0" lvl="0" indent="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457200" marR="0" lvl="0" indent="0" algn="l" rtl="0">
              <a:spcBef>
                <a:spcPts val="0"/>
              </a:spcBef>
              <a:spcAft>
                <a:spcPts val="0"/>
              </a:spcAft>
              <a:buNone/>
            </a:pPr>
            <a:endParaRPr/>
          </a:p>
          <a:p>
            <a:pPr marL="0" marR="0" lvl="0" indent="0" algn="l" rtl="0">
              <a:spcBef>
                <a:spcPts val="0"/>
              </a:spcBef>
              <a:spcAft>
                <a:spcPts val="0"/>
              </a:spcAft>
              <a:buNone/>
            </a:pPr>
            <a:endParaRPr/>
          </a:p>
          <a:p>
            <a:pPr marL="285750" marR="0" lvl="0" indent="-196850" algn="l" rtl="0">
              <a:spcBef>
                <a:spcPts val="0"/>
              </a:spcBef>
              <a:spcAft>
                <a:spcPts val="0"/>
              </a:spcAft>
              <a:buClr>
                <a:schemeClr val="dk1"/>
              </a:buClr>
              <a:buSzPts val="1400"/>
              <a:buFont typeface="Arial"/>
              <a:buNone/>
            </a:pPr>
            <a:endParaRPr sz="1400" b="1" i="0" u="none" strike="noStrike" cap="none">
              <a:solidFill>
                <a:schemeClr val="lt1"/>
              </a:solidFill>
              <a:latin typeface="Calibri"/>
              <a:ea typeface="Calibri"/>
              <a:cs typeface="Calibri"/>
              <a:sym typeface="Calibri"/>
            </a:endParaRPr>
          </a:p>
        </p:txBody>
      </p:sp>
      <p:sp>
        <p:nvSpPr>
          <p:cNvPr id="278" name="Google Shape;278;p18"/>
          <p:cNvSpPr/>
          <p:nvPr/>
        </p:nvSpPr>
        <p:spPr>
          <a:xfrm>
            <a:off x="494250" y="2772625"/>
            <a:ext cx="2063100" cy="8004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196850" algn="l" rtl="0">
              <a:spcBef>
                <a:spcPts val="0"/>
              </a:spcBef>
              <a:spcAft>
                <a:spcPts val="0"/>
              </a:spcAft>
              <a:buClr>
                <a:schemeClr val="dk1"/>
              </a:buClr>
              <a:buSzPts val="1400"/>
              <a:buFont typeface="Arial"/>
              <a:buNone/>
            </a:pPr>
            <a:r>
              <a:rPr lang="en-US" b="1">
                <a:solidFill>
                  <a:schemeClr val="lt1"/>
                </a:solidFill>
                <a:latin typeface="Calibri"/>
                <a:ea typeface="Calibri"/>
                <a:cs typeface="Calibri"/>
                <a:sym typeface="Calibri"/>
              </a:rPr>
              <a:t>Positive Financial outcome</a:t>
            </a:r>
            <a:endParaRPr sz="1400" b="1" i="0" u="none" strike="noStrike" cap="none">
              <a:solidFill>
                <a:schemeClr val="lt1"/>
              </a:solidFill>
              <a:latin typeface="Calibri"/>
              <a:ea typeface="Calibri"/>
              <a:cs typeface="Calibri"/>
              <a:sym typeface="Calibri"/>
            </a:endParaRPr>
          </a:p>
        </p:txBody>
      </p:sp>
      <p:grpSp>
        <p:nvGrpSpPr>
          <p:cNvPr id="279" name="Google Shape;279;p18"/>
          <p:cNvGrpSpPr/>
          <p:nvPr/>
        </p:nvGrpSpPr>
        <p:grpSpPr>
          <a:xfrm>
            <a:off x="323150" y="1292450"/>
            <a:ext cx="11260650" cy="4407259"/>
            <a:chOff x="444447" y="1030895"/>
            <a:chExt cx="10615244" cy="4216665"/>
          </a:xfrm>
        </p:grpSpPr>
        <p:sp>
          <p:nvSpPr>
            <p:cNvPr id="280" name="Google Shape;280;p18"/>
            <p:cNvSpPr/>
            <p:nvPr/>
          </p:nvSpPr>
          <p:spPr>
            <a:xfrm>
              <a:off x="4779618" y="1030895"/>
              <a:ext cx="1944900" cy="726900"/>
            </a:xfrm>
            <a:prstGeom prst="roundRect">
              <a:avLst>
                <a:gd name="adj" fmla="val 16667"/>
              </a:avLst>
            </a:prstGeom>
            <a:solidFill>
              <a:srgbClr val="93C47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19685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b="1">
                <a:solidFill>
                  <a:schemeClr val="dk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r>
                <a:rPr lang="en-US" b="1">
                  <a:solidFill>
                    <a:schemeClr val="lt1"/>
                  </a:solidFill>
                  <a:latin typeface="Calibri"/>
                  <a:ea typeface="Calibri"/>
                  <a:cs typeface="Calibri"/>
                  <a:sym typeface="Calibri"/>
                </a:rPr>
                <a:t>British Rail</a:t>
              </a:r>
              <a:endParaRPr b="1">
                <a:solidFill>
                  <a:schemeClr val="lt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r>
                <a:rPr lang="en-US" b="1">
                  <a:solidFill>
                    <a:schemeClr val="lt1"/>
                  </a:solidFill>
                  <a:latin typeface="Calibri"/>
                  <a:ea typeface="Calibri"/>
                  <a:cs typeface="Calibri"/>
                  <a:sym typeface="Calibri"/>
                </a:rPr>
                <a:t>(Government owned)</a:t>
              </a:r>
              <a:endParaRPr b="1">
                <a:solidFill>
                  <a:schemeClr val="lt1"/>
                </a:solidFill>
                <a:latin typeface="Calibri"/>
                <a:ea typeface="Calibri"/>
                <a:cs typeface="Calibri"/>
                <a:sym typeface="Calibri"/>
              </a:endParaRPr>
            </a:p>
            <a:p>
              <a:pPr marL="457200" marR="0" lvl="0" indent="0" algn="l" rtl="0">
                <a:spcBef>
                  <a:spcPts val="0"/>
                </a:spcBef>
                <a:spcAft>
                  <a:spcPts val="0"/>
                </a:spcAft>
                <a:buNone/>
              </a:pPr>
              <a:endParaRPr/>
            </a:p>
            <a:p>
              <a:pPr marL="0" marR="0" lvl="0" indent="0" algn="l" rtl="0">
                <a:spcBef>
                  <a:spcPts val="0"/>
                </a:spcBef>
                <a:spcAft>
                  <a:spcPts val="0"/>
                </a:spcAft>
                <a:buNone/>
              </a:pPr>
              <a:endParaRPr/>
            </a:p>
            <a:p>
              <a:pPr marL="285750" marR="0" lvl="0" indent="-196850" algn="l" rtl="0">
                <a:spcBef>
                  <a:spcPts val="0"/>
                </a:spcBef>
                <a:spcAft>
                  <a:spcPts val="0"/>
                </a:spcAft>
                <a:buClr>
                  <a:schemeClr val="dk1"/>
                </a:buClr>
                <a:buSzPts val="1400"/>
                <a:buFont typeface="Arial"/>
                <a:buNone/>
              </a:pPr>
              <a:endParaRPr sz="1400" b="1" i="0" u="none" strike="noStrike" cap="none">
                <a:solidFill>
                  <a:schemeClr val="lt1"/>
                </a:solidFill>
                <a:latin typeface="Calibri"/>
                <a:ea typeface="Calibri"/>
                <a:cs typeface="Calibri"/>
                <a:sym typeface="Calibri"/>
              </a:endParaRPr>
            </a:p>
          </p:txBody>
        </p:sp>
        <p:sp>
          <p:nvSpPr>
            <p:cNvPr id="281" name="Google Shape;281;p18"/>
            <p:cNvSpPr/>
            <p:nvPr/>
          </p:nvSpPr>
          <p:spPr>
            <a:xfrm>
              <a:off x="4576682" y="2421849"/>
              <a:ext cx="2457300" cy="9768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457200" marR="0" lvl="0" indent="0" algn="l" rtl="0">
                <a:spcBef>
                  <a:spcPts val="0"/>
                </a:spcBef>
                <a:spcAft>
                  <a:spcPts val="0"/>
                </a:spcAft>
                <a:buNone/>
              </a:pPr>
              <a:endParaRPr b="1">
                <a:solidFill>
                  <a:schemeClr val="dk1"/>
                </a:solidFill>
                <a:latin typeface="Calibri"/>
                <a:ea typeface="Calibri"/>
                <a:cs typeface="Calibri"/>
                <a:sym typeface="Calibri"/>
              </a:endParaRPr>
            </a:p>
            <a:p>
              <a:pPr marL="457200" marR="0" lvl="0" indent="0" algn="l" rtl="0">
                <a:spcBef>
                  <a:spcPts val="0"/>
                </a:spcBef>
                <a:spcAft>
                  <a:spcPts val="0"/>
                </a:spcAft>
                <a:buNone/>
              </a:pPr>
              <a:endParaRPr b="1">
                <a:solidFill>
                  <a:schemeClr val="dk1"/>
                </a:solidFill>
                <a:latin typeface="Calibri"/>
                <a:ea typeface="Calibri"/>
                <a:cs typeface="Calibri"/>
                <a:sym typeface="Calibri"/>
              </a:endParaRPr>
            </a:p>
            <a:p>
              <a:pPr marL="457200" marR="0" lvl="0" indent="0" algn="l" rtl="0">
                <a:spcBef>
                  <a:spcPts val="0"/>
                </a:spcBef>
                <a:spcAft>
                  <a:spcPts val="0"/>
                </a:spcAft>
                <a:buNone/>
              </a:pPr>
              <a:r>
                <a:rPr lang="en-US" b="1">
                  <a:solidFill>
                    <a:schemeClr val="lt1"/>
                  </a:solidFill>
                  <a:latin typeface="Calibri"/>
                  <a:ea typeface="Calibri"/>
                  <a:cs typeface="Calibri"/>
                  <a:sym typeface="Calibri"/>
                </a:rPr>
                <a:t>Franchiser</a:t>
              </a:r>
              <a:endParaRPr b="1">
                <a:solidFill>
                  <a:schemeClr val="lt1"/>
                </a:solidFill>
                <a:latin typeface="Calibri"/>
                <a:ea typeface="Calibri"/>
                <a:cs typeface="Calibri"/>
                <a:sym typeface="Calibri"/>
              </a:endParaRPr>
            </a:p>
            <a:p>
              <a:pPr marL="457200" marR="0" lvl="0" indent="0" algn="l" rtl="0">
                <a:spcBef>
                  <a:spcPts val="0"/>
                </a:spcBef>
                <a:spcAft>
                  <a:spcPts val="0"/>
                </a:spcAft>
                <a:buNone/>
              </a:pPr>
              <a:r>
                <a:rPr lang="en-US" b="1">
                  <a:solidFill>
                    <a:schemeClr val="lt1"/>
                  </a:solidFill>
                  <a:latin typeface="Calibri"/>
                  <a:ea typeface="Calibri"/>
                  <a:cs typeface="Calibri"/>
                  <a:sym typeface="Calibri"/>
                </a:rPr>
                <a:t>Virgin Rail Group</a:t>
              </a:r>
              <a:endParaRPr b="1">
                <a:solidFill>
                  <a:schemeClr val="lt1"/>
                </a:solidFill>
                <a:latin typeface="Calibri"/>
                <a:ea typeface="Calibri"/>
                <a:cs typeface="Calibri"/>
                <a:sym typeface="Calibri"/>
              </a:endParaRPr>
            </a:p>
            <a:p>
              <a:pPr marL="457200" marR="0" lvl="0" indent="0" algn="l" rtl="0">
                <a:spcBef>
                  <a:spcPts val="0"/>
                </a:spcBef>
                <a:spcAft>
                  <a:spcPts val="0"/>
                </a:spcAft>
                <a:buNone/>
              </a:pPr>
              <a:r>
                <a:rPr lang="en-US" b="1">
                  <a:solidFill>
                    <a:schemeClr val="lt1"/>
                  </a:solidFill>
                  <a:latin typeface="Calibri"/>
                  <a:ea typeface="Calibri"/>
                  <a:cs typeface="Calibri"/>
                  <a:sym typeface="Calibri"/>
                </a:rPr>
                <a:t>(West Coast, Cross Country)</a:t>
              </a:r>
              <a:endParaRPr b="1">
                <a:solidFill>
                  <a:schemeClr val="lt1"/>
                </a:solidFill>
                <a:latin typeface="Calibri"/>
                <a:ea typeface="Calibri"/>
                <a:cs typeface="Calibri"/>
                <a:sym typeface="Calibri"/>
              </a:endParaRPr>
            </a:p>
            <a:p>
              <a:pPr marL="457200" marR="0" lvl="0" indent="0" algn="l" rtl="0">
                <a:spcBef>
                  <a:spcPts val="0"/>
                </a:spcBef>
                <a:spcAft>
                  <a:spcPts val="0"/>
                </a:spcAft>
                <a:buNone/>
              </a:pPr>
              <a:r>
                <a:rPr lang="en-US" b="1">
                  <a:solidFill>
                    <a:schemeClr val="lt1"/>
                  </a:solidFill>
                  <a:latin typeface="Calibri"/>
                  <a:ea typeface="Calibri"/>
                  <a:cs typeface="Calibri"/>
                  <a:sym typeface="Calibri"/>
                </a:rPr>
                <a:t>1997-2012</a:t>
              </a:r>
              <a:endParaRPr b="1">
                <a:solidFill>
                  <a:schemeClr val="lt1"/>
                </a:solidFill>
                <a:latin typeface="Calibri"/>
                <a:ea typeface="Calibri"/>
                <a:cs typeface="Calibri"/>
                <a:sym typeface="Calibri"/>
              </a:endParaRPr>
            </a:p>
            <a:p>
              <a:pPr marL="457200" marR="0" lvl="0" indent="0" algn="l" rtl="0">
                <a:spcBef>
                  <a:spcPts val="0"/>
                </a:spcBef>
                <a:spcAft>
                  <a:spcPts val="0"/>
                </a:spcAft>
                <a:buNone/>
              </a:pPr>
              <a:endParaRPr/>
            </a:p>
            <a:p>
              <a:pPr marL="0" marR="0" lvl="0" indent="0" algn="l" rtl="0">
                <a:spcBef>
                  <a:spcPts val="0"/>
                </a:spcBef>
                <a:spcAft>
                  <a:spcPts val="0"/>
                </a:spcAft>
                <a:buNone/>
              </a:pPr>
              <a:endParaRPr/>
            </a:p>
          </p:txBody>
        </p:sp>
        <p:sp>
          <p:nvSpPr>
            <p:cNvPr id="282" name="Google Shape;282;p18"/>
            <p:cNvSpPr/>
            <p:nvPr/>
          </p:nvSpPr>
          <p:spPr>
            <a:xfrm>
              <a:off x="7029359" y="4168404"/>
              <a:ext cx="1883700" cy="1024200"/>
            </a:xfrm>
            <a:prstGeom prst="roundRect">
              <a:avLst>
                <a:gd name="adj" fmla="val 16667"/>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196850" algn="l" rtl="0">
                <a:spcBef>
                  <a:spcPts val="0"/>
                </a:spcBef>
                <a:spcAft>
                  <a:spcPts val="0"/>
                </a:spcAft>
                <a:buClr>
                  <a:schemeClr val="dk1"/>
                </a:buClr>
                <a:buSzPts val="1400"/>
                <a:buFont typeface="Arial"/>
                <a:buNone/>
              </a:pPr>
              <a:endParaRPr>
                <a:solidFill>
                  <a:schemeClr val="lt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r>
                <a:rPr lang="en-US">
                  <a:solidFill>
                    <a:schemeClr val="lt1"/>
                  </a:solidFill>
                  <a:latin typeface="Calibri"/>
                  <a:ea typeface="Calibri"/>
                  <a:cs typeface="Calibri"/>
                  <a:sym typeface="Calibri"/>
                </a:rPr>
                <a:t>Empowerment of staff</a:t>
              </a:r>
              <a:endParaRPr>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Arial"/>
                <a:buChar char="•"/>
              </a:pPr>
              <a:r>
                <a:rPr lang="en-US">
                  <a:solidFill>
                    <a:schemeClr val="lt1"/>
                  </a:solidFill>
                  <a:latin typeface="Calibri"/>
                  <a:ea typeface="Calibri"/>
                  <a:cs typeface="Calibri"/>
                  <a:sym typeface="Calibri"/>
                </a:rPr>
                <a:t>Training academy</a:t>
              </a:r>
              <a:endParaRPr>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Calibri"/>
                <a:buChar char="•"/>
              </a:pPr>
              <a:r>
                <a:rPr lang="en-US">
                  <a:solidFill>
                    <a:schemeClr val="lt1"/>
                  </a:solidFill>
                  <a:latin typeface="Calibri"/>
                  <a:ea typeface="Calibri"/>
                  <a:cs typeface="Calibri"/>
                  <a:sym typeface="Calibri"/>
                </a:rPr>
                <a:t>Career development</a:t>
              </a:r>
              <a:endParaRPr>
                <a:solidFill>
                  <a:schemeClr val="lt1"/>
                </a:solidFill>
              </a:endParaRPr>
            </a:p>
            <a:p>
              <a:pPr marL="285750" marR="0" lvl="0" indent="-196850" algn="l" rtl="0">
                <a:spcBef>
                  <a:spcPts val="0"/>
                </a:spcBef>
                <a:spcAft>
                  <a:spcPts val="0"/>
                </a:spcAft>
                <a:buClr>
                  <a:schemeClr val="dk1"/>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83" name="Google Shape;283;p18"/>
            <p:cNvSpPr/>
            <p:nvPr/>
          </p:nvSpPr>
          <p:spPr>
            <a:xfrm>
              <a:off x="4779618" y="4144486"/>
              <a:ext cx="2016900" cy="1074300"/>
            </a:xfrm>
            <a:prstGeom prst="roundRect">
              <a:avLst>
                <a:gd name="adj" fmla="val 16667"/>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457200" marR="0" lvl="0" indent="0" algn="l" rtl="0">
                <a:spcBef>
                  <a:spcPts val="0"/>
                </a:spcBef>
                <a:spcAft>
                  <a:spcPts val="0"/>
                </a:spcAft>
                <a:buNone/>
              </a:pP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lt1"/>
                  </a:solidFill>
                  <a:latin typeface="Calibri"/>
                  <a:ea typeface="Calibri"/>
                  <a:cs typeface="Calibri"/>
                  <a:sym typeface="Calibri"/>
                </a:rPr>
                <a:t>A</a:t>
              </a:r>
              <a:r>
                <a:rPr lang="en-US" sz="1400" i="0" u="none" strike="noStrike" cap="none">
                  <a:solidFill>
                    <a:schemeClr val="lt1"/>
                  </a:solidFill>
                  <a:latin typeface="Calibri"/>
                  <a:ea typeface="Calibri"/>
                  <a:cs typeface="Calibri"/>
                  <a:sym typeface="Calibri"/>
                </a:rPr>
                <a:t>dvancement and</a:t>
              </a:r>
              <a:endParaRPr>
                <a:solidFill>
                  <a:schemeClr val="lt1"/>
                </a:solidFill>
                <a:latin typeface="Calibri"/>
                <a:ea typeface="Calibri"/>
                <a:cs typeface="Calibri"/>
                <a:sym typeface="Calibri"/>
              </a:endParaRPr>
            </a:p>
            <a:p>
              <a:pPr marL="0" marR="0" lvl="0" indent="0" algn="l" rtl="0">
                <a:spcBef>
                  <a:spcPts val="0"/>
                </a:spcBef>
                <a:spcAft>
                  <a:spcPts val="0"/>
                </a:spcAft>
                <a:buNone/>
              </a:pPr>
              <a:r>
                <a:rPr lang="en-US">
                  <a:solidFill>
                    <a:schemeClr val="lt1"/>
                  </a:solidFill>
                  <a:latin typeface="Calibri"/>
                  <a:ea typeface="Calibri"/>
                  <a:cs typeface="Calibri"/>
                  <a:sym typeface="Calibri"/>
                </a:rPr>
                <a:t>D</a:t>
              </a:r>
              <a:r>
                <a:rPr lang="en-US" sz="1400" i="0" u="none" strike="noStrike" cap="none">
                  <a:solidFill>
                    <a:schemeClr val="lt1"/>
                  </a:solidFill>
                  <a:latin typeface="Calibri"/>
                  <a:ea typeface="Calibri"/>
                  <a:cs typeface="Calibri"/>
                  <a:sym typeface="Calibri"/>
                </a:rPr>
                <a:t>evelopment of facilities for </a:t>
              </a:r>
              <a:r>
                <a:rPr lang="en-US">
                  <a:solidFill>
                    <a:schemeClr val="lt1"/>
                  </a:solidFill>
                  <a:latin typeface="Calibri"/>
                  <a:ea typeface="Calibri"/>
                  <a:cs typeface="Calibri"/>
                  <a:sym typeface="Calibri"/>
                </a:rPr>
                <a:t>passengers</a:t>
              </a:r>
              <a:r>
                <a:rPr lang="en-US" sz="1400" i="0" u="none" strike="noStrike" cap="none">
                  <a:solidFill>
                    <a:schemeClr val="lt1"/>
                  </a:solidFill>
                  <a:latin typeface="Calibri"/>
                  <a:ea typeface="Calibri"/>
                  <a:cs typeface="Calibri"/>
                  <a:sym typeface="Calibri"/>
                </a:rPr>
                <a:t> journey</a:t>
              </a:r>
              <a:endParaRPr/>
            </a:p>
            <a:p>
              <a:pPr marL="285750" marR="0" lvl="0" indent="-196850" algn="l" rtl="0">
                <a:spcBef>
                  <a:spcPts val="0"/>
                </a:spcBef>
                <a:spcAft>
                  <a:spcPts val="0"/>
                </a:spcAft>
                <a:buClr>
                  <a:schemeClr val="dk1"/>
                </a:buClr>
                <a:buSzPts val="1400"/>
                <a:buFont typeface="Arial"/>
                <a:buNone/>
              </a:pPr>
              <a:endParaRPr sz="1400" i="0" u="none" strike="noStrike" cap="none">
                <a:solidFill>
                  <a:schemeClr val="lt1"/>
                </a:solidFill>
                <a:latin typeface="Calibri"/>
                <a:ea typeface="Calibri"/>
                <a:cs typeface="Calibri"/>
                <a:sym typeface="Calibri"/>
              </a:endParaRPr>
            </a:p>
          </p:txBody>
        </p:sp>
        <p:sp>
          <p:nvSpPr>
            <p:cNvPr id="284" name="Google Shape;284;p18"/>
            <p:cNvSpPr/>
            <p:nvPr/>
          </p:nvSpPr>
          <p:spPr>
            <a:xfrm>
              <a:off x="9276790" y="4142668"/>
              <a:ext cx="1782900" cy="1024200"/>
            </a:xfrm>
            <a:prstGeom prst="roundRect">
              <a:avLst>
                <a:gd name="adj" fmla="val 16667"/>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b="1">
                <a:solidFill>
                  <a:schemeClr val="lt1"/>
                </a:solidFill>
                <a:latin typeface="Calibri"/>
                <a:ea typeface="Calibri"/>
                <a:cs typeface="Calibri"/>
                <a:sym typeface="Calibri"/>
              </a:endParaRPr>
            </a:p>
            <a:p>
              <a:pPr marL="0" marR="0" lvl="0" indent="0" algn="l" rtl="0">
                <a:spcBef>
                  <a:spcPts val="0"/>
                </a:spcBef>
                <a:spcAft>
                  <a:spcPts val="0"/>
                </a:spcAft>
                <a:buNone/>
              </a:pPr>
              <a:r>
                <a:rPr lang="en-US">
                  <a:solidFill>
                    <a:schemeClr val="lt1"/>
                  </a:solidFill>
                  <a:latin typeface="Calibri"/>
                  <a:ea typeface="Calibri"/>
                  <a:cs typeface="Calibri"/>
                  <a:sym typeface="Calibri"/>
                </a:rPr>
                <a:t>Competitive Fares and ticketing </a:t>
              </a:r>
              <a:endParaRPr sz="1400" b="0" i="0" u="none" strike="noStrike" cap="none">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Arial"/>
                <a:buChar char="•"/>
              </a:pPr>
              <a:r>
                <a:rPr lang="en-US" sz="1400" b="0" i="0" u="none" strike="noStrike" cap="none">
                  <a:solidFill>
                    <a:schemeClr val="lt1"/>
                  </a:solidFill>
                  <a:latin typeface="Calibri"/>
                  <a:ea typeface="Calibri"/>
                  <a:cs typeface="Calibri"/>
                  <a:sym typeface="Calibri"/>
                </a:rPr>
                <a:t>Modernize </a:t>
              </a:r>
              <a:r>
                <a:rPr lang="en-US">
                  <a:solidFill>
                    <a:schemeClr val="lt1"/>
                  </a:solidFill>
                  <a:latin typeface="Calibri"/>
                  <a:ea typeface="Calibri"/>
                  <a:cs typeface="Calibri"/>
                  <a:sym typeface="Calibri"/>
                </a:rPr>
                <a:t>ticket system</a:t>
              </a:r>
              <a:endParaRPr/>
            </a:p>
            <a:p>
              <a:pPr marL="285750" marR="0" lvl="0" indent="-196850" algn="l" rtl="0">
                <a:spcBef>
                  <a:spcPts val="0"/>
                </a:spcBef>
                <a:spcAft>
                  <a:spcPts val="0"/>
                </a:spcAft>
                <a:buClr>
                  <a:schemeClr val="dk1"/>
                </a:buClr>
                <a:buSzPts val="1400"/>
                <a:buFont typeface="Arial"/>
                <a:buNone/>
              </a:pPr>
              <a:endParaRPr sz="1400" b="1" i="0" u="none" strike="noStrike" cap="none">
                <a:solidFill>
                  <a:schemeClr val="lt1"/>
                </a:solidFill>
                <a:latin typeface="Calibri"/>
                <a:ea typeface="Calibri"/>
                <a:cs typeface="Calibri"/>
                <a:sym typeface="Calibri"/>
              </a:endParaRPr>
            </a:p>
          </p:txBody>
        </p:sp>
        <p:sp>
          <p:nvSpPr>
            <p:cNvPr id="285" name="Google Shape;285;p18"/>
            <p:cNvSpPr/>
            <p:nvPr/>
          </p:nvSpPr>
          <p:spPr>
            <a:xfrm>
              <a:off x="444447" y="4173260"/>
              <a:ext cx="1883700" cy="1074300"/>
            </a:xfrm>
            <a:prstGeom prst="roundRect">
              <a:avLst>
                <a:gd name="adj" fmla="val 16667"/>
              </a:avLst>
            </a:prstGeom>
            <a:solidFill>
              <a:srgbClr val="F6B26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457200" marR="0" lvl="0" indent="0" algn="l" rtl="0">
                <a:spcBef>
                  <a:spcPts val="0"/>
                </a:spcBef>
                <a:spcAft>
                  <a:spcPts val="0"/>
                </a:spcAft>
                <a:buNone/>
              </a:pPr>
              <a:endParaRPr/>
            </a:p>
            <a:p>
              <a:pPr marL="0" marR="0" lvl="0" indent="0" algn="l" rtl="0">
                <a:spcBef>
                  <a:spcPts val="0"/>
                </a:spcBef>
                <a:spcAft>
                  <a:spcPts val="0"/>
                </a:spcAft>
                <a:buNone/>
              </a:pPr>
              <a:r>
                <a:rPr lang="en-US" b="1">
                  <a:solidFill>
                    <a:schemeClr val="lt1"/>
                  </a:solidFill>
                </a:rPr>
                <a:t>Increased Service and Performance </a:t>
              </a:r>
              <a:endParaRPr b="1">
                <a:solidFill>
                  <a:schemeClr val="lt1"/>
                </a:solidFill>
              </a:endParaRPr>
            </a:p>
            <a:p>
              <a:pPr marL="285750" lvl="0" indent="-285750" algn="l" rtl="0">
                <a:spcBef>
                  <a:spcPts val="0"/>
                </a:spcBef>
                <a:spcAft>
                  <a:spcPts val="0"/>
                </a:spcAft>
                <a:buClr>
                  <a:schemeClr val="lt1"/>
                </a:buClr>
                <a:buSzPts val="1400"/>
                <a:buChar char="•"/>
              </a:pPr>
              <a:r>
                <a:rPr lang="en-US" b="1">
                  <a:solidFill>
                    <a:schemeClr val="lt1"/>
                  </a:solidFill>
                  <a:latin typeface="Calibri"/>
                  <a:ea typeface="Calibri"/>
                  <a:cs typeface="Calibri"/>
                  <a:sym typeface="Calibri"/>
                </a:rPr>
                <a:t>Faster travel time</a:t>
              </a:r>
              <a:endParaRPr b="1">
                <a:solidFill>
                  <a:schemeClr val="lt1"/>
                </a:solidFill>
                <a:latin typeface="Calibri"/>
                <a:ea typeface="Calibri"/>
                <a:cs typeface="Calibri"/>
                <a:sym typeface="Calibri"/>
              </a:endParaRPr>
            </a:p>
            <a:p>
              <a:pPr marL="285750" lvl="0" indent="-285750" algn="l" rtl="0">
                <a:spcBef>
                  <a:spcPts val="0"/>
                </a:spcBef>
                <a:spcAft>
                  <a:spcPts val="0"/>
                </a:spcAft>
                <a:buClr>
                  <a:schemeClr val="lt1"/>
                </a:buClr>
                <a:buSzPts val="1400"/>
                <a:buFont typeface="Calibri"/>
                <a:buChar char="•"/>
              </a:pPr>
              <a:r>
                <a:rPr lang="en-US" b="1">
                  <a:solidFill>
                    <a:schemeClr val="lt1"/>
                  </a:solidFill>
                  <a:latin typeface="Calibri"/>
                  <a:ea typeface="Calibri"/>
                  <a:cs typeface="Calibri"/>
                  <a:sym typeface="Calibri"/>
                </a:rPr>
                <a:t>New Train Routes</a:t>
              </a:r>
              <a:endParaRPr sz="1400" b="1" i="0" u="none" strike="noStrike" cap="none">
                <a:solidFill>
                  <a:schemeClr val="lt1"/>
                </a:solidFill>
                <a:latin typeface="Calibri"/>
                <a:ea typeface="Calibri"/>
                <a:cs typeface="Calibri"/>
                <a:sym typeface="Calibri"/>
              </a:endParaRPr>
            </a:p>
            <a:p>
              <a:pPr marL="285750" marR="0" lvl="0" indent="-196850" algn="l" rtl="0">
                <a:spcBef>
                  <a:spcPts val="0"/>
                </a:spcBef>
                <a:spcAft>
                  <a:spcPts val="0"/>
                </a:spcAft>
                <a:buClr>
                  <a:schemeClr val="dk1"/>
                </a:buClr>
                <a:buSzPts val="1400"/>
                <a:buFont typeface="Arial"/>
                <a:buNone/>
              </a:pPr>
              <a:endParaRPr sz="1400" b="1" i="0" u="none" strike="noStrike" cap="none">
                <a:solidFill>
                  <a:schemeClr val="lt1"/>
                </a:solidFill>
                <a:latin typeface="Calibri"/>
                <a:ea typeface="Calibri"/>
                <a:cs typeface="Calibri"/>
                <a:sym typeface="Calibri"/>
              </a:endParaRPr>
            </a:p>
          </p:txBody>
        </p:sp>
      </p:grpSp>
      <p:cxnSp>
        <p:nvCxnSpPr>
          <p:cNvPr id="286" name="Google Shape;286;p18"/>
          <p:cNvCxnSpPr>
            <a:stCxn id="280" idx="2"/>
            <a:endCxn id="280" idx="2"/>
          </p:cNvCxnSpPr>
          <p:nvPr/>
        </p:nvCxnSpPr>
        <p:spPr>
          <a:xfrm>
            <a:off x="5953475" y="2052206"/>
            <a:ext cx="0" cy="0"/>
          </a:xfrm>
          <a:prstGeom prst="straightConnector1">
            <a:avLst/>
          </a:prstGeom>
          <a:noFill/>
          <a:ln w="9525" cap="flat" cmpd="sng">
            <a:solidFill>
              <a:schemeClr val="dk2"/>
            </a:solidFill>
            <a:prstDash val="solid"/>
            <a:round/>
            <a:headEnd type="none" w="med" len="med"/>
            <a:tailEnd type="triangle" w="med" len="med"/>
          </a:ln>
        </p:spPr>
      </p:cxnSp>
      <p:sp>
        <p:nvSpPr>
          <p:cNvPr id="287" name="Google Shape;287;p18"/>
          <p:cNvSpPr/>
          <p:nvPr/>
        </p:nvSpPr>
        <p:spPr>
          <a:xfrm>
            <a:off x="5779175" y="2121325"/>
            <a:ext cx="348600" cy="516300"/>
          </a:xfrm>
          <a:prstGeom prst="downArrow">
            <a:avLst>
              <a:gd name="adj1" fmla="val 50000"/>
              <a:gd name="adj2" fmla="val 3560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18"/>
          <p:cNvCxnSpPr/>
          <p:nvPr/>
        </p:nvCxnSpPr>
        <p:spPr>
          <a:xfrm>
            <a:off x="6349450" y="3767375"/>
            <a:ext cx="2020800" cy="778800"/>
          </a:xfrm>
          <a:prstGeom prst="straightConnector1">
            <a:avLst/>
          </a:prstGeom>
          <a:noFill/>
          <a:ln w="9525" cap="flat" cmpd="sng">
            <a:solidFill>
              <a:schemeClr val="dk2"/>
            </a:solidFill>
            <a:prstDash val="solid"/>
            <a:round/>
            <a:headEnd type="none" w="med" len="med"/>
            <a:tailEnd type="triangle" w="med" len="med"/>
          </a:ln>
        </p:spPr>
      </p:cxnSp>
      <p:cxnSp>
        <p:nvCxnSpPr>
          <p:cNvPr id="289" name="Google Shape;289;p18"/>
          <p:cNvCxnSpPr/>
          <p:nvPr/>
        </p:nvCxnSpPr>
        <p:spPr>
          <a:xfrm>
            <a:off x="7134075" y="3821300"/>
            <a:ext cx="2862300" cy="566700"/>
          </a:xfrm>
          <a:prstGeom prst="straightConnector1">
            <a:avLst/>
          </a:prstGeom>
          <a:noFill/>
          <a:ln w="9525" cap="flat" cmpd="sng">
            <a:solidFill>
              <a:schemeClr val="dk2"/>
            </a:solidFill>
            <a:prstDash val="solid"/>
            <a:round/>
            <a:headEnd type="none" w="med" len="med"/>
            <a:tailEnd type="triangle" w="med" len="med"/>
          </a:ln>
          <a:effectLst>
            <a:outerShdw blurRad="1428750" dist="952500" dir="21540000" algn="bl" rotWithShape="0">
              <a:srgbClr val="000000">
                <a:alpha val="11000"/>
              </a:srgbClr>
            </a:outerShdw>
          </a:effectLst>
        </p:spPr>
      </p:cxnSp>
      <p:cxnSp>
        <p:nvCxnSpPr>
          <p:cNvPr id="290" name="Google Shape;290;p18"/>
          <p:cNvCxnSpPr/>
          <p:nvPr/>
        </p:nvCxnSpPr>
        <p:spPr>
          <a:xfrm>
            <a:off x="5935325" y="3767375"/>
            <a:ext cx="36300" cy="722400"/>
          </a:xfrm>
          <a:prstGeom prst="straightConnector1">
            <a:avLst/>
          </a:prstGeom>
          <a:noFill/>
          <a:ln w="9525" cap="flat" cmpd="sng">
            <a:solidFill>
              <a:schemeClr val="dk2"/>
            </a:solidFill>
            <a:prstDash val="solid"/>
            <a:round/>
            <a:headEnd type="none" w="med" len="med"/>
            <a:tailEnd type="triangle" w="med" len="med"/>
          </a:ln>
        </p:spPr>
      </p:cxnSp>
      <p:cxnSp>
        <p:nvCxnSpPr>
          <p:cNvPr id="291" name="Google Shape;291;p18"/>
          <p:cNvCxnSpPr/>
          <p:nvPr/>
        </p:nvCxnSpPr>
        <p:spPr>
          <a:xfrm flipH="1">
            <a:off x="4358950" y="3767375"/>
            <a:ext cx="610200" cy="809400"/>
          </a:xfrm>
          <a:prstGeom prst="straightConnector1">
            <a:avLst/>
          </a:prstGeom>
          <a:noFill/>
          <a:ln w="9525" cap="flat" cmpd="sng">
            <a:solidFill>
              <a:schemeClr val="dk2"/>
            </a:solidFill>
            <a:prstDash val="solid"/>
            <a:round/>
            <a:headEnd type="none" w="med" len="med"/>
            <a:tailEnd type="triangle" w="med" len="med"/>
          </a:ln>
        </p:spPr>
      </p:cxnSp>
      <p:sp>
        <p:nvSpPr>
          <p:cNvPr id="292" name="Google Shape;292;p18"/>
          <p:cNvSpPr/>
          <p:nvPr/>
        </p:nvSpPr>
        <p:spPr>
          <a:xfrm>
            <a:off x="1147850" y="3665725"/>
            <a:ext cx="450300" cy="778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2818750" y="2972725"/>
            <a:ext cx="16533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8370250" y="1292450"/>
            <a:ext cx="1156800" cy="10209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b="1">
                <a:solidFill>
                  <a:schemeClr val="lt1"/>
                </a:solidFill>
                <a:latin typeface="Calibri"/>
                <a:ea typeface="Calibri"/>
                <a:cs typeface="Calibri"/>
                <a:sym typeface="Calibri"/>
              </a:rPr>
              <a:t>Other TOCs</a:t>
            </a:r>
            <a:endParaRPr>
              <a:solidFill>
                <a:schemeClr val="lt1"/>
              </a:solidFill>
            </a:endParaRPr>
          </a:p>
        </p:txBody>
      </p:sp>
      <p:sp>
        <p:nvSpPr>
          <p:cNvPr id="295" name="Google Shape;295;p18"/>
          <p:cNvSpPr/>
          <p:nvPr/>
        </p:nvSpPr>
        <p:spPr>
          <a:xfrm rot="-5400000">
            <a:off x="7523168" y="1443083"/>
            <a:ext cx="280800" cy="903300"/>
          </a:xfrm>
          <a:prstGeom prst="downArrow">
            <a:avLst>
              <a:gd name="adj1" fmla="val 50000"/>
              <a:gd name="adj2" fmla="val 3560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8403850" y="2960875"/>
            <a:ext cx="1089600" cy="1070400"/>
          </a:xfrm>
          <a:prstGeom prst="roundRect">
            <a:avLst>
              <a:gd name="adj" fmla="val 16667"/>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196850" algn="l" rtl="0">
              <a:spcBef>
                <a:spcPts val="0"/>
              </a:spcBef>
              <a:spcAft>
                <a:spcPts val="0"/>
              </a:spcAft>
              <a:buClr>
                <a:schemeClr val="dk1"/>
              </a:buClr>
              <a:buSzPts val="1400"/>
              <a:buFont typeface="Arial"/>
              <a:buNone/>
            </a:pPr>
            <a:r>
              <a:rPr lang="en-US">
                <a:solidFill>
                  <a:schemeClr val="lt1"/>
                </a:solidFill>
                <a:latin typeface="Calibri"/>
                <a:ea typeface="Calibri"/>
                <a:cs typeface="Calibri"/>
                <a:sym typeface="Calibri"/>
              </a:rPr>
              <a:t>ROSCOs</a:t>
            </a:r>
            <a:endParaRPr>
              <a:solidFill>
                <a:schemeClr val="lt1"/>
              </a:solidFill>
              <a:latin typeface="Calibri"/>
              <a:ea typeface="Calibri"/>
              <a:cs typeface="Calibri"/>
              <a:sym typeface="Calibri"/>
            </a:endParaRPr>
          </a:p>
          <a:p>
            <a:pPr marL="0" marR="0" lvl="0" indent="0" algn="l" rtl="0">
              <a:spcBef>
                <a:spcPts val="0"/>
              </a:spcBef>
              <a:spcAft>
                <a:spcPts val="0"/>
              </a:spcAft>
              <a:buClr>
                <a:schemeClr val="dk1"/>
              </a:buClr>
              <a:buSzPts val="1400"/>
              <a:buFont typeface="Arial"/>
              <a:buNone/>
            </a:pPr>
            <a:endParaRPr>
              <a:solidFill>
                <a:schemeClr val="lt1"/>
              </a:solidFill>
              <a:latin typeface="Calibri"/>
              <a:ea typeface="Calibri"/>
              <a:cs typeface="Calibri"/>
              <a:sym typeface="Calibri"/>
            </a:endParaRPr>
          </a:p>
        </p:txBody>
      </p:sp>
      <p:sp>
        <p:nvSpPr>
          <p:cNvPr id="297" name="Google Shape;297;p18"/>
          <p:cNvSpPr/>
          <p:nvPr/>
        </p:nvSpPr>
        <p:spPr>
          <a:xfrm rot="5400000">
            <a:off x="7684918" y="2721183"/>
            <a:ext cx="280800" cy="903300"/>
          </a:xfrm>
          <a:prstGeom prst="downArrow">
            <a:avLst>
              <a:gd name="adj1" fmla="val 50000"/>
              <a:gd name="adj2" fmla="val 3560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rot="-3942483">
            <a:off x="7628835" y="2082202"/>
            <a:ext cx="280758" cy="903254"/>
          </a:xfrm>
          <a:prstGeom prst="downArrow">
            <a:avLst>
              <a:gd name="adj1" fmla="val 50000"/>
              <a:gd name="adj2" fmla="val 3560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18"/>
          <p:cNvCxnSpPr>
            <a:stCxn id="277" idx="2"/>
            <a:endCxn id="285" idx="2"/>
          </p:cNvCxnSpPr>
          <p:nvPr/>
        </p:nvCxnSpPr>
        <p:spPr>
          <a:xfrm rot="5400000">
            <a:off x="2455350" y="4566725"/>
            <a:ext cx="600" cy="2266500"/>
          </a:xfrm>
          <a:prstGeom prst="bentConnector3">
            <a:avLst>
              <a:gd name="adj1" fmla="val 39693102"/>
            </a:avLst>
          </a:prstGeom>
          <a:noFill/>
          <a:ln w="9525" cap="flat" cmpd="sng">
            <a:solidFill>
              <a:schemeClr val="dk2"/>
            </a:solidFill>
            <a:prstDash val="solid"/>
            <a:round/>
            <a:headEnd type="none" w="med" len="med"/>
            <a:tailEnd type="triangle" w="med" len="med"/>
          </a:ln>
        </p:spPr>
      </p:cxnSp>
      <p:cxnSp>
        <p:nvCxnSpPr>
          <p:cNvPr id="300" name="Google Shape;300;p18"/>
          <p:cNvCxnSpPr>
            <a:stCxn id="283" idx="2"/>
            <a:endCxn id="285" idx="2"/>
          </p:cNvCxnSpPr>
          <p:nvPr/>
        </p:nvCxnSpPr>
        <p:spPr>
          <a:xfrm rot="5400000">
            <a:off x="3641914" y="3349883"/>
            <a:ext cx="30000" cy="4669500"/>
          </a:xfrm>
          <a:prstGeom prst="bentConnector3">
            <a:avLst>
              <a:gd name="adj1" fmla="val 1466305"/>
            </a:avLst>
          </a:prstGeom>
          <a:noFill/>
          <a:ln w="9525" cap="flat" cmpd="sng">
            <a:solidFill>
              <a:schemeClr val="dk2"/>
            </a:solidFill>
            <a:prstDash val="solid"/>
            <a:round/>
            <a:headEnd type="none" w="med" len="med"/>
            <a:tailEnd type="none" w="med" len="med"/>
          </a:ln>
        </p:spPr>
      </p:cxnSp>
      <p:sp>
        <p:nvSpPr>
          <p:cNvPr id="301" name="Google Shape;301;p18"/>
          <p:cNvSpPr/>
          <p:nvPr/>
        </p:nvSpPr>
        <p:spPr>
          <a:xfrm rot="10796327">
            <a:off x="8748611" y="2422638"/>
            <a:ext cx="280800" cy="437100"/>
          </a:xfrm>
          <a:prstGeom prst="downArrow">
            <a:avLst>
              <a:gd name="adj1" fmla="val 50000"/>
              <a:gd name="adj2" fmla="val 3560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 name="Google Shape;302;p18"/>
          <p:cNvCxnSpPr>
            <a:stCxn id="282" idx="2"/>
            <a:endCxn id="285" idx="2"/>
          </p:cNvCxnSpPr>
          <p:nvPr/>
        </p:nvCxnSpPr>
        <p:spPr>
          <a:xfrm rot="5400000">
            <a:off x="4786289" y="2178318"/>
            <a:ext cx="57300" cy="6985200"/>
          </a:xfrm>
          <a:prstGeom prst="bentConnector3">
            <a:avLst>
              <a:gd name="adj1" fmla="val 1125666"/>
            </a:avLst>
          </a:prstGeom>
          <a:noFill/>
          <a:ln w="9525" cap="flat" cmpd="sng">
            <a:solidFill>
              <a:schemeClr val="dk2"/>
            </a:solidFill>
            <a:prstDash val="solid"/>
            <a:round/>
            <a:headEnd type="none" w="med" len="med"/>
            <a:tailEnd type="none" w="med" len="med"/>
          </a:ln>
        </p:spPr>
      </p:cxnSp>
      <p:cxnSp>
        <p:nvCxnSpPr>
          <p:cNvPr id="303" name="Google Shape;303;p18"/>
          <p:cNvCxnSpPr>
            <a:stCxn id="284" idx="2"/>
            <a:endCxn id="285" idx="2"/>
          </p:cNvCxnSpPr>
          <p:nvPr/>
        </p:nvCxnSpPr>
        <p:spPr>
          <a:xfrm rot="5400000">
            <a:off x="5938050" y="999569"/>
            <a:ext cx="84300" cy="9315900"/>
          </a:xfrm>
          <a:prstGeom prst="bentConnector3">
            <a:avLst>
              <a:gd name="adj1" fmla="val 1085624"/>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sp>
        <p:nvSpPr>
          <p:cNvPr id="308" name="Google Shape;308;p19"/>
          <p:cNvSpPr/>
          <p:nvPr/>
        </p:nvSpPr>
        <p:spPr>
          <a:xfrm rot="-5400000">
            <a:off x="800223" y="1567569"/>
            <a:ext cx="3333600" cy="3499200"/>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9" name="Google Shape;309;p19"/>
          <p:cNvSpPr txBox="1">
            <a:spLocks noGrp="1"/>
          </p:cNvSpPr>
          <p:nvPr>
            <p:ph type="title"/>
          </p:nvPr>
        </p:nvSpPr>
        <p:spPr>
          <a:xfrm>
            <a:off x="1028700" y="2043466"/>
            <a:ext cx="2628900" cy="254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Data Dictionary </a:t>
            </a:r>
            <a:endParaRPr sz="3600">
              <a:solidFill>
                <a:srgbClr val="FFFFFF"/>
              </a:solidFill>
              <a:latin typeface="Calibri"/>
              <a:ea typeface="Calibri"/>
              <a:cs typeface="Calibri"/>
              <a:sym typeface="Calibri"/>
            </a:endParaRPr>
          </a:p>
          <a:p>
            <a:pPr marL="0" lvl="0" indent="0" algn="ctr" rtl="0">
              <a:lnSpc>
                <a:spcPct val="90000"/>
              </a:lnSpc>
              <a:spcBef>
                <a:spcPts val="0"/>
              </a:spcBef>
              <a:spcAft>
                <a:spcPts val="0"/>
              </a:spcAft>
              <a:buClr>
                <a:srgbClr val="FFFFFF"/>
              </a:buClr>
              <a:buSzPts val="3600"/>
              <a:buFont typeface="Calibri"/>
              <a:buNone/>
            </a:pPr>
            <a:r>
              <a:rPr lang="en-US" sz="3600">
                <a:solidFill>
                  <a:srgbClr val="FFFFFF"/>
                </a:solidFill>
              </a:rPr>
              <a:t>Page 1</a:t>
            </a:r>
            <a:endParaRPr sz="3600">
              <a:solidFill>
                <a:srgbClr val="FFFFFF"/>
              </a:solidFill>
            </a:endParaRPr>
          </a:p>
        </p:txBody>
      </p:sp>
      <p:graphicFrame>
        <p:nvGraphicFramePr>
          <p:cNvPr id="310" name="Google Shape;310;p19"/>
          <p:cNvGraphicFramePr/>
          <p:nvPr/>
        </p:nvGraphicFramePr>
        <p:xfrm>
          <a:off x="4370716" y="694426"/>
          <a:ext cx="3000000" cy="3000000"/>
        </p:xfrm>
        <a:graphic>
          <a:graphicData uri="http://schemas.openxmlformats.org/drawingml/2006/table">
            <a:tbl>
              <a:tblPr firstRow="1" bandRow="1">
                <a:noFill/>
                <a:tableStyleId>{E9F5BBB8-001D-4307-90B3-E9EAF6DDAD2D}</a:tableStyleId>
              </a:tblPr>
              <a:tblGrid>
                <a:gridCol w="333675">
                  <a:extLst>
                    <a:ext uri="{9D8B030D-6E8A-4147-A177-3AD203B41FA5}">
                      <a16:colId xmlns:a16="http://schemas.microsoft.com/office/drawing/2014/main" val="20000"/>
                    </a:ext>
                  </a:extLst>
                </a:gridCol>
                <a:gridCol w="2111975">
                  <a:extLst>
                    <a:ext uri="{9D8B030D-6E8A-4147-A177-3AD203B41FA5}">
                      <a16:colId xmlns:a16="http://schemas.microsoft.com/office/drawing/2014/main" val="20001"/>
                    </a:ext>
                  </a:extLst>
                </a:gridCol>
                <a:gridCol w="5135875">
                  <a:extLst>
                    <a:ext uri="{9D8B030D-6E8A-4147-A177-3AD203B41FA5}">
                      <a16:colId xmlns:a16="http://schemas.microsoft.com/office/drawing/2014/main" val="20002"/>
                    </a:ext>
                  </a:extLst>
                </a:gridCol>
              </a:tblGrid>
              <a:tr h="260650">
                <a:tc>
                  <a:txBody>
                    <a:bodyPr/>
                    <a:lstStyle/>
                    <a:p>
                      <a:pPr marL="0" marR="0" lvl="0" indent="0" algn="ctr" rtl="0">
                        <a:spcBef>
                          <a:spcPts val="0"/>
                        </a:spcBef>
                        <a:spcAft>
                          <a:spcPts val="0"/>
                        </a:spcAft>
                        <a:buNone/>
                      </a:pPr>
                      <a:r>
                        <a:rPr lang="en-US" sz="1300"/>
                        <a:t>No</a:t>
                      </a:r>
                      <a:endParaRPr sz="1300"/>
                    </a:p>
                  </a:txBody>
                  <a:tcPr marL="0" marR="0" marT="0" marB="0" anchor="ctr"/>
                </a:tc>
                <a:tc>
                  <a:txBody>
                    <a:bodyPr/>
                    <a:lstStyle/>
                    <a:p>
                      <a:pPr marL="0" marR="0" lvl="0" indent="0" algn="l" rtl="0">
                        <a:spcBef>
                          <a:spcPts val="0"/>
                        </a:spcBef>
                        <a:spcAft>
                          <a:spcPts val="0"/>
                        </a:spcAft>
                        <a:buNone/>
                      </a:pPr>
                      <a:r>
                        <a:rPr lang="en-US" sz="1300"/>
                        <a:t> Topic</a:t>
                      </a:r>
                      <a:endParaRPr sz="1300"/>
                    </a:p>
                  </a:txBody>
                  <a:tcPr marL="0" marR="0" marT="0" marB="0" anchor="ctr"/>
                </a:tc>
                <a:tc>
                  <a:txBody>
                    <a:bodyPr/>
                    <a:lstStyle/>
                    <a:p>
                      <a:pPr marL="0" marR="0" lvl="0" indent="0" algn="l" rtl="0">
                        <a:spcBef>
                          <a:spcPts val="0"/>
                        </a:spcBef>
                        <a:spcAft>
                          <a:spcPts val="0"/>
                        </a:spcAft>
                        <a:buNone/>
                      </a:pPr>
                      <a:r>
                        <a:rPr lang="en-US" sz="1300"/>
                        <a:t> Definition</a:t>
                      </a:r>
                      <a:endParaRPr sz="1300"/>
                    </a:p>
                  </a:txBody>
                  <a:tcPr marL="0" marR="0" marT="0" marB="0" anchor="ctr"/>
                </a:tc>
                <a:extLst>
                  <a:ext uri="{0D108BD9-81ED-4DB2-BD59-A6C34878D82A}">
                    <a16:rowId xmlns:a16="http://schemas.microsoft.com/office/drawing/2014/main" val="10000"/>
                  </a:ext>
                </a:extLst>
              </a:tr>
              <a:tr h="165100">
                <a:tc>
                  <a:txBody>
                    <a:bodyPr/>
                    <a:lstStyle/>
                    <a:p>
                      <a:pPr marL="0" marR="0" lvl="0" indent="0" algn="ctr" rtl="0">
                        <a:spcBef>
                          <a:spcPts val="0"/>
                        </a:spcBef>
                        <a:spcAft>
                          <a:spcPts val="0"/>
                        </a:spcAft>
                        <a:buNone/>
                      </a:pPr>
                      <a:r>
                        <a:rPr lang="en-US" sz="1300"/>
                        <a:t>1</a:t>
                      </a:r>
                      <a:endParaRPr sz="1300"/>
                    </a:p>
                  </a:txBody>
                  <a:tcPr marL="0" marR="0" marT="0" marB="0" anchor="ctr"/>
                </a:tc>
                <a:tc>
                  <a:txBody>
                    <a:bodyPr/>
                    <a:lstStyle/>
                    <a:p>
                      <a:pPr marL="0" marR="0" lvl="0" indent="0" algn="l" rtl="0">
                        <a:spcBef>
                          <a:spcPts val="0"/>
                        </a:spcBef>
                        <a:spcAft>
                          <a:spcPts val="0"/>
                        </a:spcAft>
                        <a:buNone/>
                      </a:pPr>
                      <a:r>
                        <a:rPr lang="en-US" sz="1300" b="1"/>
                        <a:t>Virgin Trains</a:t>
                      </a:r>
                      <a:endParaRPr sz="1300" b="1"/>
                    </a:p>
                  </a:txBody>
                  <a:tcPr marL="0" marR="0" marT="0" marB="0" anchor="ctr"/>
                </a:tc>
                <a:tc>
                  <a:txBody>
                    <a:bodyPr/>
                    <a:lstStyle/>
                    <a:p>
                      <a:pPr marL="0" marR="0" lvl="0" indent="0" algn="l" rtl="0">
                        <a:spcBef>
                          <a:spcPts val="0"/>
                        </a:spcBef>
                        <a:spcAft>
                          <a:spcPts val="0"/>
                        </a:spcAft>
                        <a:buNone/>
                      </a:pPr>
                      <a:r>
                        <a:rPr lang="en-US" sz="1300"/>
                        <a:t>Train operating company in the United Kingdom owned by Virgin Rail Group</a:t>
                      </a:r>
                      <a:endParaRPr sz="1300"/>
                    </a:p>
                  </a:txBody>
                  <a:tcPr marL="0" marR="0" marT="0" marB="0" anchor="ctr"/>
                </a:tc>
                <a:extLst>
                  <a:ext uri="{0D108BD9-81ED-4DB2-BD59-A6C34878D82A}">
                    <a16:rowId xmlns:a16="http://schemas.microsoft.com/office/drawing/2014/main" val="10001"/>
                  </a:ext>
                </a:extLst>
              </a:tr>
              <a:tr h="165100">
                <a:tc>
                  <a:txBody>
                    <a:bodyPr/>
                    <a:lstStyle/>
                    <a:p>
                      <a:pPr marL="0" marR="0" lvl="0" indent="0" algn="ctr" rtl="0">
                        <a:spcBef>
                          <a:spcPts val="0"/>
                        </a:spcBef>
                        <a:spcAft>
                          <a:spcPts val="0"/>
                        </a:spcAft>
                        <a:buNone/>
                      </a:pPr>
                      <a:r>
                        <a:rPr lang="en-US" sz="1300"/>
                        <a:t>2</a:t>
                      </a:r>
                      <a:endParaRPr sz="1300"/>
                    </a:p>
                  </a:txBody>
                  <a:tcPr marL="0" marR="0" marT="0" marB="0" anchor="ctr"/>
                </a:tc>
                <a:tc>
                  <a:txBody>
                    <a:bodyPr/>
                    <a:lstStyle/>
                    <a:p>
                      <a:pPr marL="0" marR="0" lvl="0" indent="0" algn="l" rtl="0">
                        <a:spcBef>
                          <a:spcPts val="0"/>
                        </a:spcBef>
                        <a:spcAft>
                          <a:spcPts val="0"/>
                        </a:spcAft>
                        <a:buNone/>
                      </a:pPr>
                      <a:r>
                        <a:rPr lang="en-US" sz="1300" b="1"/>
                        <a:t>British Rail</a:t>
                      </a:r>
                      <a:endParaRPr sz="1300" b="1"/>
                    </a:p>
                  </a:txBody>
                  <a:tcPr marL="0" marR="0" marT="0" marB="0" anchor="ctr"/>
                </a:tc>
                <a:tc>
                  <a:txBody>
                    <a:bodyPr/>
                    <a:lstStyle/>
                    <a:p>
                      <a:pPr marL="0" marR="0" lvl="0" indent="0" algn="l" rtl="0">
                        <a:spcBef>
                          <a:spcPts val="0"/>
                        </a:spcBef>
                        <a:spcAft>
                          <a:spcPts val="0"/>
                        </a:spcAft>
                        <a:buNone/>
                      </a:pPr>
                      <a:r>
                        <a:rPr lang="en-US" sz="1300"/>
                        <a:t>state-owned company that operated most of the overground rail transport in Great Britain from 1948 to 1997</a:t>
                      </a:r>
                      <a:endParaRPr sz="1300"/>
                    </a:p>
                  </a:txBody>
                  <a:tcPr marL="0" marR="0" marT="0" marB="0" anchor="ctr"/>
                </a:tc>
                <a:extLst>
                  <a:ext uri="{0D108BD9-81ED-4DB2-BD59-A6C34878D82A}">
                    <a16:rowId xmlns:a16="http://schemas.microsoft.com/office/drawing/2014/main" val="10002"/>
                  </a:ext>
                </a:extLst>
              </a:tr>
              <a:tr h="165100">
                <a:tc>
                  <a:txBody>
                    <a:bodyPr/>
                    <a:lstStyle/>
                    <a:p>
                      <a:pPr marL="0" marR="0" lvl="0" indent="0" algn="ctr" rtl="0">
                        <a:spcBef>
                          <a:spcPts val="0"/>
                        </a:spcBef>
                        <a:spcAft>
                          <a:spcPts val="0"/>
                        </a:spcAft>
                        <a:buNone/>
                      </a:pPr>
                      <a:r>
                        <a:rPr lang="en-US" sz="1300"/>
                        <a:t>3</a:t>
                      </a:r>
                      <a:endParaRPr sz="1300"/>
                    </a:p>
                  </a:txBody>
                  <a:tcPr marL="0" marR="0" marT="0" marB="0" anchor="ctr"/>
                </a:tc>
                <a:tc>
                  <a:txBody>
                    <a:bodyPr/>
                    <a:lstStyle/>
                    <a:p>
                      <a:pPr marL="0" marR="0" lvl="0" indent="0" algn="l" rtl="0">
                        <a:spcBef>
                          <a:spcPts val="0"/>
                        </a:spcBef>
                        <a:spcAft>
                          <a:spcPts val="0"/>
                        </a:spcAft>
                        <a:buNone/>
                      </a:pPr>
                      <a:r>
                        <a:rPr lang="en-US" sz="1300" b="1"/>
                        <a:t>Franchise agreement</a:t>
                      </a:r>
                      <a:endParaRPr sz="1300" b="1"/>
                    </a:p>
                  </a:txBody>
                  <a:tcPr marL="0" marR="0" marT="0" marB="0" anchor="ctr"/>
                </a:tc>
                <a:tc>
                  <a:txBody>
                    <a:bodyPr/>
                    <a:lstStyle/>
                    <a:p>
                      <a:pPr marL="0" marR="0" lvl="0" indent="0" algn="l" rtl="0">
                        <a:spcBef>
                          <a:spcPts val="0"/>
                        </a:spcBef>
                        <a:spcAft>
                          <a:spcPts val="0"/>
                        </a:spcAft>
                        <a:buNone/>
                      </a:pPr>
                      <a:r>
                        <a:rPr lang="en-US" sz="1300"/>
                        <a:t>legally binding contract. It sets out the rules of the franchising relationship that both the franchisor and franchisee have agreed to</a:t>
                      </a:r>
                      <a:endParaRPr sz="1300"/>
                    </a:p>
                  </a:txBody>
                  <a:tcPr marL="0" marR="0" marT="0" marB="0" anchor="ctr"/>
                </a:tc>
                <a:extLst>
                  <a:ext uri="{0D108BD9-81ED-4DB2-BD59-A6C34878D82A}">
                    <a16:rowId xmlns:a16="http://schemas.microsoft.com/office/drawing/2014/main" val="10003"/>
                  </a:ext>
                </a:extLst>
              </a:tr>
              <a:tr h="165100">
                <a:tc>
                  <a:txBody>
                    <a:bodyPr/>
                    <a:lstStyle/>
                    <a:p>
                      <a:pPr marL="0" marR="0" lvl="0" indent="0" algn="ctr" rtl="0">
                        <a:spcBef>
                          <a:spcPts val="0"/>
                        </a:spcBef>
                        <a:spcAft>
                          <a:spcPts val="0"/>
                        </a:spcAft>
                        <a:buNone/>
                      </a:pPr>
                      <a:r>
                        <a:rPr lang="en-US" sz="1300"/>
                        <a:t>4</a:t>
                      </a:r>
                      <a:endParaRPr sz="1300"/>
                    </a:p>
                  </a:txBody>
                  <a:tcPr marL="0" marR="0" marT="0" marB="0" anchor="ctr"/>
                </a:tc>
                <a:tc>
                  <a:txBody>
                    <a:bodyPr/>
                    <a:lstStyle/>
                    <a:p>
                      <a:pPr marL="0" marR="0" lvl="0" indent="0" algn="l" rtl="0">
                        <a:spcBef>
                          <a:spcPts val="0"/>
                        </a:spcBef>
                        <a:spcAft>
                          <a:spcPts val="0"/>
                        </a:spcAft>
                        <a:buNone/>
                      </a:pPr>
                      <a:r>
                        <a:rPr lang="en-US" sz="1300" b="1"/>
                        <a:t>Passengers charter</a:t>
                      </a:r>
                      <a:endParaRPr sz="1300" b="1"/>
                    </a:p>
                  </a:txBody>
                  <a:tcPr marL="0" marR="0" marT="0" marB="0" anchor="ctr"/>
                </a:tc>
                <a:tc>
                  <a:txBody>
                    <a:bodyPr/>
                    <a:lstStyle/>
                    <a:p>
                      <a:pPr marL="0" marR="0" lvl="0" indent="0" algn="l" rtl="0">
                        <a:spcBef>
                          <a:spcPts val="0"/>
                        </a:spcBef>
                        <a:spcAft>
                          <a:spcPts val="0"/>
                        </a:spcAft>
                        <a:buNone/>
                      </a:pPr>
                      <a:r>
                        <a:rPr lang="en-US" sz="1300"/>
                        <a:t>Sets out what a passenger, need to know about your rights and responsibilities when travelling in Virgin trains</a:t>
                      </a:r>
                      <a:endParaRPr sz="1300"/>
                    </a:p>
                  </a:txBody>
                  <a:tcPr marL="0" marR="0" marT="0" marB="0" anchor="ctr"/>
                </a:tc>
                <a:extLst>
                  <a:ext uri="{0D108BD9-81ED-4DB2-BD59-A6C34878D82A}">
                    <a16:rowId xmlns:a16="http://schemas.microsoft.com/office/drawing/2014/main" val="10004"/>
                  </a:ext>
                </a:extLst>
              </a:tr>
              <a:tr h="165100">
                <a:tc>
                  <a:txBody>
                    <a:bodyPr/>
                    <a:lstStyle/>
                    <a:p>
                      <a:pPr marL="0" marR="0" lvl="0" indent="0" algn="ctr" rtl="0">
                        <a:spcBef>
                          <a:spcPts val="0"/>
                        </a:spcBef>
                        <a:spcAft>
                          <a:spcPts val="0"/>
                        </a:spcAft>
                        <a:buNone/>
                      </a:pPr>
                      <a:r>
                        <a:rPr lang="en-US" sz="1300"/>
                        <a:t>5</a:t>
                      </a:r>
                      <a:endParaRPr sz="1300"/>
                    </a:p>
                  </a:txBody>
                  <a:tcPr marL="0" marR="0" marT="0" marB="0" anchor="ctr"/>
                </a:tc>
                <a:tc>
                  <a:txBody>
                    <a:bodyPr/>
                    <a:lstStyle/>
                    <a:p>
                      <a:pPr marL="0" marR="0" lvl="0" indent="0" algn="l" rtl="0">
                        <a:spcBef>
                          <a:spcPts val="0"/>
                        </a:spcBef>
                        <a:spcAft>
                          <a:spcPts val="0"/>
                        </a:spcAft>
                        <a:buNone/>
                      </a:pPr>
                      <a:r>
                        <a:rPr lang="en-US" sz="1300" b="1"/>
                        <a:t>West Coast Main Line (WCML)</a:t>
                      </a:r>
                      <a:endParaRPr sz="1300" b="1"/>
                    </a:p>
                  </a:txBody>
                  <a:tcPr marL="0" marR="0" marT="0" marB="0" anchor="ctr"/>
                </a:tc>
                <a:tc>
                  <a:txBody>
                    <a:bodyPr/>
                    <a:lstStyle/>
                    <a:p>
                      <a:pPr marL="0" marR="0" lvl="0" indent="0" algn="l" rtl="0">
                        <a:spcBef>
                          <a:spcPts val="0"/>
                        </a:spcBef>
                        <a:spcAft>
                          <a:spcPts val="0"/>
                        </a:spcAft>
                        <a:buNone/>
                      </a:pPr>
                      <a:r>
                        <a:rPr lang="en-US" sz="1300"/>
                        <a:t>Railway corridors in the United Kingdom, connecting the major cities on the west side of the UK from London all the way to Glasgow</a:t>
                      </a:r>
                      <a:endParaRPr sz="1300"/>
                    </a:p>
                  </a:txBody>
                  <a:tcPr marL="0" marR="0" marT="0" marB="0" anchor="ctr"/>
                </a:tc>
                <a:extLst>
                  <a:ext uri="{0D108BD9-81ED-4DB2-BD59-A6C34878D82A}">
                    <a16:rowId xmlns:a16="http://schemas.microsoft.com/office/drawing/2014/main" val="10005"/>
                  </a:ext>
                </a:extLst>
              </a:tr>
              <a:tr h="165100">
                <a:tc>
                  <a:txBody>
                    <a:bodyPr/>
                    <a:lstStyle/>
                    <a:p>
                      <a:pPr marL="0" marR="0" lvl="0" indent="0" algn="ctr" rtl="0">
                        <a:spcBef>
                          <a:spcPts val="0"/>
                        </a:spcBef>
                        <a:spcAft>
                          <a:spcPts val="0"/>
                        </a:spcAft>
                        <a:buNone/>
                      </a:pPr>
                      <a:r>
                        <a:rPr lang="en-US" sz="1300"/>
                        <a:t>6</a:t>
                      </a:r>
                      <a:endParaRPr sz="1300"/>
                    </a:p>
                  </a:txBody>
                  <a:tcPr marL="0" marR="0" marT="0" marB="0" anchor="ctr"/>
                </a:tc>
                <a:tc>
                  <a:txBody>
                    <a:bodyPr/>
                    <a:lstStyle/>
                    <a:p>
                      <a:pPr marL="0" marR="0" lvl="0" indent="0" algn="l" rtl="0">
                        <a:spcBef>
                          <a:spcPts val="0"/>
                        </a:spcBef>
                        <a:spcAft>
                          <a:spcPts val="0"/>
                        </a:spcAft>
                        <a:buNone/>
                      </a:pPr>
                      <a:r>
                        <a:rPr lang="en-US" sz="1300" b="1"/>
                        <a:t>Freight operations</a:t>
                      </a:r>
                      <a:endParaRPr sz="1300" b="1"/>
                    </a:p>
                  </a:txBody>
                  <a:tcPr marL="0" marR="0" marT="0" marB="0" anchor="ctr"/>
                </a:tc>
                <a:tc>
                  <a:txBody>
                    <a:bodyPr/>
                    <a:lstStyle/>
                    <a:p>
                      <a:pPr marL="0" marR="0" lvl="0" indent="0" algn="l" rtl="0">
                        <a:spcBef>
                          <a:spcPts val="0"/>
                        </a:spcBef>
                        <a:spcAft>
                          <a:spcPts val="0"/>
                        </a:spcAft>
                        <a:buNone/>
                      </a:pPr>
                      <a:r>
                        <a:rPr lang="en-US" sz="1300"/>
                        <a:t>The system of transporting goods, that are carried from one place to another by virgin train</a:t>
                      </a:r>
                      <a:endParaRPr sz="1300"/>
                    </a:p>
                  </a:txBody>
                  <a:tcPr marL="0" marR="0" marT="0" marB="0" anchor="ctr"/>
                </a:tc>
                <a:extLst>
                  <a:ext uri="{0D108BD9-81ED-4DB2-BD59-A6C34878D82A}">
                    <a16:rowId xmlns:a16="http://schemas.microsoft.com/office/drawing/2014/main" val="10006"/>
                  </a:ext>
                </a:extLst>
              </a:tr>
              <a:tr h="165100">
                <a:tc>
                  <a:txBody>
                    <a:bodyPr/>
                    <a:lstStyle/>
                    <a:p>
                      <a:pPr marL="0" marR="0" lvl="0" indent="0" algn="ctr" rtl="0">
                        <a:spcBef>
                          <a:spcPts val="0"/>
                        </a:spcBef>
                        <a:spcAft>
                          <a:spcPts val="0"/>
                        </a:spcAft>
                        <a:buNone/>
                      </a:pPr>
                      <a:r>
                        <a:rPr lang="en-US" sz="1300"/>
                        <a:t>7</a:t>
                      </a:r>
                      <a:endParaRPr sz="1300"/>
                    </a:p>
                  </a:txBody>
                  <a:tcPr marL="0" marR="0" marT="0" marB="0" anchor="ctr"/>
                </a:tc>
                <a:tc>
                  <a:txBody>
                    <a:bodyPr/>
                    <a:lstStyle/>
                    <a:p>
                      <a:pPr marL="0" marR="0" lvl="0" indent="0" algn="l" rtl="0">
                        <a:spcBef>
                          <a:spcPts val="0"/>
                        </a:spcBef>
                        <a:spcAft>
                          <a:spcPts val="0"/>
                        </a:spcAft>
                        <a:buNone/>
                      </a:pPr>
                      <a:r>
                        <a:rPr lang="en-US" sz="1300" b="1"/>
                        <a:t>Intercity franchise</a:t>
                      </a:r>
                      <a:endParaRPr sz="1300" b="1"/>
                    </a:p>
                  </a:txBody>
                  <a:tcPr marL="0" marR="0" marT="0" marB="0" anchor="ctr"/>
                </a:tc>
                <a:tc>
                  <a:txBody>
                    <a:bodyPr/>
                    <a:lstStyle/>
                    <a:p>
                      <a:pPr marL="0" marR="0" lvl="0" indent="0" algn="l" rtl="0">
                        <a:spcBef>
                          <a:spcPts val="0"/>
                        </a:spcBef>
                        <a:spcAft>
                          <a:spcPts val="0"/>
                        </a:spcAft>
                        <a:buNone/>
                      </a:pPr>
                      <a:r>
                        <a:rPr lang="en-US" sz="1300"/>
                        <a:t>Railway franchise in the United Kingdom for passenger trains on the West Coast Main Line</a:t>
                      </a:r>
                      <a:endParaRPr sz="1300"/>
                    </a:p>
                  </a:txBody>
                  <a:tcPr marL="0" marR="0" marT="0" marB="0" anchor="ctr"/>
                </a:tc>
                <a:extLst>
                  <a:ext uri="{0D108BD9-81ED-4DB2-BD59-A6C34878D82A}">
                    <a16:rowId xmlns:a16="http://schemas.microsoft.com/office/drawing/2014/main" val="10007"/>
                  </a:ext>
                </a:extLst>
              </a:tr>
              <a:tr h="29625">
                <a:tc>
                  <a:txBody>
                    <a:bodyPr/>
                    <a:lstStyle/>
                    <a:p>
                      <a:pPr marL="0" marR="0" lvl="0" indent="0" algn="ctr" rtl="0">
                        <a:spcBef>
                          <a:spcPts val="0"/>
                        </a:spcBef>
                        <a:spcAft>
                          <a:spcPts val="0"/>
                        </a:spcAft>
                        <a:buNone/>
                      </a:pPr>
                      <a:r>
                        <a:rPr lang="en-US" sz="1300"/>
                        <a:t>8</a:t>
                      </a:r>
                      <a:endParaRPr sz="1300"/>
                    </a:p>
                  </a:txBody>
                  <a:tcPr marL="0" marR="0" marT="0" marB="0" anchor="ctr"/>
                </a:tc>
                <a:tc>
                  <a:txBody>
                    <a:bodyPr/>
                    <a:lstStyle/>
                    <a:p>
                      <a:pPr marL="0" marR="0" lvl="0" indent="0" algn="l" rtl="0">
                        <a:spcBef>
                          <a:spcPts val="0"/>
                        </a:spcBef>
                        <a:spcAft>
                          <a:spcPts val="0"/>
                        </a:spcAft>
                        <a:buNone/>
                      </a:pPr>
                      <a:r>
                        <a:rPr lang="en-US" sz="1300" b="1"/>
                        <a:t>Train operating company (TOC)</a:t>
                      </a:r>
                      <a:endParaRPr sz="1300" b="1">
                        <a:solidFill>
                          <a:schemeClr val="dk1"/>
                        </a:solidFill>
                      </a:endParaRPr>
                    </a:p>
                  </a:txBody>
                  <a:tcPr marL="0" marR="0" marT="0" marB="0" anchor="ctr"/>
                </a:tc>
                <a:tc>
                  <a:txBody>
                    <a:bodyPr/>
                    <a:lstStyle/>
                    <a:p>
                      <a:pPr marL="0" marR="0" lvl="0" indent="0" algn="l" rtl="0">
                        <a:spcBef>
                          <a:spcPts val="0"/>
                        </a:spcBef>
                        <a:spcAft>
                          <a:spcPts val="0"/>
                        </a:spcAft>
                        <a:buNone/>
                      </a:pPr>
                      <a:r>
                        <a:rPr lang="en-US" sz="1300"/>
                        <a:t>Business operating passenger trains on the railway system of Great Britain</a:t>
                      </a:r>
                      <a:endParaRPr sz="1300"/>
                    </a:p>
                  </a:txBody>
                  <a:tcPr marL="0" marR="0" marT="0" marB="0" anchor="ctr"/>
                </a:tc>
                <a:extLst>
                  <a:ext uri="{0D108BD9-81ED-4DB2-BD59-A6C34878D82A}">
                    <a16:rowId xmlns:a16="http://schemas.microsoft.com/office/drawing/2014/main" val="10008"/>
                  </a:ext>
                </a:extLst>
              </a:tr>
              <a:tr h="165100">
                <a:tc>
                  <a:txBody>
                    <a:bodyPr/>
                    <a:lstStyle/>
                    <a:p>
                      <a:pPr marL="0" marR="0" lvl="0" indent="0" algn="ctr" rtl="0">
                        <a:spcBef>
                          <a:spcPts val="0"/>
                        </a:spcBef>
                        <a:spcAft>
                          <a:spcPts val="0"/>
                        </a:spcAft>
                        <a:buNone/>
                      </a:pPr>
                      <a:r>
                        <a:rPr lang="en-US" sz="1300"/>
                        <a:t>9</a:t>
                      </a:r>
                      <a:endParaRPr sz="1300"/>
                    </a:p>
                  </a:txBody>
                  <a:tcPr marL="0" marR="0" marT="0" marB="0" anchor="ctr"/>
                </a:tc>
                <a:tc>
                  <a:txBody>
                    <a:bodyPr/>
                    <a:lstStyle/>
                    <a:p>
                      <a:pPr marL="0" marR="0" lvl="0" indent="0" algn="l" rtl="0">
                        <a:spcBef>
                          <a:spcPts val="0"/>
                        </a:spcBef>
                        <a:spcAft>
                          <a:spcPts val="0"/>
                        </a:spcAft>
                        <a:buNone/>
                      </a:pPr>
                      <a:r>
                        <a:rPr lang="en-US" sz="1300" b="1"/>
                        <a:t>(ROSCO) Rolling stock leasing company</a:t>
                      </a:r>
                      <a:endParaRPr sz="1300" b="1"/>
                    </a:p>
                  </a:txBody>
                  <a:tcPr marL="0" marR="0" marT="0" marB="0" anchor="ctr"/>
                </a:tc>
                <a:tc>
                  <a:txBody>
                    <a:bodyPr/>
                    <a:lstStyle/>
                    <a:p>
                      <a:pPr marL="0" marR="0" lvl="0" indent="0" algn="l" rtl="0">
                        <a:spcBef>
                          <a:spcPts val="0"/>
                        </a:spcBef>
                        <a:spcAft>
                          <a:spcPts val="0"/>
                        </a:spcAft>
                        <a:buNone/>
                      </a:pPr>
                      <a:r>
                        <a:rPr lang="en-US" sz="1300"/>
                        <a:t>Company owns and maintains railway engines and carriages which are leased to train operating companies who operate the trains</a:t>
                      </a:r>
                      <a:endParaRPr sz="1300"/>
                    </a:p>
                  </a:txBody>
                  <a:tcPr marL="0" marR="0" marT="0" marB="0" anchor="ctr"/>
                </a:tc>
                <a:extLst>
                  <a:ext uri="{0D108BD9-81ED-4DB2-BD59-A6C34878D82A}">
                    <a16:rowId xmlns:a16="http://schemas.microsoft.com/office/drawing/2014/main" val="10009"/>
                  </a:ext>
                </a:extLst>
              </a:tr>
              <a:tr h="256225">
                <a:tc>
                  <a:txBody>
                    <a:bodyPr/>
                    <a:lstStyle/>
                    <a:p>
                      <a:pPr marL="0" marR="0" lvl="0" indent="0" algn="ctr" rtl="0">
                        <a:spcBef>
                          <a:spcPts val="0"/>
                        </a:spcBef>
                        <a:spcAft>
                          <a:spcPts val="0"/>
                        </a:spcAft>
                        <a:buNone/>
                      </a:pPr>
                      <a:r>
                        <a:rPr lang="en-US" sz="1300"/>
                        <a:t>10</a:t>
                      </a:r>
                      <a:endParaRPr sz="1300"/>
                    </a:p>
                  </a:txBody>
                  <a:tcPr marL="0" marR="0" marT="0" marB="0" anchor="ctr"/>
                </a:tc>
                <a:tc>
                  <a:txBody>
                    <a:bodyPr/>
                    <a:lstStyle/>
                    <a:p>
                      <a:pPr marL="0" marR="0" lvl="0" indent="0" algn="l" rtl="0">
                        <a:spcBef>
                          <a:spcPts val="0"/>
                        </a:spcBef>
                        <a:spcAft>
                          <a:spcPts val="0"/>
                        </a:spcAft>
                        <a:buNone/>
                      </a:pPr>
                      <a:r>
                        <a:rPr lang="en-US" sz="1300" b="1"/>
                        <a:t>Virgin atlantic airline</a:t>
                      </a:r>
                      <a:endParaRPr sz="1300" b="1"/>
                    </a:p>
                  </a:txBody>
                  <a:tcPr marL="0" marR="0" marT="0" marB="0" anchor="ctr"/>
                </a:tc>
                <a:tc>
                  <a:txBody>
                    <a:bodyPr/>
                    <a:lstStyle/>
                    <a:p>
                      <a:pPr marL="0" marR="0" lvl="0" indent="0" algn="l" rtl="0">
                        <a:spcBef>
                          <a:spcPts val="0"/>
                        </a:spcBef>
                        <a:spcAft>
                          <a:spcPts val="0"/>
                        </a:spcAft>
                        <a:buNone/>
                      </a:pPr>
                      <a:r>
                        <a:rPr lang="en-US" sz="1300"/>
                        <a:t>English airline with its head office in Crawley, England</a:t>
                      </a:r>
                      <a:endParaRPr sz="1300"/>
                    </a:p>
                  </a:txBody>
                  <a:tcPr marL="0" marR="0" marT="0" marB="0" anchor="ctr"/>
                </a:tc>
                <a:extLst>
                  <a:ext uri="{0D108BD9-81ED-4DB2-BD59-A6C34878D82A}">
                    <a16:rowId xmlns:a16="http://schemas.microsoft.com/office/drawing/2014/main" val="10010"/>
                  </a:ext>
                </a:extLst>
              </a:tr>
              <a:tr h="256225">
                <a:tc>
                  <a:txBody>
                    <a:bodyPr/>
                    <a:lstStyle/>
                    <a:p>
                      <a:pPr marL="0" marR="0" lvl="0" indent="0" algn="ctr" rtl="0">
                        <a:spcBef>
                          <a:spcPts val="0"/>
                        </a:spcBef>
                        <a:spcAft>
                          <a:spcPts val="0"/>
                        </a:spcAft>
                        <a:buNone/>
                      </a:pPr>
                      <a:r>
                        <a:rPr lang="en-US" sz="1300"/>
                        <a:t>11</a:t>
                      </a:r>
                      <a:endParaRPr sz="1300"/>
                    </a:p>
                  </a:txBody>
                  <a:tcPr marL="0" marR="0" marT="0" marB="0" anchor="ctr"/>
                </a:tc>
                <a:tc>
                  <a:txBody>
                    <a:bodyPr/>
                    <a:lstStyle/>
                    <a:p>
                      <a:pPr marL="0" marR="0" lvl="0" indent="0" algn="l" rtl="0">
                        <a:spcBef>
                          <a:spcPts val="0"/>
                        </a:spcBef>
                        <a:spcAft>
                          <a:spcPts val="0"/>
                        </a:spcAft>
                        <a:buNone/>
                      </a:pPr>
                      <a:r>
                        <a:rPr lang="en-US" sz="1300" b="1"/>
                        <a:t>Self service ticketing vending machine</a:t>
                      </a:r>
                      <a:endParaRPr sz="1300" b="1"/>
                    </a:p>
                  </a:txBody>
                  <a:tcPr marL="0" marR="0" marT="0" marB="0" anchor="ctr"/>
                </a:tc>
                <a:tc>
                  <a:txBody>
                    <a:bodyPr/>
                    <a:lstStyle/>
                    <a:p>
                      <a:pPr marL="0" marR="0" lvl="0" indent="0" algn="l" rtl="0">
                        <a:spcBef>
                          <a:spcPts val="0"/>
                        </a:spcBef>
                        <a:spcAft>
                          <a:spcPts val="0"/>
                        </a:spcAft>
                        <a:buNone/>
                      </a:pPr>
                      <a:r>
                        <a:rPr lang="en-US" sz="1300"/>
                        <a:t>Equipment that allows everyone to buy, quickly and easily tickets in train stations</a:t>
                      </a:r>
                      <a:endParaRPr sz="1300"/>
                    </a:p>
                  </a:txBody>
                  <a:tcPr marL="0" marR="0" marT="0" marB="0" anchor="ctr"/>
                </a:tc>
                <a:extLst>
                  <a:ext uri="{0D108BD9-81ED-4DB2-BD59-A6C34878D82A}">
                    <a16:rowId xmlns:a16="http://schemas.microsoft.com/office/drawing/2014/main" val="10011"/>
                  </a:ext>
                </a:extLst>
              </a:tr>
              <a:tr h="256225">
                <a:tc>
                  <a:txBody>
                    <a:bodyPr/>
                    <a:lstStyle/>
                    <a:p>
                      <a:pPr marL="0" marR="0" lvl="0" indent="0" algn="ctr" rtl="0">
                        <a:spcBef>
                          <a:spcPts val="0"/>
                        </a:spcBef>
                        <a:spcAft>
                          <a:spcPts val="0"/>
                        </a:spcAft>
                        <a:buNone/>
                      </a:pPr>
                      <a:r>
                        <a:rPr lang="en-US" sz="1300"/>
                        <a:t>12</a:t>
                      </a:r>
                      <a:endParaRPr sz="1300"/>
                    </a:p>
                  </a:txBody>
                  <a:tcPr marL="0" marR="0" marT="0" marB="0" anchor="ctr"/>
                </a:tc>
                <a:tc>
                  <a:txBody>
                    <a:bodyPr/>
                    <a:lstStyle/>
                    <a:p>
                      <a:pPr marL="0" marR="0" lvl="0" indent="0" algn="l" rtl="0">
                        <a:spcBef>
                          <a:spcPts val="0"/>
                        </a:spcBef>
                        <a:spcAft>
                          <a:spcPts val="0"/>
                        </a:spcAft>
                        <a:buNone/>
                      </a:pPr>
                      <a:r>
                        <a:rPr lang="en-US" sz="1300" b="1"/>
                        <a:t>National rail conditions of carriage</a:t>
                      </a:r>
                      <a:endParaRPr sz="1300" b="1"/>
                    </a:p>
                  </a:txBody>
                  <a:tcPr marL="0" marR="0" marT="0" marB="0" anchor="ctr"/>
                </a:tc>
                <a:tc>
                  <a:txBody>
                    <a:bodyPr/>
                    <a:lstStyle/>
                    <a:p>
                      <a:pPr marL="0" marR="0" lvl="0" indent="0" algn="l" rtl="0">
                        <a:spcBef>
                          <a:spcPts val="0"/>
                        </a:spcBef>
                        <a:spcAft>
                          <a:spcPts val="0"/>
                        </a:spcAft>
                        <a:buNone/>
                      </a:pPr>
                      <a:r>
                        <a:rPr lang="en-US" sz="1300"/>
                        <a:t>A ticket which entitles you to travel on the Underground and/or Docklands Light of train station</a:t>
                      </a:r>
                      <a:endParaRPr sz="1300"/>
                    </a:p>
                  </a:txBody>
                  <a:tcPr marL="0" marR="0" marT="0" marB="0" anchor="ctr"/>
                </a:tc>
                <a:extLst>
                  <a:ext uri="{0D108BD9-81ED-4DB2-BD59-A6C34878D82A}">
                    <a16:rowId xmlns:a16="http://schemas.microsoft.com/office/drawing/2014/main" val="10012"/>
                  </a:ext>
                </a:extLst>
              </a:tr>
              <a:tr h="256225">
                <a:tc>
                  <a:txBody>
                    <a:bodyPr/>
                    <a:lstStyle/>
                    <a:p>
                      <a:pPr marL="0" marR="0" lvl="0" indent="0" algn="ctr" rtl="0">
                        <a:spcBef>
                          <a:spcPts val="0"/>
                        </a:spcBef>
                        <a:spcAft>
                          <a:spcPts val="0"/>
                        </a:spcAft>
                        <a:buNone/>
                      </a:pPr>
                      <a:r>
                        <a:rPr lang="en-US" sz="1300"/>
                        <a:t>13</a:t>
                      </a:r>
                      <a:endParaRPr sz="1300"/>
                    </a:p>
                  </a:txBody>
                  <a:tcPr marL="0" marR="0" marT="0" marB="0" anchor="ctr"/>
                </a:tc>
                <a:tc>
                  <a:txBody>
                    <a:bodyPr/>
                    <a:lstStyle/>
                    <a:p>
                      <a:pPr marL="0" marR="0" lvl="0" indent="0" algn="l" rtl="0">
                        <a:spcBef>
                          <a:spcPts val="0"/>
                        </a:spcBef>
                        <a:spcAft>
                          <a:spcPts val="0"/>
                        </a:spcAft>
                        <a:buNone/>
                      </a:pPr>
                      <a:r>
                        <a:rPr lang="en-US" sz="1300" b="1"/>
                        <a:t>thetrainline.com</a:t>
                      </a:r>
                      <a:endParaRPr sz="1300" b="1"/>
                    </a:p>
                  </a:txBody>
                  <a:tcPr marL="0" marR="0" marT="0" marB="0" anchor="ctr"/>
                </a:tc>
                <a:tc>
                  <a:txBody>
                    <a:bodyPr/>
                    <a:lstStyle/>
                    <a:p>
                      <a:pPr marL="0" marR="0" lvl="0" indent="0" algn="l" rtl="0">
                        <a:spcBef>
                          <a:spcPts val="0"/>
                        </a:spcBef>
                        <a:spcAft>
                          <a:spcPts val="0"/>
                        </a:spcAft>
                        <a:buNone/>
                      </a:pPr>
                      <a:r>
                        <a:rPr lang="en-US" sz="1300"/>
                        <a:t>International digital rail and coach technology platform with headquarters in</a:t>
                      </a:r>
                      <a:endParaRPr sz="1300"/>
                    </a:p>
                  </a:txBody>
                  <a:tcPr marL="0" marR="0" marT="0" marB="0" anchor="ctr"/>
                </a:tc>
                <a:extLst>
                  <a:ext uri="{0D108BD9-81ED-4DB2-BD59-A6C34878D82A}">
                    <a16:rowId xmlns:a16="http://schemas.microsoft.com/office/drawing/2014/main" val="10013"/>
                  </a:ext>
                </a:extLst>
              </a:tr>
              <a:tr h="256225">
                <a:tc>
                  <a:txBody>
                    <a:bodyPr/>
                    <a:lstStyle/>
                    <a:p>
                      <a:pPr marL="0" marR="0" lvl="0" indent="0" algn="ctr" rtl="0">
                        <a:spcBef>
                          <a:spcPts val="0"/>
                        </a:spcBef>
                        <a:spcAft>
                          <a:spcPts val="0"/>
                        </a:spcAft>
                        <a:buNone/>
                      </a:pPr>
                      <a:r>
                        <a:rPr lang="en-US" sz="1300"/>
                        <a:t>14</a:t>
                      </a:r>
                      <a:endParaRPr sz="1300"/>
                    </a:p>
                  </a:txBody>
                  <a:tcPr marL="0" marR="0" marT="0" marB="0" anchor="ctr"/>
                </a:tc>
                <a:tc>
                  <a:txBody>
                    <a:bodyPr/>
                    <a:lstStyle/>
                    <a:p>
                      <a:pPr marL="0" marR="0" lvl="0" indent="0" algn="l" rtl="0">
                        <a:spcBef>
                          <a:spcPts val="0"/>
                        </a:spcBef>
                        <a:spcAft>
                          <a:spcPts val="0"/>
                        </a:spcAft>
                        <a:buNone/>
                      </a:pPr>
                      <a:r>
                        <a:rPr lang="en-US" sz="1300" b="1"/>
                        <a:t>Tilting electric train</a:t>
                      </a:r>
                      <a:endParaRPr sz="1300" b="1"/>
                    </a:p>
                  </a:txBody>
                  <a:tcPr marL="0" marR="0" marT="0" marB="0" anchor="ctr"/>
                </a:tc>
                <a:tc>
                  <a:txBody>
                    <a:bodyPr/>
                    <a:lstStyle/>
                    <a:p>
                      <a:pPr marL="0" marR="0" lvl="0" indent="0" algn="l" rtl="0">
                        <a:spcBef>
                          <a:spcPts val="0"/>
                        </a:spcBef>
                        <a:spcAft>
                          <a:spcPts val="0"/>
                        </a:spcAft>
                        <a:buNone/>
                      </a:pPr>
                      <a:r>
                        <a:rPr lang="en-US" sz="1300"/>
                        <a:t>Train that has a mechanism enabling increased speed on regular rail tracks</a:t>
                      </a:r>
                      <a:endParaRPr sz="1300"/>
                    </a:p>
                  </a:txBody>
                  <a:tcPr marL="0" marR="0" marT="0" marB="0" anchor="ctr"/>
                </a:tc>
                <a:extLst>
                  <a:ext uri="{0D108BD9-81ED-4DB2-BD59-A6C34878D82A}">
                    <a16:rowId xmlns:a16="http://schemas.microsoft.com/office/drawing/2014/main" val="10014"/>
                  </a:ext>
                </a:extLst>
              </a:tr>
              <a:tr h="256225">
                <a:tc>
                  <a:txBody>
                    <a:bodyPr/>
                    <a:lstStyle/>
                    <a:p>
                      <a:pPr marL="0" marR="0" lvl="0" indent="0" algn="ctr" rtl="0">
                        <a:spcBef>
                          <a:spcPts val="0"/>
                        </a:spcBef>
                        <a:spcAft>
                          <a:spcPts val="0"/>
                        </a:spcAft>
                        <a:buNone/>
                      </a:pPr>
                      <a:r>
                        <a:rPr lang="en-US" sz="1300"/>
                        <a:t>15</a:t>
                      </a:r>
                      <a:endParaRPr sz="1300"/>
                    </a:p>
                  </a:txBody>
                  <a:tcPr marL="0" marR="0" marT="0" marB="0" anchor="ctr"/>
                </a:tc>
                <a:tc>
                  <a:txBody>
                    <a:bodyPr/>
                    <a:lstStyle/>
                    <a:p>
                      <a:pPr marL="0" marR="0" lvl="0" indent="0" algn="l" rtl="0">
                        <a:spcBef>
                          <a:spcPts val="0"/>
                        </a:spcBef>
                        <a:spcAft>
                          <a:spcPts val="0"/>
                        </a:spcAft>
                        <a:buNone/>
                      </a:pPr>
                      <a:r>
                        <a:rPr lang="en-US" sz="1300" b="1"/>
                        <a:t>Tilting diesel train</a:t>
                      </a:r>
                      <a:endParaRPr sz="1300" b="1"/>
                    </a:p>
                  </a:txBody>
                  <a:tcPr marL="0" marR="0" marT="0" marB="0" anchor="ctr"/>
                </a:tc>
                <a:tc>
                  <a:txBody>
                    <a:bodyPr/>
                    <a:lstStyle/>
                    <a:p>
                      <a:pPr marL="0" lvl="0" indent="0" algn="l" rtl="0">
                        <a:spcBef>
                          <a:spcPts val="0"/>
                        </a:spcBef>
                        <a:spcAft>
                          <a:spcPts val="0"/>
                        </a:spcAft>
                        <a:buNone/>
                      </a:pPr>
                      <a:r>
                        <a:rPr lang="en-US" sz="1300"/>
                        <a:t>Train operates on diesel that has a mechanism enabling increased speed on regular rail tracks</a:t>
                      </a:r>
                      <a:endParaRPr sz="1300"/>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8"/>
        <p:cNvGrpSpPr/>
        <p:nvPr/>
      </p:nvGrpSpPr>
      <p:grpSpPr>
        <a:xfrm>
          <a:off x="0" y="0"/>
          <a:ext cx="0" cy="0"/>
          <a:chOff x="0" y="0"/>
          <a:chExt cx="0" cy="0"/>
        </a:xfrm>
      </p:grpSpPr>
      <p:sp>
        <p:nvSpPr>
          <p:cNvPr id="109" name="Google Shape;109;p2"/>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10" name="Google Shape;110;p2"/>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111" name="Google Shape;111;p2"/>
          <p:cNvSpPr txBox="1">
            <a:spLocks noGrp="1"/>
          </p:cNvSpPr>
          <p:nvPr>
            <p:ph type="ctrTitle"/>
          </p:nvPr>
        </p:nvSpPr>
        <p:spPr>
          <a:xfrm>
            <a:off x="1934547" y="1122361"/>
            <a:ext cx="8273143"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1 – </a:t>
            </a:r>
            <a:br>
              <a:rPr lang="en-US">
                <a:solidFill>
                  <a:srgbClr val="FFFFFF"/>
                </a:solidFill>
              </a:rPr>
            </a:br>
            <a:r>
              <a:rPr lang="en-US">
                <a:solidFill>
                  <a:srgbClr val="FFFFFF"/>
                </a:solidFill>
              </a:rPr>
              <a:t>Business Understanding –High Level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154b1df8813_3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317" name="Google Shape;317;g154b1df8813_3_18"/>
          <p:cNvSpPr/>
          <p:nvPr/>
        </p:nvSpPr>
        <p:spPr>
          <a:xfrm rot="-5400000">
            <a:off x="800223" y="1491369"/>
            <a:ext cx="3333600" cy="3499200"/>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8" name="Google Shape;318;g154b1df8813_3_18"/>
          <p:cNvSpPr txBox="1">
            <a:spLocks noGrp="1"/>
          </p:cNvSpPr>
          <p:nvPr>
            <p:ph type="title"/>
          </p:nvPr>
        </p:nvSpPr>
        <p:spPr>
          <a:xfrm>
            <a:off x="1028700" y="1967266"/>
            <a:ext cx="2628900" cy="254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Data Dictionary </a:t>
            </a:r>
            <a:endParaRPr sz="3600">
              <a:solidFill>
                <a:srgbClr val="FFFFFF"/>
              </a:solidFill>
              <a:latin typeface="Calibri"/>
              <a:ea typeface="Calibri"/>
              <a:cs typeface="Calibri"/>
              <a:sym typeface="Calibri"/>
            </a:endParaRPr>
          </a:p>
          <a:p>
            <a:pPr marL="0" lvl="0" indent="0" algn="ctr" rtl="0">
              <a:lnSpc>
                <a:spcPct val="90000"/>
              </a:lnSpc>
              <a:spcBef>
                <a:spcPts val="0"/>
              </a:spcBef>
              <a:spcAft>
                <a:spcPts val="0"/>
              </a:spcAft>
              <a:buClr>
                <a:srgbClr val="FFFFFF"/>
              </a:buClr>
              <a:buSzPts val="3600"/>
              <a:buFont typeface="Calibri"/>
              <a:buNone/>
            </a:pPr>
            <a:r>
              <a:rPr lang="en-US" sz="3600">
                <a:solidFill>
                  <a:srgbClr val="FFFFFF"/>
                </a:solidFill>
              </a:rPr>
              <a:t>Page 2</a:t>
            </a:r>
            <a:endParaRPr sz="3600">
              <a:solidFill>
                <a:srgbClr val="FFFFFF"/>
              </a:solidFill>
            </a:endParaRPr>
          </a:p>
        </p:txBody>
      </p:sp>
      <p:graphicFrame>
        <p:nvGraphicFramePr>
          <p:cNvPr id="319" name="Google Shape;319;g154b1df8813_3_18"/>
          <p:cNvGraphicFramePr/>
          <p:nvPr/>
        </p:nvGraphicFramePr>
        <p:xfrm>
          <a:off x="4370716" y="618226"/>
          <a:ext cx="3000000" cy="3000000"/>
        </p:xfrm>
        <a:graphic>
          <a:graphicData uri="http://schemas.openxmlformats.org/drawingml/2006/table">
            <a:tbl>
              <a:tblPr firstRow="1" bandRow="1">
                <a:noFill/>
                <a:tableStyleId>{E9F5BBB8-001D-4307-90B3-E9EAF6DDAD2D}</a:tableStyleId>
              </a:tblPr>
              <a:tblGrid>
                <a:gridCol w="333675">
                  <a:extLst>
                    <a:ext uri="{9D8B030D-6E8A-4147-A177-3AD203B41FA5}">
                      <a16:colId xmlns:a16="http://schemas.microsoft.com/office/drawing/2014/main" val="20000"/>
                    </a:ext>
                  </a:extLst>
                </a:gridCol>
                <a:gridCol w="2111975">
                  <a:extLst>
                    <a:ext uri="{9D8B030D-6E8A-4147-A177-3AD203B41FA5}">
                      <a16:colId xmlns:a16="http://schemas.microsoft.com/office/drawing/2014/main" val="20001"/>
                    </a:ext>
                  </a:extLst>
                </a:gridCol>
                <a:gridCol w="5135875">
                  <a:extLst>
                    <a:ext uri="{9D8B030D-6E8A-4147-A177-3AD203B41FA5}">
                      <a16:colId xmlns:a16="http://schemas.microsoft.com/office/drawing/2014/main" val="20002"/>
                    </a:ext>
                  </a:extLst>
                </a:gridCol>
              </a:tblGrid>
              <a:tr h="260650">
                <a:tc>
                  <a:txBody>
                    <a:bodyPr/>
                    <a:lstStyle/>
                    <a:p>
                      <a:pPr marL="0" marR="0" lvl="0" indent="0" algn="ctr" rtl="0">
                        <a:spcBef>
                          <a:spcPts val="0"/>
                        </a:spcBef>
                        <a:spcAft>
                          <a:spcPts val="0"/>
                        </a:spcAft>
                        <a:buNone/>
                      </a:pPr>
                      <a:r>
                        <a:rPr lang="en-US" sz="1300"/>
                        <a:t>No</a:t>
                      </a:r>
                      <a:endParaRPr sz="1300"/>
                    </a:p>
                  </a:txBody>
                  <a:tcPr marL="0" marR="0" marT="0" marB="0" anchor="ctr"/>
                </a:tc>
                <a:tc>
                  <a:txBody>
                    <a:bodyPr/>
                    <a:lstStyle/>
                    <a:p>
                      <a:pPr marL="0" marR="0" lvl="0" indent="0" algn="l" rtl="0">
                        <a:spcBef>
                          <a:spcPts val="0"/>
                        </a:spcBef>
                        <a:spcAft>
                          <a:spcPts val="0"/>
                        </a:spcAft>
                        <a:buNone/>
                      </a:pPr>
                      <a:r>
                        <a:rPr lang="en-US" sz="1300"/>
                        <a:t> Topic</a:t>
                      </a:r>
                      <a:endParaRPr sz="1300"/>
                    </a:p>
                  </a:txBody>
                  <a:tcPr marL="0" marR="0" marT="0" marB="0" anchor="ctr"/>
                </a:tc>
                <a:tc>
                  <a:txBody>
                    <a:bodyPr/>
                    <a:lstStyle/>
                    <a:p>
                      <a:pPr marL="0" marR="0" lvl="0" indent="0" algn="l" rtl="0">
                        <a:spcBef>
                          <a:spcPts val="0"/>
                        </a:spcBef>
                        <a:spcAft>
                          <a:spcPts val="0"/>
                        </a:spcAft>
                        <a:buNone/>
                      </a:pPr>
                      <a:r>
                        <a:rPr lang="en-US" sz="1300"/>
                        <a:t> Definition</a:t>
                      </a:r>
                      <a:endParaRPr sz="1300"/>
                    </a:p>
                  </a:txBody>
                  <a:tcPr marL="0" marR="0" marT="0" marB="0" anchor="ctr"/>
                </a:tc>
                <a:extLst>
                  <a:ext uri="{0D108BD9-81ED-4DB2-BD59-A6C34878D82A}">
                    <a16:rowId xmlns:a16="http://schemas.microsoft.com/office/drawing/2014/main" val="10000"/>
                  </a:ext>
                </a:extLst>
              </a:tr>
              <a:tr h="165100">
                <a:tc>
                  <a:txBody>
                    <a:bodyPr/>
                    <a:lstStyle/>
                    <a:p>
                      <a:pPr marL="0" marR="0" lvl="0" indent="0" algn="ctr" rtl="0">
                        <a:spcBef>
                          <a:spcPts val="0"/>
                        </a:spcBef>
                        <a:spcAft>
                          <a:spcPts val="0"/>
                        </a:spcAft>
                        <a:buNone/>
                      </a:pPr>
                      <a:r>
                        <a:rPr lang="en-US" sz="1300"/>
                        <a:t>16</a:t>
                      </a:r>
                      <a:endParaRPr sz="1300"/>
                    </a:p>
                  </a:txBody>
                  <a:tcPr marL="0" marR="0" marT="0" marB="0" anchor="ctr"/>
                </a:tc>
                <a:tc>
                  <a:txBody>
                    <a:bodyPr/>
                    <a:lstStyle/>
                    <a:p>
                      <a:pPr marL="0" marR="0" lvl="0" indent="0" algn="l" rtl="0">
                        <a:spcBef>
                          <a:spcPts val="0"/>
                        </a:spcBef>
                        <a:spcAft>
                          <a:spcPts val="0"/>
                        </a:spcAft>
                        <a:buNone/>
                      </a:pPr>
                      <a:r>
                        <a:rPr lang="en-US" sz="1300" b="1"/>
                        <a:t>Private railway operating company</a:t>
                      </a:r>
                      <a:endParaRPr sz="1300" b="1"/>
                    </a:p>
                  </a:txBody>
                  <a:tcPr marL="0" marR="0" marT="0" marB="0" anchor="ctr"/>
                </a:tc>
                <a:tc>
                  <a:txBody>
                    <a:bodyPr/>
                    <a:lstStyle/>
                    <a:p>
                      <a:pPr marL="0" lvl="0" indent="0" algn="l" rtl="0">
                        <a:spcBef>
                          <a:spcPts val="0"/>
                        </a:spcBef>
                        <a:spcAft>
                          <a:spcPts val="0"/>
                        </a:spcAft>
                        <a:buNone/>
                      </a:pPr>
                      <a:r>
                        <a:rPr lang="en-US"/>
                        <a:t>Railway owned and operated by private sector</a:t>
                      </a:r>
                      <a:endParaRPr/>
                    </a:p>
                  </a:txBody>
                  <a:tcPr marL="0" marR="0" marT="0" marB="0" anchor="ctr"/>
                </a:tc>
                <a:extLst>
                  <a:ext uri="{0D108BD9-81ED-4DB2-BD59-A6C34878D82A}">
                    <a16:rowId xmlns:a16="http://schemas.microsoft.com/office/drawing/2014/main" val="10001"/>
                  </a:ext>
                </a:extLst>
              </a:tr>
              <a:tr h="165100">
                <a:tc>
                  <a:txBody>
                    <a:bodyPr/>
                    <a:lstStyle/>
                    <a:p>
                      <a:pPr marL="0" lvl="0" indent="0" algn="l" rtl="0">
                        <a:spcBef>
                          <a:spcPts val="0"/>
                        </a:spcBef>
                        <a:spcAft>
                          <a:spcPts val="0"/>
                        </a:spcAft>
                        <a:buNone/>
                      </a:pPr>
                      <a:r>
                        <a:rPr lang="en-US"/>
                        <a:t>  17</a:t>
                      </a:r>
                      <a:endParaRPr/>
                    </a:p>
                  </a:txBody>
                  <a:tcPr marL="0" marR="0" marT="0" marB="0" anchor="ctr"/>
                </a:tc>
                <a:tc>
                  <a:txBody>
                    <a:bodyPr/>
                    <a:lstStyle/>
                    <a:p>
                      <a:pPr marL="0" marR="0" lvl="0" indent="0" algn="l" rtl="0">
                        <a:spcBef>
                          <a:spcPts val="0"/>
                        </a:spcBef>
                        <a:spcAft>
                          <a:spcPts val="0"/>
                        </a:spcAft>
                        <a:buNone/>
                      </a:pPr>
                      <a:r>
                        <a:rPr lang="en-US" sz="1300" b="1"/>
                        <a:t>Commercial Management</a:t>
                      </a:r>
                      <a:endParaRPr sz="1300" b="1"/>
                    </a:p>
                  </a:txBody>
                  <a:tcPr marL="0" marR="0" marT="0" marB="0" anchor="ctr"/>
                </a:tc>
                <a:tc>
                  <a:txBody>
                    <a:bodyPr/>
                    <a:lstStyle/>
                    <a:p>
                      <a:pPr marL="0" marR="0" lvl="0" indent="0" algn="l" rtl="0">
                        <a:spcBef>
                          <a:spcPts val="0"/>
                        </a:spcBef>
                        <a:spcAft>
                          <a:spcPts val="0"/>
                        </a:spcAft>
                        <a:buNone/>
                      </a:pPr>
                      <a:r>
                        <a:rPr lang="en-US" sz="1300"/>
                        <a:t> Identification and development of business opportunities and the profitable management of projects and contracts</a:t>
                      </a:r>
                      <a:endParaRPr sz="1300"/>
                    </a:p>
                  </a:txBody>
                  <a:tcPr marL="0" marR="0" marT="0" marB="0" anchor="ctr"/>
                </a:tc>
                <a:extLst>
                  <a:ext uri="{0D108BD9-81ED-4DB2-BD59-A6C34878D82A}">
                    <a16:rowId xmlns:a16="http://schemas.microsoft.com/office/drawing/2014/main" val="10002"/>
                  </a:ext>
                </a:extLst>
              </a:tr>
              <a:tr h="165100">
                <a:tc>
                  <a:txBody>
                    <a:bodyPr/>
                    <a:lstStyle/>
                    <a:p>
                      <a:pPr marL="0" marR="0" lvl="0" indent="0" algn="ctr" rtl="0">
                        <a:spcBef>
                          <a:spcPts val="0"/>
                        </a:spcBef>
                        <a:spcAft>
                          <a:spcPts val="0"/>
                        </a:spcAft>
                        <a:buNone/>
                      </a:pPr>
                      <a:r>
                        <a:rPr lang="en-US" sz="1300"/>
                        <a:t>18</a:t>
                      </a:r>
                      <a:endParaRPr sz="1300"/>
                    </a:p>
                  </a:txBody>
                  <a:tcPr marL="0" marR="0" marT="0" marB="0" anchor="ctr"/>
                </a:tc>
                <a:tc>
                  <a:txBody>
                    <a:bodyPr/>
                    <a:lstStyle/>
                    <a:p>
                      <a:pPr marL="0" marR="0" lvl="0" indent="0" algn="l" rtl="0">
                        <a:spcBef>
                          <a:spcPts val="0"/>
                        </a:spcBef>
                        <a:spcAft>
                          <a:spcPts val="0"/>
                        </a:spcAft>
                        <a:buNone/>
                      </a:pPr>
                      <a:r>
                        <a:rPr lang="en-US" sz="1300" b="1"/>
                        <a:t>Infrastructure investment</a:t>
                      </a:r>
                      <a:endParaRPr sz="1300" b="1"/>
                    </a:p>
                  </a:txBody>
                  <a:tcPr marL="0" marR="0" marT="0" marB="0" anchor="ctr"/>
                </a:tc>
                <a:tc>
                  <a:txBody>
                    <a:bodyPr/>
                    <a:lstStyle/>
                    <a:p>
                      <a:pPr marL="0" marR="0" lvl="0" indent="0" algn="l" rtl="0">
                        <a:spcBef>
                          <a:spcPts val="0"/>
                        </a:spcBef>
                        <a:spcAft>
                          <a:spcPts val="0"/>
                        </a:spcAft>
                        <a:buNone/>
                      </a:pPr>
                      <a:r>
                        <a:rPr lang="en-US" sz="1300"/>
                        <a:t> Fixed assets used for the operation of a railway including its permanent way and plant used for signalling or exclusively for supplying electricity for operational purposes to the railway</a:t>
                      </a:r>
                      <a:endParaRPr sz="1300"/>
                    </a:p>
                  </a:txBody>
                  <a:tcPr marL="0" marR="0" marT="0" marB="0" anchor="ctr"/>
                </a:tc>
                <a:extLst>
                  <a:ext uri="{0D108BD9-81ED-4DB2-BD59-A6C34878D82A}">
                    <a16:rowId xmlns:a16="http://schemas.microsoft.com/office/drawing/2014/main" val="10003"/>
                  </a:ext>
                </a:extLst>
              </a:tr>
              <a:tr h="165100">
                <a:tc>
                  <a:txBody>
                    <a:bodyPr/>
                    <a:lstStyle/>
                    <a:p>
                      <a:pPr marL="0" marR="0" lvl="0" indent="0" algn="ctr" rtl="0">
                        <a:spcBef>
                          <a:spcPts val="0"/>
                        </a:spcBef>
                        <a:spcAft>
                          <a:spcPts val="0"/>
                        </a:spcAft>
                        <a:buNone/>
                      </a:pPr>
                      <a:r>
                        <a:rPr lang="en-US" sz="1300"/>
                        <a:t>19</a:t>
                      </a:r>
                      <a:endParaRPr sz="1300"/>
                    </a:p>
                  </a:txBody>
                  <a:tcPr marL="0" marR="0" marT="0" marB="0" anchor="ctr"/>
                </a:tc>
                <a:tc>
                  <a:txBody>
                    <a:bodyPr/>
                    <a:lstStyle/>
                    <a:p>
                      <a:pPr marL="0" marR="0" lvl="0" indent="0" algn="l" rtl="0">
                        <a:spcBef>
                          <a:spcPts val="0"/>
                        </a:spcBef>
                        <a:spcAft>
                          <a:spcPts val="0"/>
                        </a:spcAft>
                        <a:buNone/>
                      </a:pPr>
                      <a:r>
                        <a:rPr lang="en-US" sz="1300" b="1"/>
                        <a:t>Public sector</a:t>
                      </a:r>
                      <a:endParaRPr sz="1300" b="1"/>
                    </a:p>
                  </a:txBody>
                  <a:tcPr marL="0" marR="0" marT="0" marB="0" anchor="ctr"/>
                </a:tc>
                <a:tc>
                  <a:txBody>
                    <a:bodyPr/>
                    <a:lstStyle/>
                    <a:p>
                      <a:pPr marL="0" marR="0" lvl="0" indent="0" algn="l" rtl="0">
                        <a:spcBef>
                          <a:spcPts val="0"/>
                        </a:spcBef>
                        <a:spcAft>
                          <a:spcPts val="0"/>
                        </a:spcAft>
                        <a:buNone/>
                      </a:pPr>
                      <a:r>
                        <a:rPr lang="en-US" sz="1300"/>
                        <a:t>The part of an economy that is controlled by the government</a:t>
                      </a:r>
                      <a:endParaRPr sz="1300"/>
                    </a:p>
                  </a:txBody>
                  <a:tcPr marL="0" marR="0" marT="0" marB="0" anchor="ctr"/>
                </a:tc>
                <a:extLst>
                  <a:ext uri="{0D108BD9-81ED-4DB2-BD59-A6C34878D82A}">
                    <a16:rowId xmlns:a16="http://schemas.microsoft.com/office/drawing/2014/main" val="10004"/>
                  </a:ext>
                </a:extLst>
              </a:tr>
              <a:tr h="165100">
                <a:tc>
                  <a:txBody>
                    <a:bodyPr/>
                    <a:lstStyle/>
                    <a:p>
                      <a:pPr marL="0" marR="0" lvl="0" indent="0" algn="ctr" rtl="0">
                        <a:spcBef>
                          <a:spcPts val="0"/>
                        </a:spcBef>
                        <a:spcAft>
                          <a:spcPts val="0"/>
                        </a:spcAft>
                        <a:buNone/>
                      </a:pPr>
                      <a:r>
                        <a:rPr lang="en-US" sz="1300"/>
                        <a:t>20</a:t>
                      </a:r>
                      <a:endParaRPr sz="1300"/>
                    </a:p>
                  </a:txBody>
                  <a:tcPr marL="0" marR="0" marT="0" marB="0" anchor="ctr"/>
                </a:tc>
                <a:tc>
                  <a:txBody>
                    <a:bodyPr/>
                    <a:lstStyle/>
                    <a:p>
                      <a:pPr marL="0" marR="0" lvl="0" indent="0" algn="l" rtl="0">
                        <a:spcBef>
                          <a:spcPts val="0"/>
                        </a:spcBef>
                        <a:spcAft>
                          <a:spcPts val="0"/>
                        </a:spcAft>
                        <a:buSzPts val="1100"/>
                        <a:buNone/>
                      </a:pPr>
                      <a:r>
                        <a:rPr lang="en-US" sz="1300" b="1"/>
                        <a:t>Private sector</a:t>
                      </a:r>
                      <a:endParaRPr sz="1300" b="1"/>
                    </a:p>
                  </a:txBody>
                  <a:tcPr marL="0" marR="0" marT="0" marB="0" anchor="ctr"/>
                </a:tc>
                <a:tc>
                  <a:txBody>
                    <a:bodyPr/>
                    <a:lstStyle/>
                    <a:p>
                      <a:pPr marL="0" lvl="0" indent="0" algn="l" rtl="0">
                        <a:spcBef>
                          <a:spcPts val="0"/>
                        </a:spcBef>
                        <a:spcAft>
                          <a:spcPts val="0"/>
                        </a:spcAft>
                        <a:buClr>
                          <a:schemeClr val="dk1"/>
                        </a:buClr>
                        <a:buFont typeface="Arial"/>
                        <a:buNone/>
                      </a:pPr>
                      <a:r>
                        <a:rPr lang="en-US" sz="1300"/>
                        <a:t>The part of an economy that is not under controlled of  government</a:t>
                      </a:r>
                      <a:endParaRPr sz="1300"/>
                    </a:p>
                  </a:txBody>
                  <a:tcPr marL="0" marR="0" marT="0" marB="0" anchor="ctr"/>
                </a:tc>
                <a:extLst>
                  <a:ext uri="{0D108BD9-81ED-4DB2-BD59-A6C34878D82A}">
                    <a16:rowId xmlns:a16="http://schemas.microsoft.com/office/drawing/2014/main" val="10005"/>
                  </a:ext>
                </a:extLst>
              </a:tr>
              <a:tr h="165100">
                <a:tc>
                  <a:txBody>
                    <a:bodyPr/>
                    <a:lstStyle/>
                    <a:p>
                      <a:pPr marL="0" marR="0" lvl="0" indent="0" algn="ctr" rtl="0">
                        <a:spcBef>
                          <a:spcPts val="0"/>
                        </a:spcBef>
                        <a:spcAft>
                          <a:spcPts val="0"/>
                        </a:spcAft>
                        <a:buNone/>
                      </a:pPr>
                      <a:r>
                        <a:rPr lang="en-US" sz="1300"/>
                        <a:t>21</a:t>
                      </a:r>
                      <a:endParaRPr sz="1300"/>
                    </a:p>
                  </a:txBody>
                  <a:tcPr marL="0" marR="0" marT="0" marB="0" anchor="ctr"/>
                </a:tc>
                <a:tc>
                  <a:txBody>
                    <a:bodyPr/>
                    <a:lstStyle/>
                    <a:p>
                      <a:pPr marL="0" marR="0" lvl="0" indent="0" algn="l" rtl="0">
                        <a:spcBef>
                          <a:spcPts val="0"/>
                        </a:spcBef>
                        <a:spcAft>
                          <a:spcPts val="0"/>
                        </a:spcAft>
                        <a:buNone/>
                      </a:pPr>
                      <a:r>
                        <a:rPr lang="en-US" sz="1300" b="1"/>
                        <a:t>British bus operators</a:t>
                      </a:r>
                      <a:endParaRPr sz="1300" b="1"/>
                    </a:p>
                  </a:txBody>
                  <a:tcPr marL="0" marR="0" marT="0" marB="0" anchor="ctr"/>
                </a:tc>
                <a:tc>
                  <a:txBody>
                    <a:bodyPr/>
                    <a:lstStyle/>
                    <a:p>
                      <a:pPr marL="0" marR="0" lvl="0" indent="0" algn="l" rtl="0">
                        <a:spcBef>
                          <a:spcPts val="0"/>
                        </a:spcBef>
                        <a:spcAft>
                          <a:spcPts val="0"/>
                        </a:spcAft>
                        <a:buNone/>
                      </a:pPr>
                      <a:r>
                        <a:rPr lang="en-US" sz="1300"/>
                        <a:t>Bus companies in the UK</a:t>
                      </a:r>
                      <a:endParaRPr sz="1300"/>
                    </a:p>
                  </a:txBody>
                  <a:tcPr marL="0" marR="0" marT="0" marB="0" anchor="ctr"/>
                </a:tc>
                <a:extLst>
                  <a:ext uri="{0D108BD9-81ED-4DB2-BD59-A6C34878D82A}">
                    <a16:rowId xmlns:a16="http://schemas.microsoft.com/office/drawing/2014/main" val="10006"/>
                  </a:ext>
                </a:extLst>
              </a:tr>
              <a:tr h="165100">
                <a:tc>
                  <a:txBody>
                    <a:bodyPr/>
                    <a:lstStyle/>
                    <a:p>
                      <a:pPr marL="0" marR="0" lvl="0" indent="0" algn="ctr" rtl="0">
                        <a:spcBef>
                          <a:spcPts val="0"/>
                        </a:spcBef>
                        <a:spcAft>
                          <a:spcPts val="0"/>
                        </a:spcAft>
                        <a:buNone/>
                      </a:pPr>
                      <a:r>
                        <a:rPr lang="en-US" sz="1300"/>
                        <a:t>22</a:t>
                      </a:r>
                      <a:endParaRPr sz="1300"/>
                    </a:p>
                  </a:txBody>
                  <a:tcPr marL="0" marR="0" marT="0" marB="0" anchor="ctr"/>
                </a:tc>
                <a:tc>
                  <a:txBody>
                    <a:bodyPr/>
                    <a:lstStyle/>
                    <a:p>
                      <a:pPr marL="0" marR="0" lvl="0" indent="0" algn="l" rtl="0">
                        <a:spcBef>
                          <a:spcPts val="0"/>
                        </a:spcBef>
                        <a:spcAft>
                          <a:spcPts val="0"/>
                        </a:spcAft>
                        <a:buNone/>
                      </a:pPr>
                      <a:r>
                        <a:rPr lang="en-US" sz="1300" b="1"/>
                        <a:t>Intercity services</a:t>
                      </a:r>
                      <a:endParaRPr sz="1300" b="1"/>
                    </a:p>
                  </a:txBody>
                  <a:tcPr marL="0" marR="0" marT="0" marB="0" anchor="ctr"/>
                </a:tc>
                <a:tc>
                  <a:txBody>
                    <a:bodyPr/>
                    <a:lstStyle/>
                    <a:p>
                      <a:pPr marL="0" marR="0" lvl="0" indent="0" algn="l" rtl="0">
                        <a:spcBef>
                          <a:spcPts val="0"/>
                        </a:spcBef>
                        <a:spcAft>
                          <a:spcPts val="0"/>
                        </a:spcAft>
                        <a:buNone/>
                      </a:pPr>
                      <a:r>
                        <a:rPr lang="en-US" sz="1300"/>
                        <a:t>That run services that connect cities over longer distances than commuter or regional trains</a:t>
                      </a:r>
                      <a:endParaRPr sz="1300"/>
                    </a:p>
                  </a:txBody>
                  <a:tcPr marL="0" marR="0" marT="0" marB="0" anchor="ctr"/>
                </a:tc>
                <a:extLst>
                  <a:ext uri="{0D108BD9-81ED-4DB2-BD59-A6C34878D82A}">
                    <a16:rowId xmlns:a16="http://schemas.microsoft.com/office/drawing/2014/main" val="10007"/>
                  </a:ext>
                </a:extLst>
              </a:tr>
              <a:tr h="29625">
                <a:tc>
                  <a:txBody>
                    <a:bodyPr/>
                    <a:lstStyle/>
                    <a:p>
                      <a:pPr marL="0" marR="0" lvl="0" indent="0" algn="ctr" rtl="0">
                        <a:spcBef>
                          <a:spcPts val="0"/>
                        </a:spcBef>
                        <a:spcAft>
                          <a:spcPts val="0"/>
                        </a:spcAft>
                        <a:buNone/>
                      </a:pPr>
                      <a:r>
                        <a:rPr lang="en-US" sz="1300"/>
                        <a:t>23</a:t>
                      </a:r>
                      <a:endParaRPr sz="1300"/>
                    </a:p>
                  </a:txBody>
                  <a:tcPr marL="0" marR="0" marT="0" marB="0" anchor="ctr"/>
                </a:tc>
                <a:tc>
                  <a:txBody>
                    <a:bodyPr/>
                    <a:lstStyle/>
                    <a:p>
                      <a:pPr marL="0" marR="0" lvl="0" indent="0" algn="l" rtl="0">
                        <a:spcBef>
                          <a:spcPts val="0"/>
                        </a:spcBef>
                        <a:spcAft>
                          <a:spcPts val="0"/>
                        </a:spcAft>
                        <a:buNone/>
                      </a:pPr>
                      <a:r>
                        <a:rPr lang="en-US" sz="1300" b="1"/>
                        <a:t>Cross Country agreement</a:t>
                      </a:r>
                      <a:endParaRPr sz="1300" b="1">
                        <a:solidFill>
                          <a:schemeClr val="dk1"/>
                        </a:solidFill>
                      </a:endParaRPr>
                    </a:p>
                  </a:txBody>
                  <a:tcPr marL="0" marR="0" marT="0" marB="0" anchor="ctr"/>
                </a:tc>
                <a:tc>
                  <a:txBody>
                    <a:bodyPr/>
                    <a:lstStyle/>
                    <a:p>
                      <a:pPr marL="0" marR="0" lvl="0" indent="0" algn="l" rtl="0">
                        <a:spcBef>
                          <a:spcPts val="0"/>
                        </a:spcBef>
                        <a:spcAft>
                          <a:spcPts val="0"/>
                        </a:spcAft>
                        <a:buNone/>
                      </a:pPr>
                      <a:r>
                        <a:rPr lang="en-US" sz="1300"/>
                        <a:t>The Trade and Cooperation Agreement establishes a new framework for law enforcement and judicial cooperation</a:t>
                      </a:r>
                      <a:endParaRPr sz="1300"/>
                    </a:p>
                  </a:txBody>
                  <a:tcPr marL="0" marR="0" marT="0" marB="0" anchor="ctr"/>
                </a:tc>
                <a:extLst>
                  <a:ext uri="{0D108BD9-81ED-4DB2-BD59-A6C34878D82A}">
                    <a16:rowId xmlns:a16="http://schemas.microsoft.com/office/drawing/2014/main" val="10008"/>
                  </a:ext>
                </a:extLst>
              </a:tr>
              <a:tr h="165100">
                <a:tc>
                  <a:txBody>
                    <a:bodyPr/>
                    <a:lstStyle/>
                    <a:p>
                      <a:pPr marL="0" marR="0" lvl="0" indent="0" algn="ctr" rtl="0">
                        <a:spcBef>
                          <a:spcPts val="0"/>
                        </a:spcBef>
                        <a:spcAft>
                          <a:spcPts val="0"/>
                        </a:spcAft>
                        <a:buNone/>
                      </a:pPr>
                      <a:r>
                        <a:rPr lang="en-US" sz="1300"/>
                        <a:t>24</a:t>
                      </a:r>
                      <a:endParaRPr sz="1300"/>
                    </a:p>
                  </a:txBody>
                  <a:tcPr marL="0" marR="0" marT="0" marB="0" anchor="ctr"/>
                </a:tc>
                <a:tc>
                  <a:txBody>
                    <a:bodyPr/>
                    <a:lstStyle/>
                    <a:p>
                      <a:pPr marL="0" marR="0" lvl="0" indent="0" algn="l" rtl="0">
                        <a:spcBef>
                          <a:spcPts val="0"/>
                        </a:spcBef>
                        <a:spcAft>
                          <a:spcPts val="0"/>
                        </a:spcAft>
                        <a:buNone/>
                      </a:pPr>
                      <a:r>
                        <a:rPr lang="en-US" sz="1300" b="1"/>
                        <a:t>Department for Transport</a:t>
                      </a:r>
                      <a:endParaRPr sz="1300" b="1"/>
                    </a:p>
                  </a:txBody>
                  <a:tcPr marL="0" marR="0" marT="0" marB="0" anchor="ctr"/>
                </a:tc>
                <a:tc>
                  <a:txBody>
                    <a:bodyPr/>
                    <a:lstStyle/>
                    <a:p>
                      <a:pPr marL="0" marR="0" lvl="0" indent="0" algn="l" rtl="0">
                        <a:spcBef>
                          <a:spcPts val="0"/>
                        </a:spcBef>
                        <a:spcAft>
                          <a:spcPts val="0"/>
                        </a:spcAft>
                        <a:buNone/>
                      </a:pPr>
                      <a:r>
                        <a:rPr lang="en-US" sz="1300"/>
                        <a:t>Department responsible for the  transport network across the country</a:t>
                      </a:r>
                      <a:endParaRPr sz="1300"/>
                    </a:p>
                  </a:txBody>
                  <a:tcPr marL="0" marR="0" marT="0" marB="0" anchor="ctr"/>
                </a:tc>
                <a:extLst>
                  <a:ext uri="{0D108BD9-81ED-4DB2-BD59-A6C34878D82A}">
                    <a16:rowId xmlns:a16="http://schemas.microsoft.com/office/drawing/2014/main" val="10009"/>
                  </a:ext>
                </a:extLst>
              </a:tr>
              <a:tr h="256225">
                <a:tc>
                  <a:txBody>
                    <a:bodyPr/>
                    <a:lstStyle/>
                    <a:p>
                      <a:pPr marL="0" marR="0" lvl="0" indent="0" algn="ctr" rtl="0">
                        <a:spcBef>
                          <a:spcPts val="0"/>
                        </a:spcBef>
                        <a:spcAft>
                          <a:spcPts val="0"/>
                        </a:spcAft>
                        <a:buNone/>
                      </a:pPr>
                      <a:r>
                        <a:rPr lang="en-US" sz="1300"/>
                        <a:t>25</a:t>
                      </a:r>
                      <a:endParaRPr sz="1300"/>
                    </a:p>
                  </a:txBody>
                  <a:tcPr marL="0" marR="0" marT="0" marB="0" anchor="ctr"/>
                </a:tc>
                <a:tc>
                  <a:txBody>
                    <a:bodyPr/>
                    <a:lstStyle/>
                    <a:p>
                      <a:pPr marL="0" marR="0" lvl="0" indent="0" algn="l" rtl="0">
                        <a:spcBef>
                          <a:spcPts val="0"/>
                        </a:spcBef>
                        <a:spcAft>
                          <a:spcPts val="0"/>
                        </a:spcAft>
                        <a:buNone/>
                      </a:pPr>
                      <a:r>
                        <a:rPr lang="en-US" sz="1300" b="1"/>
                        <a:t>Manufacturer-provided maintenance</a:t>
                      </a:r>
                      <a:endParaRPr sz="1300" b="1"/>
                    </a:p>
                  </a:txBody>
                  <a:tcPr marL="0" marR="0" marT="0" marB="0" anchor="ctr"/>
                </a:tc>
                <a:tc>
                  <a:txBody>
                    <a:bodyPr/>
                    <a:lstStyle/>
                    <a:p>
                      <a:pPr marL="0" marR="0" lvl="0" indent="0" algn="l" rtl="0">
                        <a:spcBef>
                          <a:spcPts val="0"/>
                        </a:spcBef>
                        <a:spcAft>
                          <a:spcPts val="0"/>
                        </a:spcAft>
                        <a:buNone/>
                      </a:pPr>
                      <a:r>
                        <a:rPr lang="en-US" sz="1300"/>
                        <a:t>Manufacturing facilities can prevent, diagnose, and solve complex asset breakdowns</a:t>
                      </a:r>
                      <a:endParaRPr sz="1300"/>
                    </a:p>
                  </a:txBody>
                  <a:tcPr marL="0" marR="0" marT="0" marB="0" anchor="ctr"/>
                </a:tc>
                <a:extLst>
                  <a:ext uri="{0D108BD9-81ED-4DB2-BD59-A6C34878D82A}">
                    <a16:rowId xmlns:a16="http://schemas.microsoft.com/office/drawing/2014/main" val="10010"/>
                  </a:ext>
                </a:extLst>
              </a:tr>
              <a:tr h="256225">
                <a:tc>
                  <a:txBody>
                    <a:bodyPr/>
                    <a:lstStyle/>
                    <a:p>
                      <a:pPr marL="0" lvl="0" indent="0" algn="l" rtl="0">
                        <a:spcBef>
                          <a:spcPts val="0"/>
                        </a:spcBef>
                        <a:spcAft>
                          <a:spcPts val="0"/>
                        </a:spcAft>
                        <a:buNone/>
                      </a:pPr>
                      <a:r>
                        <a:rPr lang="en-US"/>
                        <a:t>  26</a:t>
                      </a:r>
                      <a:endParaRPr/>
                    </a:p>
                  </a:txBody>
                  <a:tcPr marL="0" marR="0" marT="0" marB="0" anchor="ctr"/>
                </a:tc>
                <a:tc>
                  <a:txBody>
                    <a:bodyPr/>
                    <a:lstStyle/>
                    <a:p>
                      <a:pPr marL="0" marR="0" lvl="0" indent="0" algn="l" rtl="0">
                        <a:spcBef>
                          <a:spcPts val="0"/>
                        </a:spcBef>
                        <a:spcAft>
                          <a:spcPts val="0"/>
                        </a:spcAft>
                        <a:buNone/>
                      </a:pPr>
                      <a:r>
                        <a:rPr lang="en-US" sz="1300" b="1"/>
                        <a:t>Public Performance Measure (PPM)</a:t>
                      </a:r>
                      <a:endParaRPr sz="1300" b="1"/>
                    </a:p>
                  </a:txBody>
                  <a:tcPr marL="0" marR="0" marT="0" marB="0" anchor="ctr"/>
                </a:tc>
                <a:tc>
                  <a:txBody>
                    <a:bodyPr/>
                    <a:lstStyle/>
                    <a:p>
                      <a:pPr marL="0" marR="0" lvl="0" indent="0" algn="l" rtl="0">
                        <a:spcBef>
                          <a:spcPts val="0"/>
                        </a:spcBef>
                        <a:spcAft>
                          <a:spcPts val="0"/>
                        </a:spcAft>
                        <a:buNone/>
                      </a:pPr>
                      <a:r>
                        <a:rPr lang="en-US" sz="1300"/>
                        <a:t>Measure of the punctuality and reliability of passenger trains in Britain</a:t>
                      </a:r>
                      <a:endParaRPr sz="1300"/>
                    </a:p>
                  </a:txBody>
                  <a:tcPr marL="0" marR="0" marT="0" marB="0" anchor="ctr"/>
                </a:tc>
                <a:extLst>
                  <a:ext uri="{0D108BD9-81ED-4DB2-BD59-A6C34878D82A}">
                    <a16:rowId xmlns:a16="http://schemas.microsoft.com/office/drawing/2014/main" val="10011"/>
                  </a:ext>
                </a:extLst>
              </a:tr>
              <a:tr h="256225">
                <a:tc>
                  <a:txBody>
                    <a:bodyPr/>
                    <a:lstStyle/>
                    <a:p>
                      <a:pPr marL="0" marR="0" lvl="0" indent="0" algn="l" rtl="0">
                        <a:spcBef>
                          <a:spcPts val="0"/>
                        </a:spcBef>
                        <a:spcAft>
                          <a:spcPts val="0"/>
                        </a:spcAft>
                        <a:buNone/>
                      </a:pPr>
                      <a:r>
                        <a:rPr lang="en-US" sz="1300"/>
                        <a:t>  27</a:t>
                      </a:r>
                      <a:endParaRPr sz="1300"/>
                    </a:p>
                  </a:txBody>
                  <a:tcPr marL="0" marR="0" marT="0" marB="0" anchor="ctr"/>
                </a:tc>
                <a:tc>
                  <a:txBody>
                    <a:bodyPr/>
                    <a:lstStyle/>
                    <a:p>
                      <a:pPr marL="0" marR="0" lvl="0" indent="0" algn="l" rtl="0">
                        <a:spcBef>
                          <a:spcPts val="0"/>
                        </a:spcBef>
                        <a:spcAft>
                          <a:spcPts val="0"/>
                        </a:spcAft>
                        <a:buNone/>
                      </a:pPr>
                      <a:r>
                        <a:rPr lang="en-US" sz="1300" b="1"/>
                        <a:t>Contractual relationship </a:t>
                      </a:r>
                      <a:endParaRPr sz="1300" b="1"/>
                    </a:p>
                  </a:txBody>
                  <a:tcPr marL="0" marR="0" marT="0" marB="0" anchor="ctr"/>
                </a:tc>
                <a:tc>
                  <a:txBody>
                    <a:bodyPr/>
                    <a:lstStyle/>
                    <a:p>
                      <a:pPr marL="0" marR="0" lvl="0" indent="0" algn="l" rtl="0">
                        <a:spcBef>
                          <a:spcPts val="0"/>
                        </a:spcBef>
                        <a:spcAft>
                          <a:spcPts val="0"/>
                        </a:spcAft>
                        <a:buNone/>
                      </a:pPr>
                      <a:r>
                        <a:rPr lang="en-US" sz="1300"/>
                        <a:t>Relationship between Virgin Trains and its customers</a:t>
                      </a:r>
                      <a:endParaRPr sz="1300"/>
                    </a:p>
                  </a:txBody>
                  <a:tcPr marL="0" marR="0" marT="0" marB="0" anchor="ctr"/>
                </a:tc>
                <a:extLst>
                  <a:ext uri="{0D108BD9-81ED-4DB2-BD59-A6C34878D82A}">
                    <a16:rowId xmlns:a16="http://schemas.microsoft.com/office/drawing/2014/main" val="10012"/>
                  </a:ext>
                </a:extLst>
              </a:tr>
              <a:tr h="256225">
                <a:tc>
                  <a:txBody>
                    <a:bodyPr/>
                    <a:lstStyle/>
                    <a:p>
                      <a:pPr marL="0" marR="0" lvl="0" indent="0" algn="ctr" rtl="0">
                        <a:spcBef>
                          <a:spcPts val="0"/>
                        </a:spcBef>
                        <a:spcAft>
                          <a:spcPts val="0"/>
                        </a:spcAft>
                        <a:buNone/>
                      </a:pPr>
                      <a:r>
                        <a:rPr lang="en-US" sz="1300"/>
                        <a:t>28</a:t>
                      </a:r>
                      <a:endParaRPr sz="1300"/>
                    </a:p>
                  </a:txBody>
                  <a:tcPr marL="0" marR="0" marT="0" marB="0" anchor="ctr"/>
                </a:tc>
                <a:tc>
                  <a:txBody>
                    <a:bodyPr/>
                    <a:lstStyle/>
                    <a:p>
                      <a:pPr marL="0" marR="0" lvl="0" indent="0" algn="l" rtl="0">
                        <a:spcBef>
                          <a:spcPts val="0"/>
                        </a:spcBef>
                        <a:spcAft>
                          <a:spcPts val="0"/>
                        </a:spcAft>
                        <a:buNone/>
                      </a:pPr>
                      <a:r>
                        <a:rPr lang="en-US" sz="1300" b="1"/>
                        <a:t>Cross Country</a:t>
                      </a:r>
                      <a:endParaRPr sz="1300" b="1"/>
                    </a:p>
                  </a:txBody>
                  <a:tcPr marL="0" marR="0" marT="0" marB="0" anchor="ctr"/>
                </a:tc>
                <a:tc>
                  <a:txBody>
                    <a:bodyPr/>
                    <a:lstStyle/>
                    <a:p>
                      <a:pPr marL="0" marR="0" lvl="0" indent="0" algn="l" rtl="0">
                        <a:spcBef>
                          <a:spcPts val="0"/>
                        </a:spcBef>
                        <a:spcAft>
                          <a:spcPts val="0"/>
                        </a:spcAft>
                        <a:buNone/>
                      </a:pPr>
                      <a:r>
                        <a:rPr lang="en-US" sz="1300"/>
                        <a:t> Rail InterCity CrossCountry passenger franchise</a:t>
                      </a:r>
                      <a:endParaRPr sz="1300"/>
                    </a:p>
                  </a:txBody>
                  <a:tcPr marL="0" marR="0" marT="0" marB="0" anchor="ctr"/>
                </a:tc>
                <a:extLst>
                  <a:ext uri="{0D108BD9-81ED-4DB2-BD59-A6C34878D82A}">
                    <a16:rowId xmlns:a16="http://schemas.microsoft.com/office/drawing/2014/main" val="10013"/>
                  </a:ext>
                </a:extLst>
              </a:tr>
              <a:tr h="256225">
                <a:tc>
                  <a:txBody>
                    <a:bodyPr/>
                    <a:lstStyle/>
                    <a:p>
                      <a:pPr marL="0" lvl="0" indent="0" algn="l" rtl="0">
                        <a:spcBef>
                          <a:spcPts val="0"/>
                        </a:spcBef>
                        <a:spcAft>
                          <a:spcPts val="0"/>
                        </a:spcAft>
                        <a:buNone/>
                      </a:pPr>
                      <a:r>
                        <a:rPr lang="en-US"/>
                        <a:t>  29</a:t>
                      </a:r>
                      <a:endParaRPr/>
                    </a:p>
                  </a:txBody>
                  <a:tcPr marL="0" marR="0" marT="0" marB="0" anchor="ctr"/>
                </a:tc>
                <a:tc>
                  <a:txBody>
                    <a:bodyPr/>
                    <a:lstStyle/>
                    <a:p>
                      <a:pPr marL="0" marR="0" lvl="0" indent="0" algn="l" rtl="0">
                        <a:spcBef>
                          <a:spcPts val="0"/>
                        </a:spcBef>
                        <a:spcAft>
                          <a:spcPts val="0"/>
                        </a:spcAft>
                        <a:buNone/>
                      </a:pPr>
                      <a:r>
                        <a:rPr lang="en-US" sz="1300" b="1"/>
                        <a:t>Management fee</a:t>
                      </a:r>
                      <a:endParaRPr sz="1300" b="1"/>
                    </a:p>
                  </a:txBody>
                  <a:tcPr marL="0" marR="0" marT="0" marB="0" anchor="ctr"/>
                </a:tc>
                <a:tc>
                  <a:txBody>
                    <a:bodyPr/>
                    <a:lstStyle/>
                    <a:p>
                      <a:pPr marL="0" marR="0" lvl="0" indent="0" algn="l" rtl="0">
                        <a:spcBef>
                          <a:spcPts val="0"/>
                        </a:spcBef>
                        <a:spcAft>
                          <a:spcPts val="0"/>
                        </a:spcAft>
                        <a:buNone/>
                      </a:pPr>
                      <a:r>
                        <a:rPr lang="en-US" sz="1300"/>
                        <a:t>Periodic payment that is paid by an investment fund to the fund's investment adviser for investment </a:t>
                      </a:r>
                      <a:endParaRPr sz="1300"/>
                    </a:p>
                  </a:txBody>
                  <a:tcPr marL="0" marR="0" marT="0" marB="0"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3"/>
        <p:cNvGrpSpPr/>
        <p:nvPr/>
      </p:nvGrpSpPr>
      <p:grpSpPr>
        <a:xfrm>
          <a:off x="0" y="0"/>
          <a:ext cx="0" cy="0"/>
          <a:chOff x="0" y="0"/>
          <a:chExt cx="0" cy="0"/>
        </a:xfrm>
      </p:grpSpPr>
      <p:sp>
        <p:nvSpPr>
          <p:cNvPr id="324" name="Google Shape;324;p20"/>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25" name="Google Shape;325;p20"/>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326" name="Google Shape;326;p20"/>
          <p:cNvSpPr txBox="1">
            <a:spLocks noGrp="1"/>
          </p:cNvSpPr>
          <p:nvPr>
            <p:ph type="ctrTitle"/>
          </p:nvPr>
        </p:nvSpPr>
        <p:spPr>
          <a:xfrm>
            <a:off x="462845" y="1122361"/>
            <a:ext cx="10656712"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1 Business Understanding – Low Level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21"/>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2" name="Google Shape;332;p21"/>
          <p:cNvSpPr txBox="1">
            <a:spLocks noGrp="1"/>
          </p:cNvSpPr>
          <p:nvPr>
            <p:ph type="title"/>
          </p:nvPr>
        </p:nvSpPr>
        <p:spPr>
          <a:xfrm>
            <a:off x="731520" y="731520"/>
            <a:ext cx="6089904"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Business Questions</a:t>
            </a:r>
            <a:endParaRPr/>
          </a:p>
        </p:txBody>
      </p:sp>
      <p:sp>
        <p:nvSpPr>
          <p:cNvPr id="333" name="Google Shape;333;p21"/>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4" name="Google Shape;334;p21"/>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 name="Google Shape;335;p21"/>
          <p:cNvSpPr/>
          <p:nvPr/>
        </p:nvSpPr>
        <p:spPr>
          <a:xfrm>
            <a:off x="456207" y="2480956"/>
            <a:ext cx="11264100" cy="3918000"/>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 name="Google Shape;336;p21"/>
          <p:cNvSpPr txBox="1">
            <a:spLocks noGrp="1"/>
          </p:cNvSpPr>
          <p:nvPr>
            <p:ph type="body" idx="1"/>
          </p:nvPr>
        </p:nvSpPr>
        <p:spPr>
          <a:xfrm>
            <a:off x="789456" y="2798385"/>
            <a:ext cx="10597729" cy="328326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700"/>
              <a:buChar char="•"/>
            </a:pPr>
            <a:r>
              <a:rPr lang="en-US" sz="2700">
                <a:latin typeface="Calibri"/>
                <a:ea typeface="Calibri"/>
                <a:cs typeface="Calibri"/>
                <a:sym typeface="Calibri"/>
              </a:rPr>
              <a:t>Question 1) What was </a:t>
            </a:r>
            <a:r>
              <a:rPr lang="en-US" sz="2700"/>
              <a:t>the average yearly profit of all stations combined between 2004-2013 and what will average yearly profit be for the next 5 years</a:t>
            </a:r>
            <a:endParaRPr sz="2700"/>
          </a:p>
          <a:p>
            <a:pPr marL="228600" lvl="0" indent="0" algn="l" rtl="0">
              <a:lnSpc>
                <a:spcPct val="90000"/>
              </a:lnSpc>
              <a:spcBef>
                <a:spcPts val="0"/>
              </a:spcBef>
              <a:spcAft>
                <a:spcPts val="0"/>
              </a:spcAft>
              <a:buNone/>
            </a:pPr>
            <a:endParaRPr sz="2700"/>
          </a:p>
          <a:p>
            <a:pPr marL="228600" lvl="0" indent="-228600" algn="l" rtl="0">
              <a:lnSpc>
                <a:spcPct val="90000"/>
              </a:lnSpc>
              <a:spcBef>
                <a:spcPts val="1000"/>
              </a:spcBef>
              <a:spcAft>
                <a:spcPts val="0"/>
              </a:spcAft>
              <a:buClr>
                <a:schemeClr val="dk1"/>
              </a:buClr>
              <a:buSzPts val="2700"/>
              <a:buChar char="•"/>
            </a:pPr>
            <a:r>
              <a:rPr lang="en-US" sz="2700">
                <a:latin typeface="Calibri"/>
                <a:ea typeface="Calibri"/>
                <a:cs typeface="Calibri"/>
                <a:sym typeface="Calibri"/>
              </a:rPr>
              <a:t>Question 2)</a:t>
            </a:r>
            <a:r>
              <a:rPr lang="en-US" sz="2700"/>
              <a:t> What was the most profitable year for each station between 2004-2013?</a:t>
            </a:r>
            <a:endParaRPr sz="27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40"/>
        <p:cNvGrpSpPr/>
        <p:nvPr/>
      </p:nvGrpSpPr>
      <p:grpSpPr>
        <a:xfrm>
          <a:off x="0" y="0"/>
          <a:ext cx="0" cy="0"/>
          <a:chOff x="0" y="0"/>
          <a:chExt cx="0" cy="0"/>
        </a:xfrm>
      </p:grpSpPr>
      <p:sp>
        <p:nvSpPr>
          <p:cNvPr id="341" name="Google Shape;341;p22"/>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42" name="Google Shape;342;p22"/>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343" name="Google Shape;343;p22"/>
          <p:cNvSpPr txBox="1">
            <a:spLocks noGrp="1"/>
          </p:cNvSpPr>
          <p:nvPr>
            <p:ph type="ctrTitle"/>
          </p:nvPr>
        </p:nvSpPr>
        <p:spPr>
          <a:xfrm>
            <a:off x="1934547" y="1122361"/>
            <a:ext cx="9015675"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2 Data Understanding – </a:t>
            </a:r>
            <a:br>
              <a:rPr lang="en-US">
                <a:solidFill>
                  <a:srgbClr val="FFFFFF"/>
                </a:solidFill>
              </a:rPr>
            </a:br>
            <a:r>
              <a:rPr lang="en-US">
                <a:solidFill>
                  <a:srgbClr val="FFFFFF"/>
                </a:solidFill>
              </a:rPr>
              <a:t>Low Level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8"/>
        <p:cNvGrpSpPr/>
        <p:nvPr/>
      </p:nvGrpSpPr>
      <p:grpSpPr>
        <a:xfrm>
          <a:off x="0" y="0"/>
          <a:ext cx="0" cy="0"/>
          <a:chOff x="0" y="0"/>
          <a:chExt cx="0" cy="0"/>
        </a:xfrm>
      </p:grpSpPr>
      <p:sp>
        <p:nvSpPr>
          <p:cNvPr id="349" name="Google Shape;349;p23"/>
          <p:cNvSpPr/>
          <p:nvPr/>
        </p:nvSpPr>
        <p:spPr>
          <a:xfrm>
            <a:off x="466344" y="448055"/>
            <a:ext cx="3414370" cy="3801257"/>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0" name="Google Shape;350;p23"/>
          <p:cNvSpPr txBox="1">
            <a:spLocks noGrp="1"/>
          </p:cNvSpPr>
          <p:nvPr>
            <p:ph type="title"/>
          </p:nvPr>
        </p:nvSpPr>
        <p:spPr>
          <a:xfrm>
            <a:off x="777240" y="731519"/>
            <a:ext cx="2845191" cy="32375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800"/>
              <a:buFont typeface="Calibri"/>
              <a:buNone/>
            </a:pPr>
            <a:r>
              <a:rPr lang="en-US" sz="3800">
                <a:solidFill>
                  <a:srgbClr val="FFFFFF"/>
                </a:solidFill>
              </a:rPr>
              <a:t>Data Set(s)</a:t>
            </a:r>
            <a:endParaRPr/>
          </a:p>
        </p:txBody>
      </p:sp>
      <p:sp>
        <p:nvSpPr>
          <p:cNvPr id="351" name="Google Shape;351;p23"/>
          <p:cNvSpPr/>
          <p:nvPr/>
        </p:nvSpPr>
        <p:spPr>
          <a:xfrm>
            <a:off x="466343" y="4419227"/>
            <a:ext cx="3414300" cy="1980000"/>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2" name="Google Shape;352;p23"/>
          <p:cNvSpPr/>
          <p:nvPr/>
        </p:nvSpPr>
        <p:spPr>
          <a:xfrm>
            <a:off x="4044603" y="448055"/>
            <a:ext cx="7688475" cy="5952745"/>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3" name="Google Shape;353;p23"/>
          <p:cNvSpPr txBox="1">
            <a:spLocks noGrp="1"/>
          </p:cNvSpPr>
          <p:nvPr>
            <p:ph type="body" idx="1"/>
          </p:nvPr>
        </p:nvSpPr>
        <p:spPr>
          <a:xfrm>
            <a:off x="4379709" y="686862"/>
            <a:ext cx="7037591" cy="5475129"/>
          </a:xfrm>
          <a:prstGeom prst="rect">
            <a:avLst/>
          </a:prstGeom>
          <a:noFill/>
          <a:ln>
            <a:noFill/>
          </a:ln>
        </p:spPr>
        <p:txBody>
          <a:bodyPr spcFirstLastPara="1" wrap="square" lIns="91425" tIns="45700" rIns="91425" bIns="45700" anchor="ctr" anchorCtr="0">
            <a:normAutofit/>
          </a:bodyPr>
          <a:lstStyle/>
          <a:p>
            <a:pPr marL="228600" lvl="0" indent="-63500" algn="l" rtl="0">
              <a:lnSpc>
                <a:spcPct val="90000"/>
              </a:lnSpc>
              <a:spcBef>
                <a:spcPts val="0"/>
              </a:spcBef>
              <a:spcAft>
                <a:spcPts val="0"/>
              </a:spcAft>
              <a:buClr>
                <a:schemeClr val="dk1"/>
              </a:buClr>
              <a:buSzPts val="2600"/>
              <a:buNone/>
            </a:pPr>
            <a:endParaRPr sz="2600">
              <a:latin typeface="Quattrocento Sans"/>
              <a:ea typeface="Quattrocento Sans"/>
              <a:cs typeface="Quattrocento Sans"/>
              <a:sym typeface="Quattrocento Sans"/>
            </a:endParaRPr>
          </a:p>
          <a:p>
            <a:pPr marL="228600" lvl="0" indent="-63500" algn="l" rtl="0">
              <a:lnSpc>
                <a:spcPct val="90000"/>
              </a:lnSpc>
              <a:spcBef>
                <a:spcPts val="0"/>
              </a:spcBef>
              <a:spcAft>
                <a:spcPts val="0"/>
              </a:spcAft>
              <a:buClr>
                <a:schemeClr val="dk1"/>
              </a:buClr>
              <a:buSzPts val="2600"/>
              <a:buNone/>
            </a:pPr>
            <a:endParaRPr sz="2600">
              <a:latin typeface="Quattrocento Sans"/>
              <a:ea typeface="Quattrocento Sans"/>
              <a:cs typeface="Quattrocento Sans"/>
              <a:sym typeface="Quattrocento Sans"/>
            </a:endParaRPr>
          </a:p>
          <a:p>
            <a:pPr marL="165100" lvl="0" indent="0" algn="l" rtl="0">
              <a:lnSpc>
                <a:spcPct val="90000"/>
              </a:lnSpc>
              <a:spcBef>
                <a:spcPts val="0"/>
              </a:spcBef>
              <a:spcAft>
                <a:spcPts val="0"/>
              </a:spcAft>
              <a:buClr>
                <a:schemeClr val="dk1"/>
              </a:buClr>
              <a:buSzPts val="2600"/>
              <a:buNone/>
            </a:pPr>
            <a:endParaRPr sz="2600">
              <a:latin typeface="Quattrocento Sans"/>
              <a:ea typeface="Quattrocento Sans"/>
              <a:cs typeface="Quattrocento Sans"/>
              <a:sym typeface="Quattrocento Sans"/>
            </a:endParaRPr>
          </a:p>
          <a:p>
            <a:pPr marL="165100" lvl="0" indent="0" algn="l" rtl="0">
              <a:lnSpc>
                <a:spcPct val="90000"/>
              </a:lnSpc>
              <a:spcBef>
                <a:spcPts val="0"/>
              </a:spcBef>
              <a:spcAft>
                <a:spcPts val="0"/>
              </a:spcAft>
              <a:buClr>
                <a:schemeClr val="dk1"/>
              </a:buClr>
              <a:buSzPts val="2600"/>
              <a:buNone/>
            </a:pPr>
            <a:endParaRPr sz="2600">
              <a:latin typeface="Quattrocento Sans"/>
              <a:ea typeface="Quattrocento Sans"/>
              <a:cs typeface="Quattrocento Sans"/>
              <a:sym typeface="Quattrocento Sans"/>
            </a:endParaRPr>
          </a:p>
          <a:p>
            <a:pPr marL="165100" lvl="0" indent="0" algn="l" rtl="0">
              <a:lnSpc>
                <a:spcPct val="90000"/>
              </a:lnSpc>
              <a:spcBef>
                <a:spcPts val="0"/>
              </a:spcBef>
              <a:spcAft>
                <a:spcPts val="0"/>
              </a:spcAft>
              <a:buClr>
                <a:schemeClr val="dk1"/>
              </a:buClr>
              <a:buSzPts val="2600"/>
              <a:buNone/>
            </a:pPr>
            <a:endParaRPr sz="2600">
              <a:latin typeface="Quattrocento Sans"/>
              <a:ea typeface="Quattrocento Sans"/>
              <a:cs typeface="Quattrocento Sans"/>
              <a:sym typeface="Quattrocento Sans"/>
            </a:endParaRPr>
          </a:p>
          <a:p>
            <a:pPr marL="165100" lvl="0" indent="0" algn="l" rtl="0">
              <a:lnSpc>
                <a:spcPct val="90000"/>
              </a:lnSpc>
              <a:spcBef>
                <a:spcPts val="0"/>
              </a:spcBef>
              <a:spcAft>
                <a:spcPts val="0"/>
              </a:spcAft>
              <a:buClr>
                <a:schemeClr val="dk1"/>
              </a:buClr>
              <a:buSzPts val="2600"/>
              <a:buNone/>
            </a:pPr>
            <a:endParaRPr sz="2600">
              <a:latin typeface="Quattrocento Sans"/>
              <a:ea typeface="Quattrocento Sans"/>
              <a:cs typeface="Quattrocento Sans"/>
              <a:sym typeface="Quattrocento Sans"/>
            </a:endParaRPr>
          </a:p>
          <a:p>
            <a:pPr marL="228600" lvl="0" indent="-63500" algn="l" rtl="0">
              <a:lnSpc>
                <a:spcPct val="90000"/>
              </a:lnSpc>
              <a:spcBef>
                <a:spcPts val="1000"/>
              </a:spcBef>
              <a:spcAft>
                <a:spcPts val="0"/>
              </a:spcAft>
              <a:buClr>
                <a:schemeClr val="dk1"/>
              </a:buClr>
              <a:buSzPts val="2600"/>
              <a:buNone/>
            </a:pPr>
            <a:endParaRPr sz="2600"/>
          </a:p>
        </p:txBody>
      </p:sp>
      <p:sp>
        <p:nvSpPr>
          <p:cNvPr id="354" name="Google Shape;354;p23"/>
          <p:cNvSpPr txBox="1"/>
          <p:nvPr/>
        </p:nvSpPr>
        <p:spPr>
          <a:xfrm>
            <a:off x="4647236" y="1329160"/>
            <a:ext cx="4817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Root:C:\Users\benmi\OneDrive\Documents\Data445 Final Project</a:t>
            </a:r>
            <a:endParaRPr/>
          </a:p>
        </p:txBody>
      </p:sp>
      <p:sp>
        <p:nvSpPr>
          <p:cNvPr id="355" name="Google Shape;355;p23"/>
          <p:cNvSpPr txBox="1"/>
          <p:nvPr/>
        </p:nvSpPr>
        <p:spPr>
          <a:xfrm>
            <a:off x="4647223" y="2023017"/>
            <a:ext cx="481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Image:</a:t>
            </a:r>
            <a:endParaRPr/>
          </a:p>
        </p:txBody>
      </p:sp>
      <p:pic>
        <p:nvPicPr>
          <p:cNvPr id="356" name="Google Shape;356;p23"/>
          <p:cNvPicPr preferRelativeResize="0"/>
          <p:nvPr/>
        </p:nvPicPr>
        <p:blipFill>
          <a:blip r:embed="rId3">
            <a:alphaModFix/>
          </a:blip>
          <a:stretch>
            <a:fillRect/>
          </a:stretch>
        </p:blipFill>
        <p:spPr>
          <a:xfrm>
            <a:off x="4078975" y="2535500"/>
            <a:ext cx="7639050" cy="1581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60"/>
        <p:cNvGrpSpPr/>
        <p:nvPr/>
      </p:nvGrpSpPr>
      <p:grpSpPr>
        <a:xfrm>
          <a:off x="0" y="0"/>
          <a:ext cx="0" cy="0"/>
          <a:chOff x="0" y="0"/>
          <a:chExt cx="0" cy="0"/>
        </a:xfrm>
      </p:grpSpPr>
      <p:sp>
        <p:nvSpPr>
          <p:cNvPr id="361" name="Google Shape;361;p24"/>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62" name="Google Shape;362;p24"/>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363" name="Google Shape;363;p24"/>
          <p:cNvSpPr txBox="1">
            <a:spLocks noGrp="1"/>
          </p:cNvSpPr>
          <p:nvPr>
            <p:ph type="ctrTitle"/>
          </p:nvPr>
        </p:nvSpPr>
        <p:spPr>
          <a:xfrm>
            <a:off x="1934547" y="1122361"/>
            <a:ext cx="8273143"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4–  SCD Changes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SCD Changes- Visual Studios</a:t>
            </a:r>
            <a:endParaRPr/>
          </a:p>
        </p:txBody>
      </p:sp>
      <p:sp>
        <p:nvSpPr>
          <p:cNvPr id="369" name="Google Shape;36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70" name="Google Shape;370;p25"/>
          <p:cNvPicPr preferRelativeResize="0"/>
          <p:nvPr/>
        </p:nvPicPr>
        <p:blipFill>
          <a:blip r:embed="rId3">
            <a:alphaModFix/>
          </a:blip>
          <a:stretch>
            <a:fillRect/>
          </a:stretch>
        </p:blipFill>
        <p:spPr>
          <a:xfrm>
            <a:off x="838200" y="1825626"/>
            <a:ext cx="6691649" cy="4283900"/>
          </a:xfrm>
          <a:prstGeom prst="rect">
            <a:avLst/>
          </a:prstGeom>
          <a:noFill/>
          <a:ln>
            <a:noFill/>
          </a:ln>
        </p:spPr>
      </p:pic>
      <p:sp>
        <p:nvSpPr>
          <p:cNvPr id="371" name="Google Shape;371;p25"/>
          <p:cNvSpPr txBox="1"/>
          <p:nvPr/>
        </p:nvSpPr>
        <p:spPr>
          <a:xfrm>
            <a:off x="7756175" y="1871225"/>
            <a:ext cx="3920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We had issues with SCD changes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After taking some time to look at the errors in the outputs and attempting to do it manually in SQL we found that the problem was SQL did not want us to duplicate business keys in a table.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We could not find a way to get around this so we simply temporarily removed the business key status from the table in question.</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SQL SCD-  4 Changes</a:t>
            </a:r>
            <a:endParaRPr/>
          </a:p>
        </p:txBody>
      </p:sp>
      <p:sp>
        <p:nvSpPr>
          <p:cNvPr id="377" name="Google Shape;377;p26"/>
          <p:cNvSpPr txBox="1">
            <a:spLocks noGrp="1"/>
          </p:cNvSpPr>
          <p:nvPr>
            <p:ph type="body" idx="1"/>
          </p:nvPr>
        </p:nvSpPr>
        <p:spPr>
          <a:xfrm>
            <a:off x="838200" y="1825625"/>
            <a:ext cx="55263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We were able to make the changes in visual studios and these are the results</a:t>
            </a:r>
            <a:endParaRPr/>
          </a:p>
        </p:txBody>
      </p:sp>
      <p:pic>
        <p:nvPicPr>
          <p:cNvPr id="378" name="Google Shape;378;p26"/>
          <p:cNvPicPr preferRelativeResize="0"/>
          <p:nvPr/>
        </p:nvPicPr>
        <p:blipFill>
          <a:blip r:embed="rId3">
            <a:alphaModFix/>
          </a:blip>
          <a:stretch>
            <a:fillRect/>
          </a:stretch>
        </p:blipFill>
        <p:spPr>
          <a:xfrm>
            <a:off x="6515100" y="1825613"/>
            <a:ext cx="4838700" cy="3533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82"/>
        <p:cNvGrpSpPr/>
        <p:nvPr/>
      </p:nvGrpSpPr>
      <p:grpSpPr>
        <a:xfrm>
          <a:off x="0" y="0"/>
          <a:ext cx="0" cy="0"/>
          <a:chOff x="0" y="0"/>
          <a:chExt cx="0" cy="0"/>
        </a:xfrm>
      </p:grpSpPr>
      <p:sp>
        <p:nvSpPr>
          <p:cNvPr id="383" name="Google Shape;383;p27"/>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84" name="Google Shape;384;p27"/>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385" name="Google Shape;385;p27"/>
          <p:cNvSpPr txBox="1">
            <a:spLocks noGrp="1"/>
          </p:cNvSpPr>
          <p:nvPr>
            <p:ph type="ctrTitle"/>
          </p:nvPr>
        </p:nvSpPr>
        <p:spPr>
          <a:xfrm>
            <a:off x="1878103" y="659516"/>
            <a:ext cx="8273143"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5– Visual Studio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8"/>
          <p:cNvSpPr txBox="1">
            <a:spLocks noGrp="1"/>
          </p:cNvSpPr>
          <p:nvPr>
            <p:ph type="title"/>
          </p:nvPr>
        </p:nvSpPr>
        <p:spPr>
          <a:xfrm>
            <a:off x="838200" y="135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Visualization - Dashboard</a:t>
            </a:r>
            <a:endParaRPr/>
          </a:p>
        </p:txBody>
      </p:sp>
      <p:pic>
        <p:nvPicPr>
          <p:cNvPr id="392" name="Google Shape;392;p28"/>
          <p:cNvPicPr preferRelativeResize="0"/>
          <p:nvPr/>
        </p:nvPicPr>
        <p:blipFill>
          <a:blip r:embed="rId3">
            <a:alphaModFix/>
          </a:blip>
          <a:stretch>
            <a:fillRect/>
          </a:stretch>
        </p:blipFill>
        <p:spPr>
          <a:xfrm>
            <a:off x="171100" y="1136650"/>
            <a:ext cx="3664901" cy="2732725"/>
          </a:xfrm>
          <a:prstGeom prst="rect">
            <a:avLst/>
          </a:prstGeom>
          <a:noFill/>
          <a:ln>
            <a:noFill/>
          </a:ln>
        </p:spPr>
      </p:pic>
      <p:pic>
        <p:nvPicPr>
          <p:cNvPr id="393" name="Google Shape;393;p28"/>
          <p:cNvPicPr preferRelativeResize="0"/>
          <p:nvPr/>
        </p:nvPicPr>
        <p:blipFill>
          <a:blip r:embed="rId4">
            <a:alphaModFix/>
          </a:blip>
          <a:stretch>
            <a:fillRect/>
          </a:stretch>
        </p:blipFill>
        <p:spPr>
          <a:xfrm>
            <a:off x="4788025" y="1136648"/>
            <a:ext cx="3569273" cy="2732725"/>
          </a:xfrm>
          <a:prstGeom prst="rect">
            <a:avLst/>
          </a:prstGeom>
          <a:noFill/>
          <a:ln>
            <a:noFill/>
          </a:ln>
        </p:spPr>
      </p:pic>
      <p:pic>
        <p:nvPicPr>
          <p:cNvPr id="394" name="Google Shape;394;p28"/>
          <p:cNvPicPr preferRelativeResize="0"/>
          <p:nvPr/>
        </p:nvPicPr>
        <p:blipFill>
          <a:blip r:embed="rId5">
            <a:alphaModFix/>
          </a:blip>
          <a:stretch>
            <a:fillRect/>
          </a:stretch>
        </p:blipFill>
        <p:spPr>
          <a:xfrm>
            <a:off x="4788025" y="4203301"/>
            <a:ext cx="3159811" cy="2461550"/>
          </a:xfrm>
          <a:prstGeom prst="rect">
            <a:avLst/>
          </a:prstGeom>
          <a:noFill/>
          <a:ln>
            <a:noFill/>
          </a:ln>
        </p:spPr>
      </p:pic>
      <p:pic>
        <p:nvPicPr>
          <p:cNvPr id="395" name="Google Shape;395;p28"/>
          <p:cNvPicPr preferRelativeResize="0"/>
          <p:nvPr/>
        </p:nvPicPr>
        <p:blipFill>
          <a:blip r:embed="rId6">
            <a:alphaModFix/>
          </a:blip>
          <a:stretch>
            <a:fillRect/>
          </a:stretch>
        </p:blipFill>
        <p:spPr>
          <a:xfrm>
            <a:off x="171100" y="4203301"/>
            <a:ext cx="4267200" cy="24615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3"/>
          <p:cNvSpPr/>
          <p:nvPr/>
        </p:nvSpPr>
        <p:spPr>
          <a:xfrm>
            <a:off x="466344" y="448055"/>
            <a:ext cx="3414370" cy="3801257"/>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 name="Google Shape;118;p3"/>
          <p:cNvSpPr txBox="1">
            <a:spLocks noGrp="1"/>
          </p:cNvSpPr>
          <p:nvPr>
            <p:ph type="title"/>
          </p:nvPr>
        </p:nvSpPr>
        <p:spPr>
          <a:xfrm>
            <a:off x="777240" y="731519"/>
            <a:ext cx="2845191" cy="32375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800"/>
              <a:buFont typeface="Calibri"/>
              <a:buNone/>
            </a:pPr>
            <a:r>
              <a:rPr lang="en-US" sz="3800">
                <a:solidFill>
                  <a:srgbClr val="FFFFFF"/>
                </a:solidFill>
              </a:rPr>
              <a:t>Case Study</a:t>
            </a:r>
            <a:endParaRPr/>
          </a:p>
        </p:txBody>
      </p:sp>
      <p:sp>
        <p:nvSpPr>
          <p:cNvPr id="119" name="Google Shape;119;p3"/>
          <p:cNvSpPr/>
          <p:nvPr/>
        </p:nvSpPr>
        <p:spPr>
          <a:xfrm>
            <a:off x="466343" y="4419227"/>
            <a:ext cx="3414369" cy="1979852"/>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3"/>
          <p:cNvSpPr/>
          <p:nvPr/>
        </p:nvSpPr>
        <p:spPr>
          <a:xfrm>
            <a:off x="4044603" y="448055"/>
            <a:ext cx="7688475" cy="5952745"/>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3"/>
          <p:cNvSpPr txBox="1">
            <a:spLocks noGrp="1"/>
          </p:cNvSpPr>
          <p:nvPr>
            <p:ph type="body" idx="1"/>
          </p:nvPr>
        </p:nvSpPr>
        <p:spPr>
          <a:xfrm>
            <a:off x="4191609" y="686862"/>
            <a:ext cx="7225692" cy="54751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600"/>
              <a:buNone/>
            </a:pPr>
            <a:endParaRPr sz="1600">
              <a:latin typeface="Quattrocento Sans"/>
              <a:ea typeface="Quattrocento Sans"/>
              <a:cs typeface="Quattrocento Sans"/>
              <a:sym typeface="Quattrocento Sans"/>
            </a:endParaRPr>
          </a:p>
          <a:p>
            <a:pPr marL="0" lvl="0" indent="0" algn="ctr" rtl="0">
              <a:lnSpc>
                <a:spcPct val="90000"/>
              </a:lnSpc>
              <a:spcBef>
                <a:spcPts val="1000"/>
              </a:spcBef>
              <a:spcAft>
                <a:spcPts val="0"/>
              </a:spcAft>
              <a:buClr>
                <a:schemeClr val="dk1"/>
              </a:buClr>
              <a:buSzPts val="2000"/>
              <a:buNone/>
            </a:pPr>
            <a:r>
              <a:rPr lang="en-US" sz="2000" b="1">
                <a:latin typeface="Quattrocento Sans"/>
                <a:ea typeface="Quattrocento Sans"/>
                <a:cs typeface="Quattrocento Sans"/>
                <a:sym typeface="Quattrocento Sans"/>
              </a:rPr>
              <a:t>Name of the case study</a:t>
            </a:r>
            <a:endParaRPr/>
          </a:p>
          <a:p>
            <a:pPr marL="0" lvl="0" indent="0" algn="ctr" rtl="0">
              <a:lnSpc>
                <a:spcPct val="90000"/>
              </a:lnSpc>
              <a:spcBef>
                <a:spcPts val="1000"/>
              </a:spcBef>
              <a:spcAft>
                <a:spcPts val="0"/>
              </a:spcAft>
              <a:buClr>
                <a:schemeClr val="dk1"/>
              </a:buClr>
              <a:buSzPts val="2000"/>
              <a:buNone/>
            </a:pPr>
            <a:r>
              <a:rPr lang="en-US" sz="2000" b="1">
                <a:latin typeface="Quattrocento Sans"/>
                <a:ea typeface="Quattrocento Sans"/>
                <a:cs typeface="Quattrocento Sans"/>
                <a:sym typeface="Quattrocento Sans"/>
              </a:rPr>
              <a:t>Link: </a:t>
            </a:r>
            <a:endParaRPr sz="2000" b="1">
              <a:latin typeface="Quattrocento Sans"/>
              <a:ea typeface="Quattrocento Sans"/>
              <a:cs typeface="Quattrocento Sans"/>
              <a:sym typeface="Quattrocento Sans"/>
            </a:endParaRPr>
          </a:p>
          <a:p>
            <a:pPr marL="0" lvl="0" indent="0" algn="ctr" rtl="0">
              <a:lnSpc>
                <a:spcPct val="90000"/>
              </a:lnSpc>
              <a:spcBef>
                <a:spcPts val="1000"/>
              </a:spcBef>
              <a:spcAft>
                <a:spcPts val="0"/>
              </a:spcAft>
              <a:buClr>
                <a:schemeClr val="dk1"/>
              </a:buClr>
              <a:buSzPts val="2000"/>
              <a:buNone/>
            </a:pPr>
            <a:r>
              <a:rPr lang="en-US" sz="2000" b="1" u="sng">
                <a:solidFill>
                  <a:schemeClr val="hlink"/>
                </a:solidFill>
                <a:latin typeface="Quattrocento Sans"/>
                <a:ea typeface="Quattrocento Sans"/>
                <a:cs typeface="Quattrocento Sans"/>
                <a:sym typeface="Quattrocento Sans"/>
                <a:hlinkClick r:id="rId3"/>
              </a:rPr>
              <a:t>https://businesscasestudies.co.uk/virgin-trains/</a:t>
            </a:r>
            <a:endParaRPr sz="2000" b="1">
              <a:latin typeface="Quattrocento Sans"/>
              <a:ea typeface="Quattrocento Sans"/>
              <a:cs typeface="Quattrocento Sans"/>
              <a:sym typeface="Quattrocento Sans"/>
            </a:endParaRPr>
          </a:p>
          <a:p>
            <a:pPr marL="0" lvl="0" indent="0" algn="ctr" rtl="0">
              <a:lnSpc>
                <a:spcPct val="90000"/>
              </a:lnSpc>
              <a:spcBef>
                <a:spcPts val="1000"/>
              </a:spcBef>
              <a:spcAft>
                <a:spcPts val="0"/>
              </a:spcAft>
              <a:buClr>
                <a:schemeClr val="dk1"/>
              </a:buClr>
              <a:buSzPts val="2000"/>
              <a:buNone/>
            </a:pPr>
            <a:endParaRPr sz="2000" b="1">
              <a:latin typeface="Quattrocento Sans"/>
              <a:ea typeface="Quattrocento Sans"/>
              <a:cs typeface="Quattrocento Sans"/>
              <a:sym typeface="Quattrocento Sans"/>
            </a:endParaRPr>
          </a:p>
          <a:p>
            <a:pPr marL="0" lvl="0" indent="0" algn="ctr" rtl="0">
              <a:lnSpc>
                <a:spcPct val="90000"/>
              </a:lnSpc>
              <a:spcBef>
                <a:spcPts val="1000"/>
              </a:spcBef>
              <a:spcAft>
                <a:spcPts val="0"/>
              </a:spcAft>
              <a:buClr>
                <a:schemeClr val="dk1"/>
              </a:buClr>
              <a:buSzPts val="2000"/>
              <a:buNone/>
            </a:pPr>
            <a:endParaRPr sz="2000" b="1">
              <a:latin typeface="Quattrocento Sans"/>
              <a:ea typeface="Quattrocento Sans"/>
              <a:cs typeface="Quattrocento Sans"/>
              <a:sym typeface="Quattrocento Sans"/>
            </a:endParaRPr>
          </a:p>
          <a:p>
            <a:pPr marL="0" lvl="0" indent="0" algn="ctr" rtl="0">
              <a:lnSpc>
                <a:spcPct val="90000"/>
              </a:lnSpc>
              <a:spcBef>
                <a:spcPts val="1000"/>
              </a:spcBef>
              <a:spcAft>
                <a:spcPts val="0"/>
              </a:spcAft>
              <a:buClr>
                <a:schemeClr val="dk1"/>
              </a:buClr>
              <a:buSzPts val="2000"/>
              <a:buNone/>
            </a:pPr>
            <a:endParaRPr sz="2000"/>
          </a:p>
          <a:p>
            <a:pPr marL="0" lvl="0" indent="0" algn="ctr" rtl="0">
              <a:lnSpc>
                <a:spcPct val="90000"/>
              </a:lnSpc>
              <a:spcBef>
                <a:spcPts val="1000"/>
              </a:spcBef>
              <a:spcAft>
                <a:spcPts val="0"/>
              </a:spcAft>
              <a:buClr>
                <a:schemeClr val="dk1"/>
              </a:buClr>
              <a:buSzPts val="2000"/>
              <a:buNone/>
            </a:pPr>
            <a:endParaRPr sz="2000" b="1">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9"/>
          <p:cNvSpPr txBox="1">
            <a:spLocks noGrp="1"/>
          </p:cNvSpPr>
          <p:nvPr>
            <p:ph type="title"/>
          </p:nvPr>
        </p:nvSpPr>
        <p:spPr>
          <a:xfrm>
            <a:off x="838200" y="135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Visualization – Diagram</a:t>
            </a:r>
            <a:endParaRPr/>
          </a:p>
        </p:txBody>
      </p:sp>
      <p:pic>
        <p:nvPicPr>
          <p:cNvPr id="402" name="Google Shape;402;p29"/>
          <p:cNvPicPr preferRelativeResize="0"/>
          <p:nvPr/>
        </p:nvPicPr>
        <p:blipFill>
          <a:blip r:embed="rId3">
            <a:alphaModFix/>
          </a:blip>
          <a:stretch>
            <a:fillRect/>
          </a:stretch>
        </p:blipFill>
        <p:spPr>
          <a:xfrm>
            <a:off x="838200" y="1323738"/>
            <a:ext cx="9339731" cy="50918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838200" y="1358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Visualization – SQL Browser</a:t>
            </a:r>
            <a:endParaRPr/>
          </a:p>
        </p:txBody>
      </p:sp>
      <p:pic>
        <p:nvPicPr>
          <p:cNvPr id="409" name="Google Shape;409;p30"/>
          <p:cNvPicPr preferRelativeResize="0"/>
          <p:nvPr/>
        </p:nvPicPr>
        <p:blipFill>
          <a:blip r:embed="rId3">
            <a:alphaModFix/>
          </a:blip>
          <a:stretch>
            <a:fillRect/>
          </a:stretch>
        </p:blipFill>
        <p:spPr>
          <a:xfrm>
            <a:off x="124325" y="2858138"/>
            <a:ext cx="4326723" cy="3011889"/>
          </a:xfrm>
          <a:prstGeom prst="rect">
            <a:avLst/>
          </a:prstGeom>
          <a:noFill/>
          <a:ln>
            <a:noFill/>
          </a:ln>
        </p:spPr>
      </p:pic>
      <p:pic>
        <p:nvPicPr>
          <p:cNvPr id="410" name="Google Shape;410;p30"/>
          <p:cNvPicPr preferRelativeResize="0"/>
          <p:nvPr/>
        </p:nvPicPr>
        <p:blipFill>
          <a:blip r:embed="rId4">
            <a:alphaModFix/>
          </a:blip>
          <a:stretch>
            <a:fillRect/>
          </a:stretch>
        </p:blipFill>
        <p:spPr>
          <a:xfrm>
            <a:off x="4612798" y="1461388"/>
            <a:ext cx="2209538" cy="509181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4"/>
        <p:cNvGrpSpPr/>
        <p:nvPr/>
      </p:nvGrpSpPr>
      <p:grpSpPr>
        <a:xfrm>
          <a:off x="0" y="0"/>
          <a:ext cx="0" cy="0"/>
          <a:chOff x="0" y="0"/>
          <a:chExt cx="0" cy="0"/>
        </a:xfrm>
      </p:grpSpPr>
      <p:sp>
        <p:nvSpPr>
          <p:cNvPr id="415" name="Google Shape;415;p31"/>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416" name="Google Shape;416;p31"/>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417" name="Google Shape;417;p31"/>
          <p:cNvSpPr txBox="1">
            <a:spLocks noGrp="1"/>
          </p:cNvSpPr>
          <p:nvPr>
            <p:ph type="ctrTitle"/>
          </p:nvPr>
        </p:nvSpPr>
        <p:spPr>
          <a:xfrm>
            <a:off x="1934547" y="1122361"/>
            <a:ext cx="9060831"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7– Excel Pivot Table Solution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2"/>
          <p:cNvSpPr txBox="1">
            <a:spLocks noGrp="1"/>
          </p:cNvSpPr>
          <p:nvPr>
            <p:ph type="body" idx="1"/>
          </p:nvPr>
        </p:nvSpPr>
        <p:spPr>
          <a:xfrm>
            <a:off x="529450" y="33800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Pivot table </a:t>
            </a:r>
            <a:endParaRPr/>
          </a:p>
        </p:txBody>
      </p:sp>
      <p:pic>
        <p:nvPicPr>
          <p:cNvPr id="423" name="Google Shape;423;p32"/>
          <p:cNvPicPr preferRelativeResize="0"/>
          <p:nvPr/>
        </p:nvPicPr>
        <p:blipFill>
          <a:blip r:embed="rId3">
            <a:alphaModFix/>
          </a:blip>
          <a:stretch>
            <a:fillRect/>
          </a:stretch>
        </p:blipFill>
        <p:spPr>
          <a:xfrm>
            <a:off x="0" y="1035120"/>
            <a:ext cx="12191998" cy="54393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27"/>
        <p:cNvGrpSpPr/>
        <p:nvPr/>
      </p:nvGrpSpPr>
      <p:grpSpPr>
        <a:xfrm>
          <a:off x="0" y="0"/>
          <a:ext cx="0" cy="0"/>
          <a:chOff x="0" y="0"/>
          <a:chExt cx="0" cy="0"/>
        </a:xfrm>
      </p:grpSpPr>
      <p:sp>
        <p:nvSpPr>
          <p:cNvPr id="428" name="Google Shape;428;p33"/>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429" name="Google Shape;429;p33"/>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430" name="Google Shape;430;p33"/>
          <p:cNvSpPr txBox="1">
            <a:spLocks noGrp="1"/>
          </p:cNvSpPr>
          <p:nvPr>
            <p:ph type="ctrTitle"/>
          </p:nvPr>
        </p:nvSpPr>
        <p:spPr>
          <a:xfrm>
            <a:off x="1934547" y="1122361"/>
            <a:ext cx="8273143"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8– Forecast Analysis and Scenario Manager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table</a:t>
            </a:r>
            <a:endParaRPr/>
          </a:p>
        </p:txBody>
      </p:sp>
      <p:sp>
        <p:nvSpPr>
          <p:cNvPr id="436" name="Google Shape;436;p34"/>
          <p:cNvSpPr txBox="1">
            <a:spLocks noGrp="1"/>
          </p:cNvSpPr>
          <p:nvPr>
            <p:ph type="body" idx="1"/>
          </p:nvPr>
        </p:nvSpPr>
        <p:spPr>
          <a:xfrm>
            <a:off x="838200" y="1825625"/>
            <a:ext cx="32223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Derived a new column for profit</a:t>
            </a:r>
            <a:endParaRPr/>
          </a:p>
        </p:txBody>
      </p:sp>
      <p:pic>
        <p:nvPicPr>
          <p:cNvPr id="437" name="Google Shape;437;p34"/>
          <p:cNvPicPr preferRelativeResize="0"/>
          <p:nvPr/>
        </p:nvPicPr>
        <p:blipFill>
          <a:blip r:embed="rId3">
            <a:alphaModFix/>
          </a:blip>
          <a:stretch>
            <a:fillRect/>
          </a:stretch>
        </p:blipFill>
        <p:spPr>
          <a:xfrm>
            <a:off x="4182100" y="1825625"/>
            <a:ext cx="7171700" cy="355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Forecast</a:t>
            </a:r>
            <a:endParaRPr/>
          </a:p>
        </p:txBody>
      </p:sp>
      <p:sp>
        <p:nvSpPr>
          <p:cNvPr id="443" name="Google Shape;443;p35"/>
          <p:cNvSpPr txBox="1">
            <a:spLocks noGrp="1"/>
          </p:cNvSpPr>
          <p:nvPr>
            <p:ph type="body" idx="1"/>
          </p:nvPr>
        </p:nvSpPr>
        <p:spPr>
          <a:xfrm>
            <a:off x="838200" y="1805725"/>
            <a:ext cx="3933300" cy="43713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This forecast shows the next 5 years of average profit from all stations</a:t>
            </a:r>
            <a:endParaRPr/>
          </a:p>
          <a:p>
            <a:pPr marL="228600" lvl="0" indent="-50800" algn="l" rtl="0">
              <a:lnSpc>
                <a:spcPct val="90000"/>
              </a:lnSpc>
              <a:spcBef>
                <a:spcPts val="0"/>
              </a:spcBef>
              <a:spcAft>
                <a:spcPts val="0"/>
              </a:spcAft>
              <a:buClr>
                <a:schemeClr val="dk1"/>
              </a:buClr>
              <a:buSzPts val="2800"/>
              <a:buNone/>
            </a:pPr>
            <a:endParaRPr/>
          </a:p>
        </p:txBody>
      </p:sp>
      <p:pic>
        <p:nvPicPr>
          <p:cNvPr id="444" name="Google Shape;444;p35"/>
          <p:cNvPicPr preferRelativeResize="0"/>
          <p:nvPr/>
        </p:nvPicPr>
        <p:blipFill>
          <a:blip r:embed="rId3">
            <a:alphaModFix/>
          </a:blip>
          <a:stretch>
            <a:fillRect/>
          </a:stretch>
        </p:blipFill>
        <p:spPr>
          <a:xfrm>
            <a:off x="5101250" y="1409600"/>
            <a:ext cx="6495800" cy="47674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Scenario Analysis</a:t>
            </a:r>
            <a:endParaRPr/>
          </a:p>
        </p:txBody>
      </p:sp>
      <p:sp>
        <p:nvSpPr>
          <p:cNvPr id="450" name="Google Shape;45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2500"/>
              <a:t>Virgin has some ideas to improve customer satisfaction. They are not sure if they will make more revenue but know how much they will cost.</a:t>
            </a:r>
            <a:endParaRPr sz="2500"/>
          </a:p>
          <a:p>
            <a:pPr marL="228600" lvl="0" indent="-50800" algn="l" rtl="0">
              <a:lnSpc>
                <a:spcPct val="90000"/>
              </a:lnSpc>
              <a:spcBef>
                <a:spcPts val="0"/>
              </a:spcBef>
              <a:spcAft>
                <a:spcPts val="0"/>
              </a:spcAft>
              <a:buClr>
                <a:schemeClr val="dk1"/>
              </a:buClr>
              <a:buSzPts val="2800"/>
              <a:buNone/>
            </a:pPr>
            <a:r>
              <a:rPr lang="en-US" sz="2500"/>
              <a:t>Our Scenario Analysis depicts how much profit we could still make by increasing our Expenses by 5%, 10% 15% and 20% given the current revenue. This will help us determine our profit margin and know when increase in expenses could lead to loss in profits.</a:t>
            </a:r>
            <a:endParaRPr sz="2500"/>
          </a:p>
        </p:txBody>
      </p:sp>
      <p:pic>
        <p:nvPicPr>
          <p:cNvPr id="451" name="Google Shape;451;p37"/>
          <p:cNvPicPr preferRelativeResize="0"/>
          <p:nvPr/>
        </p:nvPicPr>
        <p:blipFill>
          <a:blip r:embed="rId3">
            <a:alphaModFix/>
          </a:blip>
          <a:stretch>
            <a:fillRect/>
          </a:stretch>
        </p:blipFill>
        <p:spPr>
          <a:xfrm>
            <a:off x="1161775" y="4524062"/>
            <a:ext cx="9225250" cy="753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8"/>
          <p:cNvSpPr txBox="1">
            <a:spLocks noGrp="1"/>
          </p:cNvSpPr>
          <p:nvPr>
            <p:ph type="title"/>
          </p:nvPr>
        </p:nvSpPr>
        <p:spPr>
          <a:xfrm>
            <a:off x="838200" y="90495"/>
            <a:ext cx="10515600" cy="7921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endParaRPr/>
          </a:p>
        </p:txBody>
      </p:sp>
      <p:sp>
        <p:nvSpPr>
          <p:cNvPr id="457" name="Google Shape;457;p3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From our Scenario Analysis, we can conclude that an increase in expenses of up to 20% will lead to a loss in profits. Therefore, we might consider limiting any increase in expenses to a maximum of 15%.</a:t>
            </a:r>
            <a:endParaRPr/>
          </a:p>
        </p:txBody>
      </p:sp>
      <p:sp>
        <p:nvSpPr>
          <p:cNvPr id="458" name="Google Shape;458;p38"/>
          <p:cNvSpPr txBox="1"/>
          <p:nvPr/>
        </p:nvSpPr>
        <p:spPr>
          <a:xfrm>
            <a:off x="838200" y="288925"/>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Scenario Summary / Pivot table</a:t>
            </a:r>
            <a:endParaRPr/>
          </a:p>
        </p:txBody>
      </p:sp>
      <p:pic>
        <p:nvPicPr>
          <p:cNvPr id="459" name="Google Shape;459;p38"/>
          <p:cNvPicPr preferRelativeResize="0"/>
          <p:nvPr/>
        </p:nvPicPr>
        <p:blipFill>
          <a:blip r:embed="rId3">
            <a:alphaModFix/>
          </a:blip>
          <a:stretch>
            <a:fillRect/>
          </a:stretch>
        </p:blipFill>
        <p:spPr>
          <a:xfrm>
            <a:off x="503600" y="3432802"/>
            <a:ext cx="2684575" cy="1444650"/>
          </a:xfrm>
          <a:prstGeom prst="rect">
            <a:avLst/>
          </a:prstGeom>
          <a:noFill/>
          <a:ln>
            <a:noFill/>
          </a:ln>
        </p:spPr>
      </p:pic>
      <p:pic>
        <p:nvPicPr>
          <p:cNvPr id="460" name="Google Shape;460;p38"/>
          <p:cNvPicPr preferRelativeResize="0"/>
          <p:nvPr/>
        </p:nvPicPr>
        <p:blipFill>
          <a:blip r:embed="rId4">
            <a:alphaModFix/>
          </a:blip>
          <a:stretch>
            <a:fillRect/>
          </a:stretch>
        </p:blipFill>
        <p:spPr>
          <a:xfrm>
            <a:off x="3293476" y="3356599"/>
            <a:ext cx="8520026" cy="2432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64"/>
        <p:cNvGrpSpPr/>
        <p:nvPr/>
      </p:nvGrpSpPr>
      <p:grpSpPr>
        <a:xfrm>
          <a:off x="0" y="0"/>
          <a:ext cx="0" cy="0"/>
          <a:chOff x="0" y="0"/>
          <a:chExt cx="0" cy="0"/>
        </a:xfrm>
      </p:grpSpPr>
      <p:sp>
        <p:nvSpPr>
          <p:cNvPr id="465" name="Google Shape;465;p39"/>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466" name="Google Shape;466;p39"/>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467" name="Google Shape;467;p39"/>
          <p:cNvSpPr txBox="1">
            <a:spLocks noGrp="1"/>
          </p:cNvSpPr>
          <p:nvPr>
            <p:ph type="ctrTitle"/>
          </p:nvPr>
        </p:nvSpPr>
        <p:spPr>
          <a:xfrm>
            <a:off x="1934547" y="1122361"/>
            <a:ext cx="8273143"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9 –Visualization </a:t>
            </a:r>
            <a:br>
              <a:rPr lang="en-US">
                <a:solidFill>
                  <a:srgbClr val="FFFFFF"/>
                </a:solidFill>
              </a:rPr>
            </a:b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4"/>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7" name="Google Shape;127;p4"/>
          <p:cNvSpPr txBox="1">
            <a:spLocks noGrp="1"/>
          </p:cNvSpPr>
          <p:nvPr>
            <p:ph type="title"/>
          </p:nvPr>
        </p:nvSpPr>
        <p:spPr>
          <a:xfrm>
            <a:off x="731520" y="731520"/>
            <a:ext cx="6089904"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Introduction </a:t>
            </a:r>
            <a:endParaRPr/>
          </a:p>
        </p:txBody>
      </p:sp>
      <p:sp>
        <p:nvSpPr>
          <p:cNvPr id="128" name="Google Shape;128;p4"/>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4"/>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 name="Google Shape;130;p4"/>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p:cNvSpPr txBox="1">
            <a:spLocks noGrp="1"/>
          </p:cNvSpPr>
          <p:nvPr>
            <p:ph type="body" idx="1"/>
          </p:nvPr>
        </p:nvSpPr>
        <p:spPr>
          <a:xfrm>
            <a:off x="789456" y="2798385"/>
            <a:ext cx="10597729" cy="3283260"/>
          </a:xfrm>
          <a:prstGeom prst="rect">
            <a:avLst/>
          </a:prstGeom>
          <a:noFill/>
          <a:ln>
            <a:noFill/>
          </a:ln>
        </p:spPr>
        <p:txBody>
          <a:bodyPr spcFirstLastPara="1" wrap="square" lIns="91425" tIns="45700" rIns="91425" bIns="45700" anchor="ctr" anchorCtr="0">
            <a:normAutofit fontScale="85000" lnSpcReduction="20000"/>
          </a:bodyPr>
          <a:lstStyle/>
          <a:p>
            <a:pPr marL="228600" lvl="0" indent="-202882" algn="l" rtl="0">
              <a:lnSpc>
                <a:spcPct val="90000"/>
              </a:lnSpc>
              <a:spcBef>
                <a:spcPts val="0"/>
              </a:spcBef>
              <a:spcAft>
                <a:spcPts val="0"/>
              </a:spcAft>
              <a:buSzPct val="100000"/>
              <a:buChar char="•"/>
            </a:pPr>
            <a:r>
              <a:rPr lang="en-US" sz="2700"/>
              <a:t>This case study focuses on Virgin Trains, a brand name under Virgin Rail Group which is jointly owned by Virgin Management and Stage coach Group Plc. </a:t>
            </a:r>
            <a:endParaRPr sz="2700"/>
          </a:p>
          <a:p>
            <a:pPr marL="228600" lvl="0" indent="0" algn="l" rtl="0">
              <a:lnSpc>
                <a:spcPct val="90000"/>
              </a:lnSpc>
              <a:spcBef>
                <a:spcPts val="0"/>
              </a:spcBef>
              <a:spcAft>
                <a:spcPts val="0"/>
              </a:spcAft>
              <a:buNone/>
            </a:pPr>
            <a:endParaRPr sz="2700"/>
          </a:p>
          <a:p>
            <a:pPr marL="228600" lvl="0" indent="0" algn="l" rtl="0">
              <a:lnSpc>
                <a:spcPct val="90000"/>
              </a:lnSpc>
              <a:spcBef>
                <a:spcPts val="0"/>
              </a:spcBef>
              <a:spcAft>
                <a:spcPts val="0"/>
              </a:spcAft>
              <a:buNone/>
            </a:pPr>
            <a:r>
              <a:rPr lang="en-US" sz="2700"/>
              <a:t>Virgin trains is the result of two franchises; Wet Coast and Cross Country awarded to Virgin Rail Group by the British Government in the bid to separate infrastructure from operations of their rail services by franchising their passenger services and selling off freight operations.</a:t>
            </a:r>
            <a:endParaRPr sz="2700"/>
          </a:p>
          <a:p>
            <a:pPr marL="228600" lvl="0" indent="0" algn="l" rtl="0">
              <a:lnSpc>
                <a:spcPct val="90000"/>
              </a:lnSpc>
              <a:spcBef>
                <a:spcPts val="0"/>
              </a:spcBef>
              <a:spcAft>
                <a:spcPts val="0"/>
              </a:spcAft>
              <a:buNone/>
            </a:pPr>
            <a:endParaRPr sz="2700"/>
          </a:p>
          <a:p>
            <a:pPr marL="228600" lvl="0" indent="0" algn="l" rtl="0">
              <a:lnSpc>
                <a:spcPct val="90000"/>
              </a:lnSpc>
              <a:spcBef>
                <a:spcPts val="0"/>
              </a:spcBef>
              <a:spcAft>
                <a:spcPts val="0"/>
              </a:spcAft>
              <a:buNone/>
            </a:pPr>
            <a:r>
              <a:rPr lang="en-US" sz="2700"/>
              <a:t>This study focuses on Virgin Trains experience over the years, how far they've been able to achieve their visions and what can be done to improve these visions anchored on safety, consistency, reliability and profitability.</a:t>
            </a:r>
            <a:endParaRPr sz="2700"/>
          </a:p>
          <a:p>
            <a:pPr marL="228600" lvl="0" indent="0" algn="l" rtl="0">
              <a:lnSpc>
                <a:spcPct val="90000"/>
              </a:lnSpc>
              <a:spcBef>
                <a:spcPts val="0"/>
              </a:spcBef>
              <a:spcAft>
                <a:spcPts val="0"/>
              </a:spcAft>
              <a:buNone/>
            </a:pPr>
            <a:endParaRPr sz="27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154b1df8813_3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74" name="Google Shape;474;g154b1df8813_3_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475" name="Google Shape;475;g154b1df8813_3_27"/>
          <p:cNvPicPr preferRelativeResize="0"/>
          <p:nvPr/>
        </p:nvPicPr>
        <p:blipFill>
          <a:blip r:embed="rId3">
            <a:alphaModFix/>
          </a:blip>
          <a:stretch>
            <a:fillRect/>
          </a:stretch>
        </p:blipFill>
        <p:spPr>
          <a:xfrm>
            <a:off x="0" y="5219"/>
            <a:ext cx="12192002" cy="684756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481" name="Google Shape;481;p40"/>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Power BI Visuals</a:t>
            </a:r>
            <a:endParaRPr/>
          </a:p>
        </p:txBody>
      </p:sp>
      <p:pic>
        <p:nvPicPr>
          <p:cNvPr id="482" name="Google Shape;482;p40"/>
          <p:cNvPicPr preferRelativeResize="0"/>
          <p:nvPr/>
        </p:nvPicPr>
        <p:blipFill>
          <a:blip r:embed="rId3">
            <a:alphaModFix/>
          </a:blip>
          <a:stretch>
            <a:fillRect/>
          </a:stretch>
        </p:blipFill>
        <p:spPr>
          <a:xfrm>
            <a:off x="1543" y="0"/>
            <a:ext cx="12188914" cy="68579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187ae313824_0_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89" name="Google Shape;489;g187ae313824_0_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490" name="Google Shape;490;g187ae313824_0_33"/>
          <p:cNvPicPr preferRelativeResize="0"/>
          <p:nvPr/>
        </p:nvPicPr>
        <p:blipFill>
          <a:blip r:embed="rId3">
            <a:alphaModFix/>
          </a:blip>
          <a:stretch>
            <a:fillRect/>
          </a:stretch>
        </p:blipFill>
        <p:spPr>
          <a:xfrm>
            <a:off x="0" y="2612"/>
            <a:ext cx="12191999" cy="68527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g187ae313824_0_4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497" name="Google Shape;497;g187ae313824_0_4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498" name="Google Shape;498;g187ae313824_0_40"/>
          <p:cNvPicPr preferRelativeResize="0"/>
          <p:nvPr/>
        </p:nvPicPr>
        <p:blipFill>
          <a:blip r:embed="rId3">
            <a:alphaModFix/>
          </a:blip>
          <a:stretch>
            <a:fillRect/>
          </a:stretch>
        </p:blipFill>
        <p:spPr>
          <a:xfrm>
            <a:off x="0" y="-4"/>
            <a:ext cx="12191999" cy="3323407"/>
          </a:xfrm>
          <a:prstGeom prst="rect">
            <a:avLst/>
          </a:prstGeom>
          <a:noFill/>
          <a:ln>
            <a:noFill/>
          </a:ln>
        </p:spPr>
      </p:pic>
      <p:pic>
        <p:nvPicPr>
          <p:cNvPr id="499" name="Google Shape;499;g187ae313824_0_40"/>
          <p:cNvPicPr preferRelativeResize="0"/>
          <p:nvPr/>
        </p:nvPicPr>
        <p:blipFill>
          <a:blip r:embed="rId4">
            <a:alphaModFix/>
          </a:blip>
          <a:stretch>
            <a:fillRect/>
          </a:stretch>
        </p:blipFill>
        <p:spPr>
          <a:xfrm>
            <a:off x="0" y="3323400"/>
            <a:ext cx="12192001" cy="3534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187ae313824_0_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506" name="Google Shape;506;g187ae313824_0_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507" name="Google Shape;507;g187ae313824_0_26"/>
          <p:cNvPicPr preferRelativeResize="0"/>
          <p:nvPr/>
        </p:nvPicPr>
        <p:blipFill>
          <a:blip r:embed="rId3">
            <a:alphaModFix/>
          </a:blip>
          <a:stretch>
            <a:fillRect/>
          </a:stretch>
        </p:blipFill>
        <p:spPr>
          <a:xfrm>
            <a:off x="12889" y="0"/>
            <a:ext cx="12166221" cy="68579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11"/>
        <p:cNvGrpSpPr/>
        <p:nvPr/>
      </p:nvGrpSpPr>
      <p:grpSpPr>
        <a:xfrm>
          <a:off x="0" y="0"/>
          <a:ext cx="0" cy="0"/>
          <a:chOff x="0" y="0"/>
          <a:chExt cx="0" cy="0"/>
        </a:xfrm>
      </p:grpSpPr>
      <p:sp>
        <p:nvSpPr>
          <p:cNvPr id="512" name="Google Shape;512;p41"/>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513" name="Google Shape;513;p41"/>
          <p:cNvPicPr preferRelativeResize="0"/>
          <p:nvPr/>
        </p:nvPicPr>
        <p:blipFill rotWithShape="1">
          <a:blip r:embed="rId3">
            <a:alphaModFix amt="50000"/>
          </a:blip>
          <a:srcRect t="1220" b="14510"/>
          <a:stretch/>
        </p:blipFill>
        <p:spPr>
          <a:xfrm>
            <a:off x="20" y="1"/>
            <a:ext cx="12191980" cy="6857999"/>
          </a:xfrm>
          <a:prstGeom prst="rect">
            <a:avLst/>
          </a:prstGeom>
          <a:noFill/>
          <a:ln>
            <a:noFill/>
          </a:ln>
        </p:spPr>
      </p:pic>
      <p:sp>
        <p:nvSpPr>
          <p:cNvPr id="514" name="Google Shape;514;p41"/>
          <p:cNvSpPr txBox="1">
            <a:spLocks noGrp="1"/>
          </p:cNvSpPr>
          <p:nvPr>
            <p:ph type="ctrTitle"/>
          </p:nvPr>
        </p:nvSpPr>
        <p:spPr>
          <a:xfrm>
            <a:off x="1934547" y="1122361"/>
            <a:ext cx="8273143" cy="453198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6000"/>
              <a:buFont typeface="Calibri"/>
              <a:buNone/>
            </a:pPr>
            <a:r>
              <a:rPr lang="en-US">
                <a:solidFill>
                  <a:srgbClr val="FFFFFF"/>
                </a:solidFill>
              </a:rPr>
              <a:t>5 – </a:t>
            </a:r>
            <a:br>
              <a:rPr lang="en-US">
                <a:solidFill>
                  <a:srgbClr val="FFFFFF"/>
                </a:solidFill>
              </a:rPr>
            </a:br>
            <a:r>
              <a:rPr lang="en-US">
                <a:solidFill>
                  <a:srgbClr val="FFFFFF"/>
                </a:solidFill>
              </a:rPr>
              <a:t>Evaluation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9"/>
        <p:cNvGrpSpPr/>
        <p:nvPr/>
      </p:nvGrpSpPr>
      <p:grpSpPr>
        <a:xfrm>
          <a:off x="0" y="0"/>
          <a:ext cx="0" cy="0"/>
          <a:chOff x="0" y="0"/>
          <a:chExt cx="0" cy="0"/>
        </a:xfrm>
      </p:grpSpPr>
      <p:sp>
        <p:nvSpPr>
          <p:cNvPr id="520" name="Google Shape;520;p42"/>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1" name="Google Shape;521;p42"/>
          <p:cNvSpPr txBox="1">
            <a:spLocks noGrp="1"/>
          </p:cNvSpPr>
          <p:nvPr>
            <p:ph type="title"/>
          </p:nvPr>
        </p:nvSpPr>
        <p:spPr>
          <a:xfrm>
            <a:off x="731520" y="731520"/>
            <a:ext cx="6089904"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Conclusion – </a:t>
            </a:r>
            <a:br>
              <a:rPr lang="en-US">
                <a:solidFill>
                  <a:srgbClr val="FFFFFF"/>
                </a:solidFill>
              </a:rPr>
            </a:br>
            <a:r>
              <a:rPr lang="en-US">
                <a:solidFill>
                  <a:srgbClr val="FFFFFF"/>
                </a:solidFill>
              </a:rPr>
              <a:t>Answer to Question 1</a:t>
            </a:r>
            <a:endParaRPr/>
          </a:p>
        </p:txBody>
      </p:sp>
      <p:sp>
        <p:nvSpPr>
          <p:cNvPr id="522" name="Google Shape;522;p42"/>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3" name="Google Shape;523;p42"/>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4" name="Google Shape;524;p42"/>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5" name="Google Shape;525;p42"/>
          <p:cNvSpPr txBox="1">
            <a:spLocks noGrp="1"/>
          </p:cNvSpPr>
          <p:nvPr>
            <p:ph type="body" idx="1"/>
          </p:nvPr>
        </p:nvSpPr>
        <p:spPr>
          <a:xfrm>
            <a:off x="789456" y="2798385"/>
            <a:ext cx="10597729" cy="3283260"/>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sz="2700"/>
              <a:t>Question #1: What was the average yearly profit of all stations combined between 2004-2013 and what will average yearly profit be for the next 5 years</a:t>
            </a:r>
            <a:endParaRPr sz="2700"/>
          </a:p>
          <a:p>
            <a:pPr marL="0" lvl="0" indent="0" algn="l" rtl="0">
              <a:lnSpc>
                <a:spcPct val="90000"/>
              </a:lnSpc>
              <a:spcBef>
                <a:spcPts val="0"/>
              </a:spcBef>
              <a:spcAft>
                <a:spcPts val="0"/>
              </a:spcAft>
              <a:buClr>
                <a:schemeClr val="dk1"/>
              </a:buClr>
              <a:buSzPct val="100000"/>
              <a:buNone/>
            </a:pPr>
            <a:endParaRPr sz="2700"/>
          </a:p>
          <a:p>
            <a:pPr marL="0" lvl="0" indent="0" algn="l" rtl="0">
              <a:lnSpc>
                <a:spcPct val="90000"/>
              </a:lnSpc>
              <a:spcBef>
                <a:spcPts val="1000"/>
              </a:spcBef>
              <a:spcAft>
                <a:spcPts val="0"/>
              </a:spcAft>
              <a:buClr>
                <a:schemeClr val="dk1"/>
              </a:buClr>
              <a:buSzPct val="100000"/>
              <a:buNone/>
            </a:pPr>
            <a:r>
              <a:rPr lang="en-US" sz="2700">
                <a:latin typeface="Calibri"/>
                <a:ea typeface="Calibri"/>
                <a:cs typeface="Calibri"/>
                <a:sym typeface="Calibri"/>
              </a:rPr>
              <a:t>Answer: The average yearly profits for </a:t>
            </a:r>
            <a:r>
              <a:rPr lang="en-US" sz="2700"/>
              <a:t>a</a:t>
            </a:r>
            <a:r>
              <a:rPr lang="en-US" sz="2700">
                <a:latin typeface="Calibri"/>
                <a:ea typeface="Calibri"/>
                <a:cs typeface="Calibri"/>
                <a:sym typeface="Calibri"/>
              </a:rPr>
              <a:t>ll stations c</a:t>
            </a:r>
            <a:r>
              <a:rPr lang="en-US" sz="2700"/>
              <a:t>ombined are;</a:t>
            </a:r>
            <a:endParaRPr sz="2700"/>
          </a:p>
          <a:p>
            <a:pPr marL="0" lvl="0" indent="0" algn="l" rtl="0">
              <a:lnSpc>
                <a:spcPct val="90000"/>
              </a:lnSpc>
              <a:spcBef>
                <a:spcPts val="1000"/>
              </a:spcBef>
              <a:spcAft>
                <a:spcPts val="0"/>
              </a:spcAft>
              <a:buClr>
                <a:schemeClr val="dk1"/>
              </a:buClr>
              <a:buSzPct val="40740"/>
              <a:buFont typeface="Arial"/>
              <a:buNone/>
            </a:pPr>
            <a:r>
              <a:rPr lang="en-US" sz="2700"/>
              <a:t>2004 = 1.65M     2009 = 1.68M</a:t>
            </a:r>
            <a:endParaRPr sz="2700"/>
          </a:p>
          <a:p>
            <a:pPr marL="0" lvl="0" indent="0" algn="l" rtl="0">
              <a:lnSpc>
                <a:spcPct val="90000"/>
              </a:lnSpc>
              <a:spcBef>
                <a:spcPts val="1000"/>
              </a:spcBef>
              <a:spcAft>
                <a:spcPts val="0"/>
              </a:spcAft>
              <a:buClr>
                <a:schemeClr val="dk1"/>
              </a:buClr>
              <a:buSzPct val="40740"/>
              <a:buFont typeface="Arial"/>
              <a:buNone/>
            </a:pPr>
            <a:r>
              <a:rPr lang="en-US" sz="2700"/>
              <a:t>2005 = 1.55M     2010 = 2.09M</a:t>
            </a:r>
            <a:endParaRPr sz="2700"/>
          </a:p>
          <a:p>
            <a:pPr marL="0" lvl="0" indent="0" algn="l" rtl="0">
              <a:lnSpc>
                <a:spcPct val="90000"/>
              </a:lnSpc>
              <a:spcBef>
                <a:spcPts val="1000"/>
              </a:spcBef>
              <a:spcAft>
                <a:spcPts val="0"/>
              </a:spcAft>
              <a:buClr>
                <a:schemeClr val="dk1"/>
              </a:buClr>
              <a:buSzPct val="40740"/>
              <a:buFont typeface="Arial"/>
              <a:buNone/>
            </a:pPr>
            <a:r>
              <a:rPr lang="en-US" sz="2700"/>
              <a:t>2006 = 1.29M     2011 = 1.6M</a:t>
            </a:r>
            <a:endParaRPr sz="2700"/>
          </a:p>
          <a:p>
            <a:pPr marL="0" lvl="0" indent="0" algn="l" rtl="0">
              <a:lnSpc>
                <a:spcPct val="90000"/>
              </a:lnSpc>
              <a:spcBef>
                <a:spcPts val="1000"/>
              </a:spcBef>
              <a:spcAft>
                <a:spcPts val="0"/>
              </a:spcAft>
              <a:buClr>
                <a:schemeClr val="dk1"/>
              </a:buClr>
              <a:buSzPct val="40740"/>
              <a:buFont typeface="Arial"/>
              <a:buNone/>
            </a:pPr>
            <a:r>
              <a:rPr lang="en-US" sz="2700"/>
              <a:t>2007 = 1.75M     2012 = 1.29M</a:t>
            </a:r>
            <a:endParaRPr sz="2700"/>
          </a:p>
          <a:p>
            <a:pPr marL="0" lvl="0" indent="0" algn="l" rtl="0">
              <a:lnSpc>
                <a:spcPct val="90000"/>
              </a:lnSpc>
              <a:spcBef>
                <a:spcPts val="1000"/>
              </a:spcBef>
              <a:spcAft>
                <a:spcPts val="0"/>
              </a:spcAft>
              <a:buClr>
                <a:schemeClr val="dk1"/>
              </a:buClr>
              <a:buSzPct val="40740"/>
              <a:buNone/>
            </a:pPr>
            <a:r>
              <a:rPr lang="en-US" sz="2700"/>
              <a:t>2008 = 1.44M     2013 = 1.59M</a:t>
            </a:r>
            <a:endParaRPr sz="2700"/>
          </a:p>
        </p:txBody>
      </p:sp>
      <p:sp>
        <p:nvSpPr>
          <p:cNvPr id="526" name="Google Shape;526;p42"/>
          <p:cNvSpPr txBox="1"/>
          <p:nvPr/>
        </p:nvSpPr>
        <p:spPr>
          <a:xfrm>
            <a:off x="5069450" y="3634250"/>
            <a:ext cx="5613600" cy="2447400"/>
          </a:xfrm>
          <a:prstGeom prst="rect">
            <a:avLst/>
          </a:prstGeom>
          <a:noFill/>
          <a:ln>
            <a:noFill/>
          </a:ln>
        </p:spPr>
        <p:txBody>
          <a:bodyPr spcFirstLastPara="1" wrap="square" lIns="91425" tIns="91425" rIns="91425" bIns="91425" anchor="ctr" anchorCtr="0">
            <a:spAutoFit/>
          </a:bodyPr>
          <a:lstStyle/>
          <a:p>
            <a:pPr marL="2286000" lvl="0" indent="457200" algn="l" rtl="0">
              <a:spcBef>
                <a:spcPts val="0"/>
              </a:spcBef>
              <a:spcAft>
                <a:spcPts val="0"/>
              </a:spcAft>
              <a:buNone/>
            </a:pPr>
            <a:endParaRPr sz="2450">
              <a:latin typeface="Calibri"/>
              <a:ea typeface="Calibri"/>
              <a:cs typeface="Calibri"/>
              <a:sym typeface="Calibri"/>
            </a:endParaRPr>
          </a:p>
          <a:p>
            <a:pPr marL="0" lvl="0" indent="0" algn="l" rtl="0">
              <a:spcBef>
                <a:spcPts val="0"/>
              </a:spcBef>
              <a:spcAft>
                <a:spcPts val="0"/>
              </a:spcAft>
              <a:buNone/>
            </a:pPr>
            <a:r>
              <a:rPr lang="en-US" sz="2450">
                <a:solidFill>
                  <a:srgbClr val="FF0000"/>
                </a:solidFill>
                <a:latin typeface="Calibri"/>
                <a:ea typeface="Calibri"/>
                <a:cs typeface="Calibri"/>
                <a:sym typeface="Calibri"/>
              </a:rPr>
              <a:t>2014 = 1.19M</a:t>
            </a:r>
            <a:endParaRPr sz="2450">
              <a:solidFill>
                <a:srgbClr val="FF0000"/>
              </a:solidFill>
              <a:latin typeface="Calibri"/>
              <a:ea typeface="Calibri"/>
              <a:cs typeface="Calibri"/>
              <a:sym typeface="Calibri"/>
            </a:endParaRPr>
          </a:p>
          <a:p>
            <a:pPr marL="0" lvl="0" indent="0" algn="l" rtl="0">
              <a:spcBef>
                <a:spcPts val="0"/>
              </a:spcBef>
              <a:spcAft>
                <a:spcPts val="0"/>
              </a:spcAft>
              <a:buNone/>
            </a:pPr>
            <a:r>
              <a:rPr lang="en-US" sz="2450">
                <a:solidFill>
                  <a:srgbClr val="FF0000"/>
                </a:solidFill>
                <a:latin typeface="Calibri"/>
                <a:ea typeface="Calibri"/>
                <a:cs typeface="Calibri"/>
                <a:sym typeface="Calibri"/>
              </a:rPr>
              <a:t>2015 = 979K</a:t>
            </a:r>
            <a:endParaRPr sz="2450">
              <a:solidFill>
                <a:srgbClr val="FF0000"/>
              </a:solidFill>
              <a:latin typeface="Calibri"/>
              <a:ea typeface="Calibri"/>
              <a:cs typeface="Calibri"/>
              <a:sym typeface="Calibri"/>
            </a:endParaRPr>
          </a:p>
          <a:p>
            <a:pPr marL="0" lvl="0" indent="0" algn="l" rtl="0">
              <a:spcBef>
                <a:spcPts val="0"/>
              </a:spcBef>
              <a:spcAft>
                <a:spcPts val="0"/>
              </a:spcAft>
              <a:buNone/>
            </a:pPr>
            <a:r>
              <a:rPr lang="en-US" sz="2450">
                <a:solidFill>
                  <a:srgbClr val="FF0000"/>
                </a:solidFill>
                <a:latin typeface="Calibri"/>
                <a:ea typeface="Calibri"/>
                <a:cs typeface="Calibri"/>
                <a:sym typeface="Calibri"/>
              </a:rPr>
              <a:t>2016 = 1.43M</a:t>
            </a:r>
            <a:endParaRPr sz="2450">
              <a:solidFill>
                <a:srgbClr val="FF0000"/>
              </a:solidFill>
              <a:latin typeface="Calibri"/>
              <a:ea typeface="Calibri"/>
              <a:cs typeface="Calibri"/>
              <a:sym typeface="Calibri"/>
            </a:endParaRPr>
          </a:p>
          <a:p>
            <a:pPr marL="0" lvl="0" indent="0" algn="l" rtl="0">
              <a:spcBef>
                <a:spcPts val="0"/>
              </a:spcBef>
              <a:spcAft>
                <a:spcPts val="0"/>
              </a:spcAft>
              <a:buNone/>
            </a:pPr>
            <a:r>
              <a:rPr lang="en-US" sz="2450">
                <a:solidFill>
                  <a:srgbClr val="FF0000"/>
                </a:solidFill>
                <a:latin typeface="Calibri"/>
                <a:ea typeface="Calibri"/>
                <a:cs typeface="Calibri"/>
                <a:sym typeface="Calibri"/>
              </a:rPr>
              <a:t>2017 = 1.2M</a:t>
            </a:r>
            <a:endParaRPr sz="2450">
              <a:solidFill>
                <a:srgbClr val="FF0000"/>
              </a:solidFill>
              <a:latin typeface="Calibri"/>
              <a:ea typeface="Calibri"/>
              <a:cs typeface="Calibri"/>
              <a:sym typeface="Calibri"/>
            </a:endParaRPr>
          </a:p>
          <a:p>
            <a:pPr marL="0" lvl="0" indent="0" algn="l" rtl="0">
              <a:spcBef>
                <a:spcPts val="0"/>
              </a:spcBef>
              <a:spcAft>
                <a:spcPts val="0"/>
              </a:spcAft>
              <a:buNone/>
            </a:pPr>
            <a:r>
              <a:rPr lang="en-US" sz="2450">
                <a:solidFill>
                  <a:srgbClr val="FF0000"/>
                </a:solidFill>
                <a:latin typeface="Calibri"/>
                <a:ea typeface="Calibri"/>
                <a:cs typeface="Calibri"/>
                <a:sym typeface="Calibri"/>
              </a:rPr>
              <a:t>2018 = 991K 			Forecasted</a:t>
            </a:r>
            <a:endParaRPr sz="2450">
              <a:solidFill>
                <a:srgbClr val="FF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1"/>
        <p:cNvGrpSpPr/>
        <p:nvPr/>
      </p:nvGrpSpPr>
      <p:grpSpPr>
        <a:xfrm>
          <a:off x="0" y="0"/>
          <a:ext cx="0" cy="0"/>
          <a:chOff x="0" y="0"/>
          <a:chExt cx="0" cy="0"/>
        </a:xfrm>
      </p:grpSpPr>
      <p:sp>
        <p:nvSpPr>
          <p:cNvPr id="532" name="Google Shape;532;p43"/>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3" name="Google Shape;533;p43"/>
          <p:cNvSpPr txBox="1">
            <a:spLocks noGrp="1"/>
          </p:cNvSpPr>
          <p:nvPr>
            <p:ph type="title"/>
          </p:nvPr>
        </p:nvSpPr>
        <p:spPr>
          <a:xfrm>
            <a:off x="731520" y="731520"/>
            <a:ext cx="6089904"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Conclusion – </a:t>
            </a:r>
            <a:br>
              <a:rPr lang="en-US">
                <a:solidFill>
                  <a:srgbClr val="FFFFFF"/>
                </a:solidFill>
              </a:rPr>
            </a:br>
            <a:r>
              <a:rPr lang="en-US">
                <a:solidFill>
                  <a:srgbClr val="FFFFFF"/>
                </a:solidFill>
              </a:rPr>
              <a:t>Answer to Question 2</a:t>
            </a:r>
            <a:endParaRPr/>
          </a:p>
        </p:txBody>
      </p:sp>
      <p:sp>
        <p:nvSpPr>
          <p:cNvPr id="534" name="Google Shape;534;p43"/>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5" name="Google Shape;535;p43"/>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6" name="Google Shape;536;p43"/>
          <p:cNvSpPr/>
          <p:nvPr/>
        </p:nvSpPr>
        <p:spPr>
          <a:xfrm>
            <a:off x="458920" y="2480956"/>
            <a:ext cx="11264100" cy="3918000"/>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7" name="Google Shape;537;p43"/>
          <p:cNvSpPr txBox="1">
            <a:spLocks noGrp="1"/>
          </p:cNvSpPr>
          <p:nvPr>
            <p:ph type="body" idx="1"/>
          </p:nvPr>
        </p:nvSpPr>
        <p:spPr>
          <a:xfrm>
            <a:off x="789450" y="2798375"/>
            <a:ext cx="3748200" cy="36006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sz="2800">
                <a:latin typeface="Calibri"/>
                <a:ea typeface="Calibri"/>
                <a:cs typeface="Calibri"/>
                <a:sym typeface="Calibri"/>
              </a:rPr>
              <a:t>Question #2: </a:t>
            </a:r>
            <a:r>
              <a:rPr lang="en-US" sz="2700"/>
              <a:t>What was the most profitable year for each station between 2004-2013?</a:t>
            </a:r>
            <a:endParaRPr/>
          </a:p>
          <a:p>
            <a:pPr marL="0" lvl="0" indent="0" algn="l" rtl="0">
              <a:lnSpc>
                <a:spcPct val="90000"/>
              </a:lnSpc>
              <a:spcBef>
                <a:spcPts val="1000"/>
              </a:spcBef>
              <a:spcAft>
                <a:spcPts val="0"/>
              </a:spcAft>
              <a:buClr>
                <a:schemeClr val="dk1"/>
              </a:buClr>
              <a:buSzPct val="100000"/>
              <a:buNone/>
            </a:pPr>
            <a:r>
              <a:rPr lang="en-US">
                <a:latin typeface="Calibri"/>
                <a:ea typeface="Calibri"/>
                <a:cs typeface="Calibri"/>
                <a:sym typeface="Calibri"/>
              </a:rPr>
              <a:t>Answer: </a:t>
            </a:r>
            <a:endParaRPr>
              <a:latin typeface="Calibri"/>
              <a:ea typeface="Calibri"/>
              <a:cs typeface="Calibri"/>
              <a:sym typeface="Calibri"/>
            </a:endParaRPr>
          </a:p>
          <a:p>
            <a:pPr marL="0" lvl="0" indent="0" algn="l" rtl="0">
              <a:lnSpc>
                <a:spcPct val="90000"/>
              </a:lnSpc>
              <a:spcBef>
                <a:spcPts val="1000"/>
              </a:spcBef>
              <a:spcAft>
                <a:spcPts val="0"/>
              </a:spcAft>
              <a:buClr>
                <a:schemeClr val="dk1"/>
              </a:buClr>
              <a:buSzPct val="100000"/>
              <a:buNone/>
            </a:pPr>
            <a:r>
              <a:rPr lang="en-US">
                <a:latin typeface="Calibri"/>
                <a:ea typeface="Calibri"/>
                <a:cs typeface="Calibri"/>
                <a:sym typeface="Calibri"/>
              </a:rPr>
              <a:t>Bay station: 2004			</a:t>
            </a:r>
            <a:endParaRPr>
              <a:latin typeface="Calibri"/>
              <a:ea typeface="Calibri"/>
              <a:cs typeface="Calibri"/>
              <a:sym typeface="Calibri"/>
            </a:endParaRPr>
          </a:p>
          <a:p>
            <a:pPr marL="0" lvl="0" indent="0" algn="l" rtl="0">
              <a:lnSpc>
                <a:spcPct val="90000"/>
              </a:lnSpc>
              <a:spcBef>
                <a:spcPts val="1000"/>
              </a:spcBef>
              <a:spcAft>
                <a:spcPts val="0"/>
              </a:spcAft>
              <a:buClr>
                <a:schemeClr val="dk1"/>
              </a:buClr>
              <a:buSzPct val="100000"/>
              <a:buNone/>
            </a:pPr>
            <a:r>
              <a:rPr lang="en-US"/>
              <a:t>Artisan station: 2010</a:t>
            </a:r>
            <a:endParaRPr/>
          </a:p>
          <a:p>
            <a:pPr marL="0" lvl="0" indent="0" algn="l" rtl="0">
              <a:lnSpc>
                <a:spcPct val="90000"/>
              </a:lnSpc>
              <a:spcBef>
                <a:spcPts val="1000"/>
              </a:spcBef>
              <a:spcAft>
                <a:spcPts val="0"/>
              </a:spcAft>
              <a:buClr>
                <a:schemeClr val="dk1"/>
              </a:buClr>
              <a:buSzPct val="100000"/>
              <a:buNone/>
            </a:pPr>
            <a:r>
              <a:rPr lang="en-US"/>
              <a:t>3rd station: 2010</a:t>
            </a:r>
            <a:endParaRPr/>
          </a:p>
          <a:p>
            <a:pPr marL="0" lvl="0" indent="0" algn="l" rtl="0">
              <a:lnSpc>
                <a:spcPct val="90000"/>
              </a:lnSpc>
              <a:spcBef>
                <a:spcPts val="1000"/>
              </a:spcBef>
              <a:spcAft>
                <a:spcPts val="0"/>
              </a:spcAft>
              <a:buClr>
                <a:schemeClr val="dk1"/>
              </a:buClr>
              <a:buSzPct val="100000"/>
              <a:buNone/>
            </a:pPr>
            <a:r>
              <a:rPr lang="en-US"/>
              <a:t>Annamark station: 2006</a:t>
            </a:r>
            <a:endParaRPr/>
          </a:p>
          <a:p>
            <a:pPr marL="0" lvl="0" indent="0" algn="l" rtl="0">
              <a:lnSpc>
                <a:spcPct val="90000"/>
              </a:lnSpc>
              <a:spcBef>
                <a:spcPts val="1000"/>
              </a:spcBef>
              <a:spcAft>
                <a:spcPts val="0"/>
              </a:spcAft>
              <a:buClr>
                <a:schemeClr val="dk1"/>
              </a:buClr>
              <a:buSzPct val="100000"/>
              <a:buNone/>
            </a:pPr>
            <a:r>
              <a:rPr lang="en-US"/>
              <a:t>Carberry station: 2010</a:t>
            </a:r>
            <a:endParaRPr/>
          </a:p>
          <a:p>
            <a:pPr marL="0" lvl="0" indent="0" algn="l" rtl="0">
              <a:lnSpc>
                <a:spcPct val="90000"/>
              </a:lnSpc>
              <a:spcBef>
                <a:spcPts val="1000"/>
              </a:spcBef>
              <a:spcAft>
                <a:spcPts val="0"/>
              </a:spcAft>
              <a:buClr>
                <a:schemeClr val="dk1"/>
              </a:buClr>
              <a:buSzPct val="103703"/>
              <a:buNone/>
            </a:pPr>
            <a:endParaRPr sz="2700">
              <a:latin typeface="Calibri"/>
              <a:ea typeface="Calibri"/>
              <a:cs typeface="Calibri"/>
              <a:sym typeface="Calibri"/>
            </a:endParaRPr>
          </a:p>
        </p:txBody>
      </p:sp>
      <p:sp>
        <p:nvSpPr>
          <p:cNvPr id="538" name="Google Shape;538;p43"/>
          <p:cNvSpPr txBox="1"/>
          <p:nvPr/>
        </p:nvSpPr>
        <p:spPr>
          <a:xfrm>
            <a:off x="4612550" y="3545950"/>
            <a:ext cx="27600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539" name="Google Shape;539;p43"/>
          <p:cNvSpPr txBox="1"/>
          <p:nvPr/>
        </p:nvSpPr>
        <p:spPr>
          <a:xfrm>
            <a:off x="4537650" y="3754225"/>
            <a:ext cx="3675900" cy="2325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chemeClr val="dk1"/>
              </a:buClr>
              <a:buSzPts val="2800"/>
              <a:buFont typeface="Arial"/>
              <a:buNone/>
            </a:pPr>
            <a:r>
              <a:rPr lang="en-US" sz="2350">
                <a:solidFill>
                  <a:schemeClr val="dk1"/>
                </a:solidFill>
                <a:latin typeface="Calibri"/>
                <a:ea typeface="Calibri"/>
                <a:cs typeface="Calibri"/>
                <a:sym typeface="Calibri"/>
              </a:rPr>
              <a:t>Orin station: 2009</a:t>
            </a:r>
            <a:endParaRPr sz="235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r>
              <a:rPr lang="en-US" sz="2350">
                <a:solidFill>
                  <a:schemeClr val="dk1"/>
                </a:solidFill>
                <a:latin typeface="Calibri"/>
                <a:ea typeface="Calibri"/>
                <a:cs typeface="Calibri"/>
                <a:sym typeface="Calibri"/>
              </a:rPr>
              <a:t>Jana station: 2009</a:t>
            </a:r>
            <a:endParaRPr sz="235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r>
              <a:rPr lang="en-US" sz="2350">
                <a:solidFill>
                  <a:schemeClr val="dk1"/>
                </a:solidFill>
                <a:latin typeface="Calibri"/>
                <a:ea typeface="Calibri"/>
                <a:cs typeface="Calibri"/>
                <a:sym typeface="Calibri"/>
              </a:rPr>
              <a:t>Reindahl station: 2010</a:t>
            </a:r>
            <a:endParaRPr sz="235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r>
              <a:rPr lang="en-US" sz="2350">
                <a:solidFill>
                  <a:schemeClr val="dk1"/>
                </a:solidFill>
                <a:latin typeface="Calibri"/>
                <a:ea typeface="Calibri"/>
                <a:cs typeface="Calibri"/>
                <a:sym typeface="Calibri"/>
              </a:rPr>
              <a:t>Therier station: 2005</a:t>
            </a:r>
            <a:endParaRPr sz="235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Font typeface="Arial"/>
              <a:buNone/>
            </a:pPr>
            <a:r>
              <a:rPr lang="en-US" sz="2350">
                <a:solidFill>
                  <a:schemeClr val="dk1"/>
                </a:solidFill>
                <a:latin typeface="Calibri"/>
                <a:ea typeface="Calibri"/>
                <a:cs typeface="Calibri"/>
                <a:sym typeface="Calibri"/>
              </a:rPr>
              <a:t>Weeping Birch station: 2005</a:t>
            </a:r>
            <a:endParaRPr sz="235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11"/>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8" name="Google Shape;138;p11"/>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5W 1H Analysis</a:t>
            </a:r>
            <a:br>
              <a:rPr lang="en-US" sz="4000">
                <a:solidFill>
                  <a:srgbClr val="FFFFFF"/>
                </a:solidFill>
              </a:rPr>
            </a:br>
            <a:r>
              <a:rPr lang="en-US" sz="4000">
                <a:solidFill>
                  <a:srgbClr val="FFFFFF"/>
                </a:solidFill>
              </a:rPr>
              <a:t>1 – Who</a:t>
            </a:r>
            <a:endParaRPr sz="4000">
              <a:solidFill>
                <a:srgbClr val="FFFFFF"/>
              </a:solidFill>
            </a:endParaRPr>
          </a:p>
        </p:txBody>
      </p:sp>
      <p:sp>
        <p:nvSpPr>
          <p:cNvPr id="139" name="Google Shape;139;p11"/>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 name="Google Shape;140;p11"/>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1" name="Google Shape;141;p11"/>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42" name="Google Shape;142;p11"/>
          <p:cNvGraphicFramePr/>
          <p:nvPr/>
        </p:nvGraphicFramePr>
        <p:xfrm>
          <a:off x="576942" y="2609331"/>
          <a:ext cx="11002350" cy="3780895"/>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558675">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971025">
                <a:tc>
                  <a:txBody>
                    <a:bodyPr/>
                    <a:lstStyle/>
                    <a:p>
                      <a:pPr marL="0" marR="0" lvl="0" indent="0" algn="l" rtl="0">
                        <a:spcBef>
                          <a:spcPts val="0"/>
                        </a:spcBef>
                        <a:spcAft>
                          <a:spcPts val="0"/>
                        </a:spcAft>
                        <a:buNone/>
                      </a:pPr>
                      <a:r>
                        <a:rPr lang="en-US" sz="1300"/>
                        <a:t>Q1.1</a:t>
                      </a:r>
                      <a:endParaRPr sz="900"/>
                    </a:p>
                  </a:txBody>
                  <a:tcPr marL="91450" marR="91450" marT="45725" marB="45725"/>
                </a:tc>
                <a:tc>
                  <a:txBody>
                    <a:bodyPr/>
                    <a:lstStyle/>
                    <a:p>
                      <a:pPr marL="0" marR="0" lvl="0" indent="0" algn="l" rtl="0">
                        <a:spcBef>
                          <a:spcPts val="0"/>
                        </a:spcBef>
                        <a:spcAft>
                          <a:spcPts val="0"/>
                        </a:spcAft>
                        <a:buNone/>
                      </a:pPr>
                      <a:r>
                        <a:rPr lang="en-US" sz="1300"/>
                        <a:t>Who was involved?</a:t>
                      </a:r>
                      <a:endParaRPr sz="900"/>
                    </a:p>
                  </a:txBody>
                  <a:tcPr marL="91450" marR="91450" marT="45725" marB="45725"/>
                </a:tc>
                <a:tc>
                  <a:txBody>
                    <a:bodyPr/>
                    <a:lstStyle/>
                    <a:p>
                      <a:pPr marL="457200" marR="0" lvl="0" indent="-311150" algn="l" rtl="0">
                        <a:spcBef>
                          <a:spcPts val="0"/>
                        </a:spcBef>
                        <a:spcAft>
                          <a:spcPts val="0"/>
                        </a:spcAft>
                        <a:buSzPts val="1300"/>
                        <a:buChar char="-"/>
                      </a:pPr>
                      <a:r>
                        <a:rPr lang="en-US" sz="1300"/>
                        <a:t>Virgin trains</a:t>
                      </a:r>
                      <a:endParaRPr sz="1300"/>
                    </a:p>
                    <a:p>
                      <a:pPr marL="457200" marR="0" lvl="0" indent="-311150" algn="l" rtl="0">
                        <a:spcBef>
                          <a:spcPts val="0"/>
                        </a:spcBef>
                        <a:spcAft>
                          <a:spcPts val="0"/>
                        </a:spcAft>
                        <a:buSzPts val="1300"/>
                        <a:buChar char="-"/>
                      </a:pPr>
                      <a:r>
                        <a:rPr lang="en-US" sz="1300"/>
                        <a:t>British Rail</a:t>
                      </a:r>
                      <a:endParaRPr sz="1300"/>
                    </a:p>
                    <a:p>
                      <a:pPr marL="457200" marR="0" lvl="0" indent="-311150" algn="l" rtl="0">
                        <a:spcBef>
                          <a:spcPts val="0"/>
                        </a:spcBef>
                        <a:spcAft>
                          <a:spcPts val="0"/>
                        </a:spcAft>
                        <a:buSzPts val="1300"/>
                        <a:buChar char="-"/>
                      </a:pPr>
                      <a:r>
                        <a:rPr lang="en-US" sz="1300"/>
                        <a:t>Commuters</a:t>
                      </a:r>
                      <a:endParaRPr sz="1300"/>
                    </a:p>
                    <a:p>
                      <a:pPr marL="457200" marR="0" lvl="0" indent="-311150" algn="l" rtl="0">
                        <a:spcBef>
                          <a:spcPts val="0"/>
                        </a:spcBef>
                        <a:spcAft>
                          <a:spcPts val="0"/>
                        </a:spcAft>
                        <a:buSzPts val="1300"/>
                        <a:buChar char="-"/>
                      </a:pPr>
                      <a:r>
                        <a:rPr lang="en-US" sz="1300"/>
                        <a:t>Other TOCs</a:t>
                      </a:r>
                      <a:endParaRPr sz="1300"/>
                    </a:p>
                    <a:p>
                      <a:pPr marL="457200" marR="0" lvl="0" indent="-311150" algn="l" rtl="0">
                        <a:spcBef>
                          <a:spcPts val="0"/>
                        </a:spcBef>
                        <a:spcAft>
                          <a:spcPts val="0"/>
                        </a:spcAft>
                        <a:buSzPts val="1300"/>
                        <a:buChar char="-"/>
                      </a:pPr>
                      <a:r>
                        <a:rPr lang="en-US" sz="1300"/>
                        <a:t>ROSCOs</a:t>
                      </a:r>
                      <a:endParaRPr sz="1300"/>
                    </a:p>
                    <a:p>
                      <a:pPr marL="457200" marR="0" lvl="0" indent="-311150" algn="l" rtl="0">
                        <a:spcBef>
                          <a:spcPts val="0"/>
                        </a:spcBef>
                        <a:spcAft>
                          <a:spcPts val="0"/>
                        </a:spcAft>
                        <a:buSzPts val="1300"/>
                        <a:buChar char="-"/>
                      </a:pPr>
                      <a:r>
                        <a:rPr lang="en-US" sz="1300"/>
                        <a:t>Airlines</a:t>
                      </a:r>
                      <a:endParaRPr sz="1300"/>
                    </a:p>
                  </a:txBody>
                  <a:tcPr marL="91450" marR="91450" marT="45725" marB="45725"/>
                </a:tc>
                <a:extLst>
                  <a:ext uri="{0D108BD9-81ED-4DB2-BD59-A6C34878D82A}">
                    <a16:rowId xmlns:a16="http://schemas.microsoft.com/office/drawing/2014/main" val="10001"/>
                  </a:ext>
                </a:extLst>
              </a:tr>
              <a:tr h="971025">
                <a:tc>
                  <a:txBody>
                    <a:bodyPr/>
                    <a:lstStyle/>
                    <a:p>
                      <a:pPr marL="0" marR="0" lvl="0" indent="0" algn="l" rtl="0">
                        <a:spcBef>
                          <a:spcPts val="0"/>
                        </a:spcBef>
                        <a:spcAft>
                          <a:spcPts val="0"/>
                        </a:spcAft>
                        <a:buNone/>
                      </a:pPr>
                      <a:r>
                        <a:rPr lang="en-US" sz="1300"/>
                        <a:t>Q1.2</a:t>
                      </a:r>
                      <a:endParaRPr sz="900"/>
                    </a:p>
                  </a:txBody>
                  <a:tcPr marL="91450" marR="91450" marT="45725" marB="45725"/>
                </a:tc>
                <a:tc>
                  <a:txBody>
                    <a:bodyPr/>
                    <a:lstStyle/>
                    <a:p>
                      <a:pPr marL="0" marR="0" lvl="0" indent="0" algn="l" rtl="0">
                        <a:spcBef>
                          <a:spcPts val="0"/>
                        </a:spcBef>
                        <a:spcAft>
                          <a:spcPts val="0"/>
                        </a:spcAft>
                        <a:buNone/>
                      </a:pPr>
                      <a:r>
                        <a:rPr lang="en-US" sz="1300"/>
                        <a:t>Who was affected negatively?</a:t>
                      </a:r>
                      <a:endParaRPr sz="900"/>
                    </a:p>
                  </a:txBody>
                  <a:tcPr marL="91450" marR="91450" marT="45725" marB="45725"/>
                </a:tc>
                <a:tc>
                  <a:txBody>
                    <a:bodyPr/>
                    <a:lstStyle/>
                    <a:p>
                      <a:pPr marL="457200" lvl="0" indent="-311150" algn="l" rtl="0">
                        <a:spcBef>
                          <a:spcPts val="0"/>
                        </a:spcBef>
                        <a:spcAft>
                          <a:spcPts val="0"/>
                        </a:spcAft>
                        <a:buClr>
                          <a:schemeClr val="dk1"/>
                        </a:buClr>
                        <a:buSzPts val="1300"/>
                        <a:buChar char="-"/>
                      </a:pPr>
                      <a:r>
                        <a:rPr lang="en-US" sz="1300"/>
                        <a:t>Airlines</a:t>
                      </a:r>
                      <a:endParaRPr sz="1300"/>
                    </a:p>
                    <a:p>
                      <a:pPr marL="457200" lvl="0" indent="-311150" algn="l" rtl="0">
                        <a:spcBef>
                          <a:spcPts val="0"/>
                        </a:spcBef>
                        <a:spcAft>
                          <a:spcPts val="0"/>
                        </a:spcAft>
                        <a:buClr>
                          <a:schemeClr val="dk1"/>
                        </a:buClr>
                        <a:buSzPts val="1300"/>
                        <a:buChar char="-"/>
                      </a:pPr>
                      <a:r>
                        <a:rPr lang="en-US" sz="1300"/>
                        <a:t>Other TOCs</a:t>
                      </a:r>
                      <a:endParaRPr sz="1300"/>
                    </a:p>
                    <a:p>
                      <a:pPr marL="0" lvl="0" indent="0" algn="l" rtl="0">
                        <a:spcBef>
                          <a:spcPts val="0"/>
                        </a:spcBef>
                        <a:spcAft>
                          <a:spcPts val="0"/>
                        </a:spcAft>
                        <a:buNone/>
                      </a:pPr>
                      <a:endParaRPr sz="900"/>
                    </a:p>
                  </a:txBody>
                  <a:tcPr marL="91450" marR="91450" marT="45725" marB="45725"/>
                </a:tc>
                <a:extLst>
                  <a:ext uri="{0D108BD9-81ED-4DB2-BD59-A6C34878D82A}">
                    <a16:rowId xmlns:a16="http://schemas.microsoft.com/office/drawing/2014/main" val="10002"/>
                  </a:ext>
                </a:extLst>
              </a:tr>
              <a:tr h="971025">
                <a:tc>
                  <a:txBody>
                    <a:bodyPr/>
                    <a:lstStyle/>
                    <a:p>
                      <a:pPr marL="0" marR="0" lvl="0" indent="0" algn="l" rtl="0">
                        <a:lnSpc>
                          <a:spcPct val="100000"/>
                        </a:lnSpc>
                        <a:spcBef>
                          <a:spcPts val="0"/>
                        </a:spcBef>
                        <a:spcAft>
                          <a:spcPts val="0"/>
                        </a:spcAft>
                        <a:buClr>
                          <a:schemeClr val="dk1"/>
                        </a:buClr>
                        <a:buSzPts val="1800"/>
                        <a:buFont typeface="Calibri"/>
                        <a:buNone/>
                      </a:pPr>
                      <a:r>
                        <a:rPr lang="en-US" sz="1300"/>
                        <a:t>Q1.3</a:t>
                      </a:r>
                      <a:endParaRPr sz="900"/>
                    </a:p>
                  </a:txBody>
                  <a:tcPr marL="91450" marR="91450" marT="45725" marB="45725"/>
                </a:tc>
                <a:tc>
                  <a:txBody>
                    <a:bodyPr/>
                    <a:lstStyle/>
                    <a:p>
                      <a:pPr marL="0" marR="0" lvl="0" indent="0" algn="l" rtl="0">
                        <a:spcBef>
                          <a:spcPts val="0"/>
                        </a:spcBef>
                        <a:spcAft>
                          <a:spcPts val="0"/>
                        </a:spcAft>
                        <a:buNone/>
                      </a:pPr>
                      <a:r>
                        <a:rPr lang="en-US" sz="1300"/>
                        <a:t>Who has benefited from Virgins success?</a:t>
                      </a:r>
                      <a:endParaRPr sz="900"/>
                    </a:p>
                  </a:txBody>
                  <a:tcPr marL="91450" marR="91450" marT="45725" marB="45725"/>
                </a:tc>
                <a:tc>
                  <a:txBody>
                    <a:bodyPr/>
                    <a:lstStyle/>
                    <a:p>
                      <a:pPr marL="457200" marR="0" lvl="0" indent="-285750" algn="l" rtl="0">
                        <a:spcBef>
                          <a:spcPts val="0"/>
                        </a:spcBef>
                        <a:spcAft>
                          <a:spcPts val="0"/>
                        </a:spcAft>
                        <a:buSzPts val="900"/>
                        <a:buChar char="-"/>
                      </a:pPr>
                      <a:r>
                        <a:rPr lang="en-US" sz="1300"/>
                        <a:t>Commuters</a:t>
                      </a:r>
                      <a:endParaRPr sz="1300"/>
                    </a:p>
                    <a:p>
                      <a:pPr marL="457200" marR="0" lvl="0" indent="-311150" algn="l" rtl="0">
                        <a:spcBef>
                          <a:spcPts val="0"/>
                        </a:spcBef>
                        <a:spcAft>
                          <a:spcPts val="0"/>
                        </a:spcAft>
                        <a:buSzPts val="1300"/>
                        <a:buChar char="-"/>
                      </a:pPr>
                      <a:r>
                        <a:rPr lang="en-US" sz="1300"/>
                        <a:t>Government</a:t>
                      </a:r>
                      <a:endParaRPr sz="1300"/>
                    </a:p>
                    <a:p>
                      <a:pPr marL="457200" marR="0" lvl="0" indent="-311150" algn="l" rtl="0">
                        <a:spcBef>
                          <a:spcPts val="0"/>
                        </a:spcBef>
                        <a:spcAft>
                          <a:spcPts val="0"/>
                        </a:spcAft>
                        <a:buSzPts val="1300"/>
                        <a:buChar char="-"/>
                      </a:pPr>
                      <a:r>
                        <a:rPr lang="en-US" sz="1300"/>
                        <a:t>Virgin Trains</a:t>
                      </a:r>
                      <a:endParaRPr sz="1300"/>
                    </a:p>
                    <a:p>
                      <a:pPr marL="457200" marR="0" lvl="0" indent="-311150" algn="l" rtl="0">
                        <a:spcBef>
                          <a:spcPts val="0"/>
                        </a:spcBef>
                        <a:spcAft>
                          <a:spcPts val="0"/>
                        </a:spcAft>
                        <a:buSzPts val="1300"/>
                        <a:buChar char="-"/>
                      </a:pPr>
                      <a:r>
                        <a:rPr lang="en-US" sz="1300"/>
                        <a:t>ROSCOs</a:t>
                      </a:r>
                      <a:endParaRPr sz="13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12"/>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9" name="Google Shape;149;p12"/>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5W 1H Analysis</a:t>
            </a:r>
            <a:br>
              <a:rPr lang="en-US" sz="4000">
                <a:solidFill>
                  <a:srgbClr val="FFFFFF"/>
                </a:solidFill>
              </a:rPr>
            </a:br>
            <a:r>
              <a:rPr lang="en-US" sz="4000">
                <a:solidFill>
                  <a:srgbClr val="FFFFFF"/>
                </a:solidFill>
              </a:rPr>
              <a:t>2 – What</a:t>
            </a:r>
            <a:endParaRPr sz="4000">
              <a:solidFill>
                <a:srgbClr val="FFFFFF"/>
              </a:solidFill>
            </a:endParaRPr>
          </a:p>
        </p:txBody>
      </p:sp>
      <p:sp>
        <p:nvSpPr>
          <p:cNvPr id="150" name="Google Shape;150;p12"/>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1" name="Google Shape;151;p12"/>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2" name="Google Shape;152;p12"/>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53" name="Google Shape;153;p12"/>
          <p:cNvGraphicFramePr/>
          <p:nvPr/>
        </p:nvGraphicFramePr>
        <p:xfrm>
          <a:off x="582884" y="2586852"/>
          <a:ext cx="10990550" cy="3553170"/>
        </p:xfrm>
        <a:graphic>
          <a:graphicData uri="http://schemas.openxmlformats.org/drawingml/2006/table">
            <a:tbl>
              <a:tblPr firstRow="1" bandRow="1">
                <a:noFill/>
                <a:tableStyleId>{E9F5BBB8-001D-4307-90B3-E9EAF6DDAD2D}</a:tableStyleId>
              </a:tblPr>
              <a:tblGrid>
                <a:gridCol w="723050">
                  <a:extLst>
                    <a:ext uri="{9D8B030D-6E8A-4147-A177-3AD203B41FA5}">
                      <a16:colId xmlns:a16="http://schemas.microsoft.com/office/drawing/2014/main" val="20000"/>
                    </a:ext>
                  </a:extLst>
                </a:gridCol>
                <a:gridCol w="2855975">
                  <a:extLst>
                    <a:ext uri="{9D8B030D-6E8A-4147-A177-3AD203B41FA5}">
                      <a16:colId xmlns:a16="http://schemas.microsoft.com/office/drawing/2014/main" val="20001"/>
                    </a:ext>
                  </a:extLst>
                </a:gridCol>
                <a:gridCol w="7411525">
                  <a:extLst>
                    <a:ext uri="{9D8B030D-6E8A-4147-A177-3AD203B41FA5}">
                      <a16:colId xmlns:a16="http://schemas.microsoft.com/office/drawing/2014/main" val="20002"/>
                    </a:ext>
                  </a:extLst>
                </a:gridCol>
              </a:tblGrid>
              <a:tr h="532725">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886825">
                <a:tc>
                  <a:txBody>
                    <a:bodyPr/>
                    <a:lstStyle/>
                    <a:p>
                      <a:pPr marL="0" marR="0" lvl="0" indent="0" algn="l" rtl="0">
                        <a:spcBef>
                          <a:spcPts val="0"/>
                        </a:spcBef>
                        <a:spcAft>
                          <a:spcPts val="0"/>
                        </a:spcAft>
                        <a:buNone/>
                      </a:pPr>
                      <a:r>
                        <a:rPr lang="en-US" sz="1600"/>
                        <a:t>Q2.1</a:t>
                      </a:r>
                      <a:endParaRPr sz="1600"/>
                    </a:p>
                  </a:txBody>
                  <a:tcPr marL="91450" marR="91450" marT="45725" marB="45725"/>
                </a:tc>
                <a:tc>
                  <a:txBody>
                    <a:bodyPr/>
                    <a:lstStyle/>
                    <a:p>
                      <a:pPr marL="0" marR="0" lvl="0" indent="0" algn="l" rtl="0">
                        <a:spcBef>
                          <a:spcPts val="0"/>
                        </a:spcBef>
                        <a:spcAft>
                          <a:spcPts val="0"/>
                        </a:spcAft>
                        <a:buNone/>
                      </a:pPr>
                      <a:r>
                        <a:rPr lang="en-US" sz="1600"/>
                        <a:t>What is the topic narrowed down in a simple phrase/sentence?</a:t>
                      </a:r>
                      <a:endParaRPr sz="1600"/>
                    </a:p>
                  </a:txBody>
                  <a:tcPr marL="91450" marR="91450" marT="45725" marB="45725"/>
                </a:tc>
                <a:tc>
                  <a:txBody>
                    <a:bodyPr/>
                    <a:lstStyle/>
                    <a:p>
                      <a:pPr marL="457200" marR="0" lvl="0" indent="-330200" algn="l" rtl="0">
                        <a:spcBef>
                          <a:spcPts val="0"/>
                        </a:spcBef>
                        <a:spcAft>
                          <a:spcPts val="0"/>
                        </a:spcAft>
                        <a:buSzPts val="1600"/>
                        <a:buChar char="-"/>
                      </a:pPr>
                      <a:r>
                        <a:rPr lang="en-US" sz="1600"/>
                        <a:t>Virgin Trains was franchised to provide rail services on the West Coast Main Line (WCML)</a:t>
                      </a:r>
                      <a:endParaRPr sz="1600"/>
                    </a:p>
                  </a:txBody>
                  <a:tcPr marL="91450" marR="91450" marT="45725" marB="45725"/>
                </a:tc>
                <a:extLst>
                  <a:ext uri="{0D108BD9-81ED-4DB2-BD59-A6C34878D82A}">
                    <a16:rowId xmlns:a16="http://schemas.microsoft.com/office/drawing/2014/main" val="10001"/>
                  </a:ext>
                </a:extLst>
              </a:tr>
              <a:tr h="1075225">
                <a:tc>
                  <a:txBody>
                    <a:bodyPr/>
                    <a:lstStyle/>
                    <a:p>
                      <a:pPr marL="0" marR="0" lvl="0" indent="0" algn="l" rtl="0">
                        <a:spcBef>
                          <a:spcPts val="0"/>
                        </a:spcBef>
                        <a:spcAft>
                          <a:spcPts val="0"/>
                        </a:spcAft>
                        <a:buNone/>
                      </a:pPr>
                      <a:r>
                        <a:rPr lang="en-US" sz="1600"/>
                        <a:t>Q2.2</a:t>
                      </a:r>
                      <a:endParaRPr sz="1600"/>
                    </a:p>
                  </a:txBody>
                  <a:tcPr marL="91450" marR="91450" marT="45725" marB="45725"/>
                </a:tc>
                <a:tc>
                  <a:txBody>
                    <a:bodyPr/>
                    <a:lstStyle/>
                    <a:p>
                      <a:pPr marL="0" marR="0" lvl="0" indent="0" algn="l" rtl="0">
                        <a:spcBef>
                          <a:spcPts val="0"/>
                        </a:spcBef>
                        <a:spcAft>
                          <a:spcPts val="0"/>
                        </a:spcAft>
                        <a:buNone/>
                      </a:pPr>
                      <a:r>
                        <a:rPr lang="en-US" sz="1600"/>
                        <a:t>What does the topic involve? (i.e. What are the different parts to it?)</a:t>
                      </a:r>
                      <a:endParaRPr sz="1600"/>
                    </a:p>
                  </a:txBody>
                  <a:tcPr marL="91450" marR="91450" marT="45725" marB="45725"/>
                </a:tc>
                <a:tc>
                  <a:txBody>
                    <a:bodyPr/>
                    <a:lstStyle/>
                    <a:p>
                      <a:pPr marL="457200" marR="0" lvl="0" indent="-330200" algn="l" rtl="0">
                        <a:spcBef>
                          <a:spcPts val="0"/>
                        </a:spcBef>
                        <a:spcAft>
                          <a:spcPts val="0"/>
                        </a:spcAft>
                        <a:buSzPts val="1600"/>
                        <a:buChar char="-"/>
                      </a:pPr>
                      <a:r>
                        <a:rPr lang="en-US" sz="1600"/>
                        <a:t>How a private company successfully used their commercial skills and focus on staff and customers to achieve their goal statement: ‘To become the most safe, consistent, reliable and profitable of the train operating franchises in a climate that respects different views and people need not be afraid to be open and honest’</a:t>
                      </a:r>
                      <a:endParaRPr sz="1600"/>
                    </a:p>
                  </a:txBody>
                  <a:tcPr marL="91450" marR="91450" marT="45725" marB="45725"/>
                </a:tc>
                <a:extLst>
                  <a:ext uri="{0D108BD9-81ED-4DB2-BD59-A6C34878D82A}">
                    <a16:rowId xmlns:a16="http://schemas.microsoft.com/office/drawing/2014/main" val="10002"/>
                  </a:ext>
                </a:extLst>
              </a:tr>
              <a:tr h="677000">
                <a:tc>
                  <a:txBody>
                    <a:bodyPr/>
                    <a:lstStyle/>
                    <a:p>
                      <a:pPr marL="0" marR="0" lvl="0" indent="0" algn="l" rtl="0">
                        <a:lnSpc>
                          <a:spcPct val="100000"/>
                        </a:lnSpc>
                        <a:spcBef>
                          <a:spcPts val="0"/>
                        </a:spcBef>
                        <a:spcAft>
                          <a:spcPts val="0"/>
                        </a:spcAft>
                        <a:buClr>
                          <a:schemeClr val="dk1"/>
                        </a:buClr>
                        <a:buSzPts val="1800"/>
                        <a:buFont typeface="Calibri"/>
                        <a:buNone/>
                      </a:pPr>
                      <a:r>
                        <a:rPr lang="en-US" sz="1600"/>
                        <a:t>Q2.3</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600"/>
                        <a:t>What changed because of the topic?</a:t>
                      </a:r>
                      <a:endParaRPr sz="1600"/>
                    </a:p>
                  </a:txBody>
                  <a:tcPr marL="91450" marR="91450" marT="45725" marB="45725"/>
                </a:tc>
                <a:tc>
                  <a:txBody>
                    <a:bodyPr/>
                    <a:lstStyle/>
                    <a:p>
                      <a:pPr marL="457200" marR="0" lvl="0" indent="-330200" algn="l" rtl="0">
                        <a:lnSpc>
                          <a:spcPct val="100000"/>
                        </a:lnSpc>
                        <a:spcBef>
                          <a:spcPts val="0"/>
                        </a:spcBef>
                        <a:spcAft>
                          <a:spcPts val="0"/>
                        </a:spcAft>
                        <a:buSzPts val="1600"/>
                        <a:buChar char="-"/>
                      </a:pPr>
                      <a:r>
                        <a:rPr lang="en-US" sz="1600"/>
                        <a:t>Virgin Trains paved the way with many innovations in commuter rail to make it a more attractive alternative for commuters</a:t>
                      </a:r>
                      <a:endParaRPr sz="1600"/>
                    </a:p>
                    <a:p>
                      <a:pPr marL="0" marR="0" lvl="0" indent="0" algn="l" rtl="0">
                        <a:spcBef>
                          <a:spcPts val="0"/>
                        </a:spcBef>
                        <a:spcAft>
                          <a:spcPts val="0"/>
                        </a:spcAft>
                        <a:buNone/>
                      </a:pPr>
                      <a:endParaRPr sz="16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13"/>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0" name="Google Shape;160;p13"/>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5W 1H Analysis</a:t>
            </a:r>
            <a:br>
              <a:rPr lang="en-US" sz="4000">
                <a:solidFill>
                  <a:srgbClr val="FFFFFF"/>
                </a:solidFill>
              </a:rPr>
            </a:br>
            <a:r>
              <a:rPr lang="en-US" sz="4000">
                <a:solidFill>
                  <a:srgbClr val="FFFFFF"/>
                </a:solidFill>
              </a:rPr>
              <a:t>3 –When</a:t>
            </a:r>
            <a:endParaRPr sz="4000">
              <a:solidFill>
                <a:srgbClr val="FFFFFF"/>
              </a:solidFill>
            </a:endParaRPr>
          </a:p>
        </p:txBody>
      </p:sp>
      <p:sp>
        <p:nvSpPr>
          <p:cNvPr id="161" name="Google Shape;161;p13"/>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2" name="Google Shape;162;p13"/>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3" name="Google Shape;163;p13"/>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64" name="Google Shape;164;p13"/>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Q3.1</a:t>
                      </a:r>
                      <a:endParaRPr/>
                    </a:p>
                  </a:txBody>
                  <a:tcPr marL="91450" marR="91450" marT="45725" marB="45725"/>
                </a:tc>
                <a:tc>
                  <a:txBody>
                    <a:bodyPr/>
                    <a:lstStyle/>
                    <a:p>
                      <a:pPr marL="0" marR="0" lvl="0" indent="0" algn="l" rtl="0">
                        <a:spcBef>
                          <a:spcPts val="0"/>
                        </a:spcBef>
                        <a:spcAft>
                          <a:spcPts val="0"/>
                        </a:spcAft>
                        <a:buNone/>
                      </a:pPr>
                      <a:r>
                        <a:rPr lang="en-US" sz="1800"/>
                        <a:t>When did this take place? </a:t>
                      </a:r>
                      <a:endParaRPr/>
                    </a:p>
                  </a:txBody>
                  <a:tcPr marL="91450" marR="91450" marT="45725" marB="45725"/>
                </a:tc>
                <a:tc>
                  <a:txBody>
                    <a:bodyPr/>
                    <a:lstStyle/>
                    <a:p>
                      <a:pPr marL="457200" marR="0" lvl="0" indent="-317500" algn="l" rtl="0">
                        <a:lnSpc>
                          <a:spcPct val="100000"/>
                        </a:lnSpc>
                        <a:spcBef>
                          <a:spcPts val="0"/>
                        </a:spcBef>
                        <a:spcAft>
                          <a:spcPts val="0"/>
                        </a:spcAft>
                        <a:buSzPts val="1400"/>
                        <a:buChar char="-"/>
                      </a:pPr>
                      <a:r>
                        <a:rPr lang="en-US" sz="1800"/>
                        <a:t>Starting in 1994 the British government started to allow franchising of railway operations. 1997 marked the beginning of Virgin Trains franchising and was scheduled for termination in 2012</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Q3.2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Does when this takes place affect the topic?</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Yes this time period includes the 2008 recession which greatly impacted economies across the world</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14"/>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14"/>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5W 1H Analysis</a:t>
            </a:r>
            <a:br>
              <a:rPr lang="en-US" sz="4000">
                <a:solidFill>
                  <a:srgbClr val="FFFFFF"/>
                </a:solidFill>
              </a:rPr>
            </a:br>
            <a:r>
              <a:rPr lang="en-US" sz="4000">
                <a:solidFill>
                  <a:srgbClr val="FFFFFF"/>
                </a:solidFill>
              </a:rPr>
              <a:t>4 – Where</a:t>
            </a:r>
            <a:endParaRPr sz="4000">
              <a:solidFill>
                <a:srgbClr val="FFFFFF"/>
              </a:solidFill>
            </a:endParaRPr>
          </a:p>
        </p:txBody>
      </p:sp>
      <p:sp>
        <p:nvSpPr>
          <p:cNvPr id="172" name="Google Shape;172;p14"/>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3" name="Google Shape;173;p14"/>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14"/>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75" name="Google Shape;175;p14"/>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Q4.1</a:t>
                      </a:r>
                      <a:endParaRPr/>
                    </a:p>
                  </a:txBody>
                  <a:tcPr marL="91450" marR="91450" marT="45725" marB="45725"/>
                </a:tc>
                <a:tc>
                  <a:txBody>
                    <a:bodyPr/>
                    <a:lstStyle/>
                    <a:p>
                      <a:pPr marL="0" marR="0" lvl="0" indent="0" algn="l" rtl="0">
                        <a:spcBef>
                          <a:spcPts val="0"/>
                        </a:spcBef>
                        <a:spcAft>
                          <a:spcPts val="0"/>
                        </a:spcAft>
                        <a:buNone/>
                      </a:pPr>
                      <a:r>
                        <a:rPr lang="en-US" sz="1800"/>
                        <a:t>Where does this take place? </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This takes place in the United Kingdom. Specifically the case is on the West Coast Main Line  (WCML).</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Q4.2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Does it matter where it takes place? Is it affected by location?</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The WCML is the busiest line in Britain so reputational as well as financially risks were considerable. Additionally since Virgin Trains was not in charge of infrastructure they had no control over infrastructure changes occurring on the line</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15"/>
          <p:cNvSpPr/>
          <p:nvPr/>
        </p:nvSpPr>
        <p:spPr>
          <a:xfrm>
            <a:off x="458922"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2" name="Google Shape;182;p15"/>
          <p:cNvSpPr txBox="1">
            <a:spLocks noGrp="1"/>
          </p:cNvSpPr>
          <p:nvPr>
            <p:ph type="title"/>
          </p:nvPr>
        </p:nvSpPr>
        <p:spPr>
          <a:xfrm>
            <a:off x="731519" y="731520"/>
            <a:ext cx="6398273" cy="1426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5W 1H Analysis</a:t>
            </a:r>
            <a:br>
              <a:rPr lang="en-US" sz="4000">
                <a:solidFill>
                  <a:srgbClr val="FFFFFF"/>
                </a:solidFill>
              </a:rPr>
            </a:br>
            <a:r>
              <a:rPr lang="en-US" sz="4000">
                <a:solidFill>
                  <a:srgbClr val="FFFFFF"/>
                </a:solidFill>
              </a:rPr>
              <a:t>5 – Why</a:t>
            </a:r>
            <a:endParaRPr sz="4000">
              <a:solidFill>
                <a:srgbClr val="FFFFFF"/>
              </a:solidFill>
            </a:endParaRPr>
          </a:p>
        </p:txBody>
      </p:sp>
      <p:sp>
        <p:nvSpPr>
          <p:cNvPr id="183" name="Google Shape;183;p15"/>
          <p:cNvSpPr/>
          <p:nvPr/>
        </p:nvSpPr>
        <p:spPr>
          <a:xfrm>
            <a:off x="7277100" y="461737"/>
            <a:ext cx="2149361" cy="1870055"/>
          </a:xfrm>
          <a:prstGeom prst="rect">
            <a:avLst/>
          </a:prstGeom>
          <a:solidFill>
            <a:schemeClr val="accent1">
              <a:alpha val="9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5"/>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5"/>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6" name="Google Shape;186;p15"/>
          <p:cNvGraphicFramePr/>
          <p:nvPr/>
        </p:nvGraphicFramePr>
        <p:xfrm>
          <a:off x="576942" y="2609331"/>
          <a:ext cx="3000000" cy="3000000"/>
        </p:xfrm>
        <a:graphic>
          <a:graphicData uri="http://schemas.openxmlformats.org/drawingml/2006/table">
            <a:tbl>
              <a:tblPr firstRow="1" bandRow="1">
                <a:noFill/>
                <a:tableStyleId>{E9F5BBB8-001D-4307-90B3-E9EAF6DDAD2D}</a:tableStyleId>
              </a:tblPr>
              <a:tblGrid>
                <a:gridCol w="729350">
                  <a:extLst>
                    <a:ext uri="{9D8B030D-6E8A-4147-A177-3AD203B41FA5}">
                      <a16:colId xmlns:a16="http://schemas.microsoft.com/office/drawing/2014/main" val="20000"/>
                    </a:ext>
                  </a:extLst>
                </a:gridCol>
                <a:gridCol w="2463275">
                  <a:extLst>
                    <a:ext uri="{9D8B030D-6E8A-4147-A177-3AD203B41FA5}">
                      <a16:colId xmlns:a16="http://schemas.microsoft.com/office/drawing/2014/main" val="20001"/>
                    </a:ext>
                  </a:extLst>
                </a:gridCol>
                <a:gridCol w="7809725">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Question</a:t>
                      </a:r>
                      <a:endParaRPr/>
                    </a:p>
                  </a:txBody>
                  <a:tcPr marL="91450" marR="91450" marT="45725" marB="45725"/>
                </a:tc>
                <a:tc>
                  <a:txBody>
                    <a:bodyPr/>
                    <a:lstStyle/>
                    <a:p>
                      <a:pPr marL="0" marR="0" lvl="0" indent="0" algn="l" rtl="0">
                        <a:spcBef>
                          <a:spcPts val="0"/>
                        </a:spcBef>
                        <a:spcAft>
                          <a:spcPts val="0"/>
                        </a:spcAft>
                        <a:buNone/>
                      </a:pPr>
                      <a:r>
                        <a:rPr lang="en-US" sz="1800"/>
                        <a:t>Answer</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Q5.1</a:t>
                      </a:r>
                      <a:endParaRPr/>
                    </a:p>
                  </a:txBody>
                  <a:tcPr marL="91450" marR="91450" marT="45725" marB="45725"/>
                </a:tc>
                <a:tc>
                  <a:txBody>
                    <a:bodyPr/>
                    <a:lstStyle/>
                    <a:p>
                      <a:pPr marL="0" marR="0" lvl="0" indent="0" algn="l" rtl="0">
                        <a:spcBef>
                          <a:spcPts val="0"/>
                        </a:spcBef>
                        <a:spcAft>
                          <a:spcPts val="0"/>
                        </a:spcAft>
                        <a:buNone/>
                      </a:pPr>
                      <a:r>
                        <a:rPr lang="en-US" sz="1800"/>
                        <a:t>Why is this topic important? Why does it matter?</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The WCML carries more than 40% of UK rail freight as well as other passenger services. This means that this line is integral to commuters and industry alike</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Q5.2</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Why do certain things happen? (What are some causes and effects within the topic?)</a:t>
                      </a:r>
                      <a:endParaRPr/>
                    </a:p>
                  </a:txBody>
                  <a:tcPr marL="91450" marR="91450" marT="45725" marB="45725"/>
                </a:tc>
                <a:tc>
                  <a:txBody>
                    <a:bodyPr/>
                    <a:lstStyle/>
                    <a:p>
                      <a:pPr marL="457200" marR="0" lvl="0" indent="-317500" algn="l" rtl="0">
                        <a:spcBef>
                          <a:spcPts val="0"/>
                        </a:spcBef>
                        <a:spcAft>
                          <a:spcPts val="0"/>
                        </a:spcAft>
                        <a:buSzPts val="1400"/>
                        <a:buChar char="-"/>
                      </a:pPr>
                      <a:r>
                        <a:rPr lang="en-US" sz="1800"/>
                        <a:t>These franchises were created by the government to make use of the expertise in the private sector of transportation. Companies like Virgin were able to bring new innovations to the table faster than a government likely could. It also takes strain off British Rail so they can focus solely on infrastructure on the rail lines</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3235</Words>
  <Application>Microsoft Office PowerPoint</Application>
  <PresentationFormat>Widescreen</PresentationFormat>
  <Paragraphs>473</Paragraphs>
  <Slides>47</Slides>
  <Notes>47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47</vt:i4>
      </vt:variant>
    </vt:vector>
  </HeadingPairs>
  <TitlesOfParts>
    <vt:vector size="52" baseType="lpstr">
      <vt:lpstr>Calibri</vt:lpstr>
      <vt:lpstr>Quattrocento Sans</vt:lpstr>
      <vt:lpstr>Arial</vt:lpstr>
      <vt:lpstr>Office Theme</vt:lpstr>
      <vt:lpstr>Office Theme</vt:lpstr>
      <vt:lpstr>Data 445 – Final Assignment  Presentation   Abid Khan</vt:lpstr>
      <vt:lpstr>1 –  Business Understanding –High Level</vt:lpstr>
      <vt:lpstr>Case Study</vt:lpstr>
      <vt:lpstr>Introduction </vt:lpstr>
      <vt:lpstr>5W 1H Analysis 1 – Who</vt:lpstr>
      <vt:lpstr>5W 1H Analysis 2 – What</vt:lpstr>
      <vt:lpstr>5W 1H Analysis 3 –When</vt:lpstr>
      <vt:lpstr>5W 1H Analysis 4 – Where</vt:lpstr>
      <vt:lpstr>5W 1H Analysis 5 – Why</vt:lpstr>
      <vt:lpstr>5W 1H Analysis 6 – How</vt:lpstr>
      <vt:lpstr>Problem Solving Process 1 – Exploring the mess</vt:lpstr>
      <vt:lpstr>Problem Solving Process 2 – Searching for information</vt:lpstr>
      <vt:lpstr>Problem Solving Process 3 – Identifying possible problems</vt:lpstr>
      <vt:lpstr>Problem Solving Process 4 – Searching for a solution</vt:lpstr>
      <vt:lpstr>Problem Solving Process 5 – Evaluating solution</vt:lpstr>
      <vt:lpstr>Problem Solving Process 6 – Implementing a solution</vt:lpstr>
      <vt:lpstr>2 –  Data Understanding – High Level</vt:lpstr>
      <vt:lpstr>Data Modeling – Conceptual Model </vt:lpstr>
      <vt:lpstr>Data Dictionary  Page 1</vt:lpstr>
      <vt:lpstr>Data Dictionary  Page 2</vt:lpstr>
      <vt:lpstr>1 Business Understanding – Low Level</vt:lpstr>
      <vt:lpstr>Business Questions</vt:lpstr>
      <vt:lpstr>2 Data Understanding –  Low Level</vt:lpstr>
      <vt:lpstr>Data Set(s)</vt:lpstr>
      <vt:lpstr>4–  SCD Changes</vt:lpstr>
      <vt:lpstr>       SCD Changes- Visual Studios</vt:lpstr>
      <vt:lpstr>SQL SCD-  4 Changes</vt:lpstr>
      <vt:lpstr>5– Visual Studio Analysis</vt:lpstr>
      <vt:lpstr>Visualization - Dashboard</vt:lpstr>
      <vt:lpstr>Visualization – Diagram</vt:lpstr>
      <vt:lpstr>Visualization – SQL Browser</vt:lpstr>
      <vt:lpstr>7– Excel Pivot Table Solution </vt:lpstr>
      <vt:lpstr>PowerPoint Presentation</vt:lpstr>
      <vt:lpstr>8– Forecast Analysis and Scenario Manager</vt:lpstr>
      <vt:lpstr>Data table</vt:lpstr>
      <vt:lpstr>Forecast</vt:lpstr>
      <vt:lpstr>Scenario Analysis</vt:lpstr>
      <vt:lpstr> </vt:lpstr>
      <vt:lpstr>9 –Visualization  </vt:lpstr>
      <vt:lpstr>PowerPoint Presentation</vt:lpstr>
      <vt:lpstr>PowerPoint Presentation</vt:lpstr>
      <vt:lpstr>PowerPoint Presentation</vt:lpstr>
      <vt:lpstr>PowerPoint Presentation</vt:lpstr>
      <vt:lpstr>PowerPoint Presentation</vt:lpstr>
      <vt:lpstr>5 –  Evaluation</vt:lpstr>
      <vt:lpstr>Conclusion –  Answer to Question 1</vt:lpstr>
      <vt:lpstr>Conclusion –  Answer to 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445 – Final Assignment  Presentation   Abid Khan</dc:title>
  <dc:creator>Lauren X Janzer</dc:creator>
  <cp:lastModifiedBy>abid khan</cp:lastModifiedBy>
  <cp:revision>1</cp:revision>
  <dcterms:created xsi:type="dcterms:W3CDTF">2020-10-02T15:06:04Z</dcterms:created>
  <dcterms:modified xsi:type="dcterms:W3CDTF">2023-01-23T04:35:42Z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0x0101001797041EBB78D84FA21C61E6587AB353</vt:lpwstr>
  </property>
</Properties>
</file>