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Suicide Rate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Asia</c:v>
                </c:pt>
                <c:pt idx="1">
                  <c:v>Europe</c:v>
                </c:pt>
                <c:pt idx="2">
                  <c:v>Oceania</c:v>
                </c:pt>
                <c:pt idx="3">
                  <c:v>North America</c:v>
                </c:pt>
                <c:pt idx="4">
                  <c:v>South America</c:v>
                </c:pt>
                <c:pt idx="5">
                  <c:v>Africa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0.19620000000000001</c:v>
                </c:pt>
                <c:pt idx="1">
                  <c:v>0.14269999999999999</c:v>
                </c:pt>
                <c:pt idx="2">
                  <c:v>0.12970000000000001</c:v>
                </c:pt>
                <c:pt idx="3">
                  <c:v>0.1052</c:v>
                </c:pt>
                <c:pt idx="4">
                  <c:v>5.5800000000000002E-2</c:v>
                </c:pt>
                <c:pt idx="5">
                  <c:v>1.2500000000000001E-2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058-8B1E-EC3394F3DD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solidFill>
                  <a:srgbClr val="FF0000"/>
                </a:solidFill>
              </a:rPr>
              <a:t>Suicide Rate by Generation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Suicide Rate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Arial Black" panose="020B0A04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G.I. Generation</c:v>
                </c:pt>
                <c:pt idx="1">
                  <c:v>Silent</c:v>
                </c:pt>
                <c:pt idx="2">
                  <c:v>Boomers</c:v>
                </c:pt>
                <c:pt idx="3">
                  <c:v>Generation X</c:v>
                </c:pt>
                <c:pt idx="4">
                  <c:v>Millenials</c:v>
                </c:pt>
                <c:pt idx="5">
                  <c:v>Generation Z</c:v>
                </c:pt>
                <c:pt idx="6">
                  <c:v>G.I. Generation</c:v>
                </c:pt>
                <c:pt idx="7">
                  <c:v>Silent</c:v>
                </c:pt>
                <c:pt idx="8">
                  <c:v>Boomers</c:v>
                </c:pt>
                <c:pt idx="9">
                  <c:v>Generation X</c:v>
                </c:pt>
                <c:pt idx="10">
                  <c:v>Millenials</c:v>
                </c:pt>
                <c:pt idx="11">
                  <c:v>Generation Z</c:v>
                </c:pt>
              </c:strCache>
            </c:strRef>
          </c:cat>
          <c:val>
            <c:numRef>
              <c:f>Sheet1!$C$2:$C$13</c:f>
              <c:numCache>
                <c:formatCode>0.00%</c:formatCode>
                <c:ptCount val="12"/>
                <c:pt idx="0">
                  <c:v>0.13869999999999999</c:v>
                </c:pt>
                <c:pt idx="1">
                  <c:v>9.2999999999999999E-2</c:v>
                </c:pt>
                <c:pt idx="2">
                  <c:v>6.7900000000000002E-2</c:v>
                </c:pt>
                <c:pt idx="3">
                  <c:v>4.6300000000000001E-2</c:v>
                </c:pt>
                <c:pt idx="4">
                  <c:v>2.5600000000000001E-2</c:v>
                </c:pt>
                <c:pt idx="5">
                  <c:v>5.0000000000000001E-3</c:v>
                </c:pt>
                <c:pt idx="6">
                  <c:v>0.3911</c:v>
                </c:pt>
                <c:pt idx="7">
                  <c:v>0.316</c:v>
                </c:pt>
                <c:pt idx="8">
                  <c:v>0.27779999999999999</c:v>
                </c:pt>
                <c:pt idx="9">
                  <c:v>0.18029999999999999</c:v>
                </c:pt>
                <c:pt idx="10">
                  <c:v>9.0300000000000005E-2</c:v>
                </c:pt>
                <c:pt idx="11">
                  <c:v>7.6E-3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BF-4B30-8AAA-A7D37241120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607396904"/>
        <c:axId val="60739395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sex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strCache>
                      <c:ptCount val="12"/>
                      <c:pt idx="0">
                        <c:v>G.I. Generation</c:v>
                      </c:pt>
                      <c:pt idx="1">
                        <c:v>Silent</c:v>
                      </c:pt>
                      <c:pt idx="2">
                        <c:v>Boomers</c:v>
                      </c:pt>
                      <c:pt idx="3">
                        <c:v>Generation X</c:v>
                      </c:pt>
                      <c:pt idx="4">
                        <c:v>Millenials</c:v>
                      </c:pt>
                      <c:pt idx="5">
                        <c:v>Generation Z</c:v>
                      </c:pt>
                      <c:pt idx="6">
                        <c:v>G.I. Generation</c:v>
                      </c:pt>
                      <c:pt idx="7">
                        <c:v>Silent</c:v>
                      </c:pt>
                      <c:pt idx="8">
                        <c:v>Boomers</c:v>
                      </c:pt>
                      <c:pt idx="9">
                        <c:v>Generation X</c:v>
                      </c:pt>
                      <c:pt idx="10">
                        <c:v>Millenials</c:v>
                      </c:pt>
                      <c:pt idx="11">
                        <c:v>Generation Z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52BF-4B30-8AAA-A7D372411201}"/>
                  </c:ext>
                </c:extLst>
              </c15:ser>
            </c15:filteredBarSeries>
          </c:ext>
        </c:extLst>
      </c:barChart>
      <c:catAx>
        <c:axId val="607396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393952"/>
        <c:crosses val="autoZero"/>
        <c:auto val="1"/>
        <c:lblAlgn val="ctr"/>
        <c:lblOffset val="100"/>
        <c:noMultiLvlLbl val="0"/>
      </c:catAx>
      <c:valAx>
        <c:axId val="607393952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extTo"/>
        <c:crossAx val="607396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Sheet1!$A$1:$A$5</cx:f>
        <cx:lvl ptCount="5">
          <cx:pt idx="0">country</cx:pt>
          <cx:pt idx="1">Lithuania</cx:pt>
          <cx:pt idx="2">Russian Federation</cx:pt>
          <cx:pt idx="3">Sri Lanka</cx:pt>
          <cx:pt idx="4">Belarus</cx:pt>
        </cx:lvl>
      </cx:strDim>
      <cx:numDim type="size">
        <cx:f>Sheet1!$B$1:$B$5</cx:f>
        <cx:lvl ptCount="5" formatCode="General">
          <cx:pt idx="0">0</cx:pt>
          <cx:pt idx="1">0.4118</cx:pt>
          <cx:pt idx="2">0.32779999999999998</cx:pt>
          <cx:pt idx="3">0.30480000000000002</cx:pt>
          <cx:pt idx="4">0.3034</cx:pt>
        </cx:lvl>
      </cx:numDim>
    </cx:data>
    <cx:data id="1">
      <cx:strDim type="cat">
        <cx:f>Sheet1!$A$1:$A$5</cx:f>
        <cx:lvl ptCount="5">
          <cx:pt idx="0">country</cx:pt>
          <cx:pt idx="1">Lithuania</cx:pt>
          <cx:pt idx="2">Russian Federation</cx:pt>
          <cx:pt idx="3">Sri Lanka</cx:pt>
          <cx:pt idx="4">Belarus</cx:pt>
        </cx:lvl>
      </cx:strDim>
      <cx:numDim type="size">
        <cx:f>Sheet1!$C$1:$C$5</cx:f>
        <cx:lvl ptCount="5" formatCode="General"/>
      </cx:numDim>
    </cx:data>
    <cx:data id="2">
      <cx:strDim type="cat">
        <cx:f>Sheet1!$A$1:$A$5</cx:f>
        <cx:lvl ptCount="5">
          <cx:pt idx="0">country</cx:pt>
          <cx:pt idx="1">Lithuania</cx:pt>
          <cx:pt idx="2">Russian Federation</cx:pt>
          <cx:pt idx="3">Sri Lanka</cx:pt>
          <cx:pt idx="4">Belarus</cx:pt>
        </cx:lvl>
      </cx:strDim>
      <cx:numDim type="size">
        <cx:f>Sheet1!$D$1:$D$5</cx:f>
        <cx:lvl ptCount="5" formatCode="General"/>
      </cx:numDim>
    </cx:data>
  </cx:chartData>
  <cx:chart>
    <cx:title pos="t" align="ctr" overlay="0">
      <cx:tx>
        <cx:txData>
          <cx:v>Chart Title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2200" b="1" i="0" u="none" strike="noStrike" kern="1200" baseline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cs"/>
            </a:defRPr>
          </a:pPr>
          <a:r>
            <a:rPr kumimoji="0" lang="en-US" sz="2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</a:rPr>
            <a:t>Chart Title</a:t>
          </a:r>
        </a:p>
      </cx:txPr>
    </cx:title>
    <cx:plotArea>
      <cx:plotAreaRegion>
        <cx:series layoutId="sunburst" uniqueId="{564A0842-ACF8-4D6D-B694-28DBD29339FF}" formatIdx="0">
          <cx:dataLabels pos="ctr">
            <cx:visibility seriesName="0" categoryName="0" value="1"/>
          </cx:dataLabels>
          <cx:dataId val="0"/>
        </cx:series>
        <cx:series layoutId="sunburst" hidden="1" uniqueId="{565972FB-2C3A-4F83-9C67-FD347C668591}" formatIdx="1">
          <cx:dataLabels pos="ctr">
            <cx:visibility seriesName="0" categoryName="0" value="1"/>
          </cx:dataLabels>
          <cx:dataId val="1"/>
        </cx:series>
        <cx:series layoutId="sunburst" hidden="1" uniqueId="{B1276FA4-72E0-493C-8442-EF3D0745A1FB}" formatIdx="2">
          <cx:dataLabels pos="ctr">
            <cx:visibility seriesName="0" categoryName="0" value="1"/>
          </cx:dataLabels>
          <cx:dataId val="2"/>
        </cx:series>
      </cx:plotAreaRegion>
    </cx:plotArea>
    <cx:legend pos="r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86">
  <cs:axisTitle>
    <cs:lnRef idx="0"/>
    <cs:fillRef idx="0"/>
    <cs:effectRef idx="0"/>
    <cs:fontRef idx="major">
      <a:schemeClr val="dk1">
        <a:lumMod val="50000"/>
        <a:lumOff val="50000"/>
      </a:schemeClr>
    </cs:fontRef>
    <cs:defRPr sz="1197"/>
  </cs:axisTitle>
  <cs:categoryAxis>
    <cs:lnRef idx="0"/>
    <cs:fillRef idx="0"/>
    <cs:effectRef idx="0"/>
    <cs:fontRef idx="major">
      <a:schemeClr val="dk1">
        <a:lumMod val="50000"/>
        <a:lumOff val="50000"/>
      </a:schemeClr>
    </cs:fontRef>
    <cs:defRPr sz="1197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/>
    <cs:bodyPr lIns="38100" tIns="19050" rIns="38100" bIns="19050">
      <a:spAutoFit/>
    </cs:bodyPr>
  </cs:dataLabel>
  <cs:dataLabelCallout>
    <cs:lnRef idx="0"/>
    <cs:fillRef idx="0"/>
    <cs:effectRef idx="0"/>
    <cs:fontRef idx="major">
      <a:schemeClr val="dk1">
        <a:lumMod val="50000"/>
        <a:lumOff val="50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9525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  <a:lumOff val="1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ajor">
      <a:schemeClr val="dk1">
        <a:lumMod val="50000"/>
        <a:lumOff val="50000"/>
      </a:schemeClr>
    </cs:fontRef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spc="0" normalizeH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ajor">
      <a:schemeClr val="dk1">
        <a:lumMod val="50000"/>
        <a:lumOff val="50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ajor">
      <a:schemeClr val="dk1">
        <a:lumMod val="50000"/>
        <a:lumOff val="50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33F0-42D9-4651-BF92-47317389E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FCF2A-4A4C-447D-8F78-25EE41006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0786E-A66F-4703-ACDE-ECDA020E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9BEF-7A92-4F78-8C52-8D7738E8C54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35655-3107-47C4-87E0-280924DF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2AA22-89EF-4911-BC82-7E63E0F9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88C2-A514-4BA3-AA70-D16BD25C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7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D418-0206-4DFF-9CBF-84815CA7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B0265-A1B0-4927-ACC8-C44FE4D22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354DA-C81F-4111-9563-8C7D5006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9BEF-7A92-4F78-8C52-8D7738E8C54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279EB-7EFC-43FA-9246-D3408E53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794B2-E64A-46AB-A085-43941E4F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88C2-A514-4BA3-AA70-D16BD25C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4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9DDC6D-63A8-4A74-9D71-8354738D0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75758-06D7-40C1-8C99-803DF7E84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233C7-4384-4819-B16C-568FACDE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9BEF-7A92-4F78-8C52-8D7738E8C54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045B0-705D-4930-AEDB-22E95D5E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A133A-259E-4EB0-8C0B-1D2DAC42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88C2-A514-4BA3-AA70-D16BD25C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4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DA85-2E4A-483F-8CEC-3908B761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D0D3-DFD2-4E6D-9189-F0F086025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51B2A-24F2-4D5F-9FF5-E24FD620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9BEF-7A92-4F78-8C52-8D7738E8C54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A7DFA-7694-4CAD-B4DF-7CF78091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F2C79-2F11-47E0-8FA0-9F9A2C12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88C2-A514-4BA3-AA70-D16BD25C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4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426E-6994-41A9-A1A5-469FB7B7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18FDC-3092-436C-9017-D05EC471B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3EB32-0DF5-41DD-8CF6-DD76EC5C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9BEF-7A92-4F78-8C52-8D7738E8C54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DDCC5-DDDA-4378-AE76-A0AC8151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DEE1F-2E6F-4D47-8BE0-D0CA3F7D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88C2-A514-4BA3-AA70-D16BD25C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8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2232-C25E-4B2B-A66B-9EC89A79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AE853-2F5A-42A4-B041-CC6E88698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41C9D-E3FF-4325-83E9-4BD6C2A07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E61B7-197A-4E6E-B4A7-76FE3950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9BEF-7A92-4F78-8C52-8D7738E8C54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AA4B1-6FC3-451E-BA16-C785CD8D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3DED1-4BD9-460D-86EE-0C3B4C19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88C2-A514-4BA3-AA70-D16BD25C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6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9A19-30C4-4FF9-8782-D56760ED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6CDE2-F93A-4AA5-8ECC-D7CF17183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DCBA1-616A-4A8F-81AD-6AC7640F8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36A72-1171-468D-8FFF-EFD9BDDF2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0625E9-E5A5-44C3-B7E6-C89C8A755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B794F0-B8E0-4087-9169-5CFC3417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9BEF-7A92-4F78-8C52-8D7738E8C54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25950D-E7EB-4507-8495-66DC2A85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1163A5-C116-4330-9430-5FE579FF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88C2-A514-4BA3-AA70-D16BD25C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9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DF18-0AB1-4EF9-9EE2-2C461675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B1B49-1B5D-4E5A-ADB3-E4A7248E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9BEF-7A92-4F78-8C52-8D7738E8C54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807A6-22F1-4666-9502-D15FEED2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1A898-8899-4D3E-9987-9C17DCCB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88C2-A514-4BA3-AA70-D16BD25C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3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35523-CD43-4A9F-B916-8579B596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9BEF-7A92-4F78-8C52-8D7738E8C54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1DED9-1181-46A5-9959-B63293A5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C214B-0009-4E1D-B028-6590BF6A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88C2-A514-4BA3-AA70-D16BD25C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6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D269-B5D8-43E0-9B6D-66BB8110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9D228-D933-4396-8E0B-6D6B5D5CA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E6570-21CD-4A8B-96F9-DEE813920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8BFFD-6BB4-4E1C-8F7F-5B70A622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9BEF-7A92-4F78-8C52-8D7738E8C54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F8850-07ED-4150-A6CC-23F598F9D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40CE5-525C-4A25-AA39-3FA41509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88C2-A514-4BA3-AA70-D16BD25C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0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9760-86A3-4AD1-A248-7C54A6C6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30505-D700-4F2C-A1E1-CB490BD15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1A776-E74D-40AF-8C1C-788B8CE36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59C0A-3360-419B-A38E-F05D75F4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9BEF-7A92-4F78-8C52-8D7738E8C54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92009-30FD-447D-836F-95BEB797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8A15C-DE63-4971-A153-0954B7C4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88C2-A514-4BA3-AA70-D16BD25C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3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7B87E-2EF2-44ED-A8D5-8C8645174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1042B-97BA-4942-ABE2-56727F21F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74E71-D94C-4D09-9A90-42C53BBD2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9BEF-7A92-4F78-8C52-8D7738E8C54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64EBC-4035-4264-B1E2-759836A59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ED5F9-ACFA-4783-B832-6970B4D77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388C2-A514-4BA3-AA70-D16BD25C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8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6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FE6C-E111-4149-8BEC-9D7B9272A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D3715-41E5-4182-8DED-F6E4E1A726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D43C2-C661-4AE0-9984-D544342AA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83" y="577773"/>
            <a:ext cx="10450057" cy="5864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5339187-CCE1-4973-9963-A085F2397C99}"/>
              </a:ext>
            </a:extLst>
          </p:cNvPr>
          <p:cNvGrpSpPr/>
          <p:nvPr/>
        </p:nvGrpSpPr>
        <p:grpSpPr>
          <a:xfrm>
            <a:off x="1071383" y="1371670"/>
            <a:ext cx="7269480" cy="938461"/>
            <a:chOff x="1071383" y="1371670"/>
            <a:chExt cx="7269480" cy="93846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C4937D-C10C-46BD-92F9-6946D695FFC7}"/>
                </a:ext>
              </a:extLst>
            </p:cNvPr>
            <p:cNvSpPr txBox="1"/>
            <p:nvPr/>
          </p:nvSpPr>
          <p:spPr>
            <a:xfrm>
              <a:off x="1071383" y="1786911"/>
              <a:ext cx="7269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0" i="0" dirty="0">
                  <a:effectLst/>
                  <a:latin typeface="Copperplate Gothic Bold" panose="020E0705020206020404" pitchFamily="34" charset="0"/>
                </a:rPr>
                <a:t>World Suicide Cases (1985 - 2016)</a:t>
              </a:r>
              <a:endParaRPr lang="en-US" sz="28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A5F02B-2F46-4D5D-A2AD-83755D41A8DD}"/>
                </a:ext>
              </a:extLst>
            </p:cNvPr>
            <p:cNvSpPr txBox="1"/>
            <p:nvPr/>
          </p:nvSpPr>
          <p:spPr>
            <a:xfrm>
              <a:off x="3799343" y="1371670"/>
              <a:ext cx="1813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F0000"/>
                  </a:solidFill>
                </a:rPr>
                <a:t>REPORT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00CB965-F026-4164-9F79-8D537D9A8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766" y="601773"/>
            <a:ext cx="2520674" cy="85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2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E4FA-0126-45FD-BCAB-1D723E0E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6146" y="1347537"/>
            <a:ext cx="4604085" cy="111342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25718-2A7A-46E8-830F-28355D5D1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652" y="2887453"/>
            <a:ext cx="10515600" cy="1989347"/>
          </a:xfrm>
        </p:spPr>
        <p:txBody>
          <a:bodyPr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FF0000"/>
                </a:solidFill>
              </a:rPr>
              <a:t>Introduction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FF0000"/>
                </a:solidFill>
              </a:rPr>
              <a:t>Which Generation are you?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FF0000"/>
                </a:solidFill>
              </a:rPr>
              <a:t>Analytical Reporting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FF0000"/>
                </a:solidFill>
              </a:rPr>
              <a:t>Conclusion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0C2DE-E6CA-4F96-8C16-D87E92EEC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326" y="0"/>
            <a:ext cx="2520674" cy="85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3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54EDFF-22C8-4DCC-9297-AC73D8F8349B}"/>
              </a:ext>
            </a:extLst>
          </p:cNvPr>
          <p:cNvSpPr txBox="1"/>
          <p:nvPr/>
        </p:nvSpPr>
        <p:spPr>
          <a:xfrm>
            <a:off x="4267200" y="1155031"/>
            <a:ext cx="5518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Javanese Text" panose="02000000000000000000" pitchFamily="2" charset="0"/>
              </a:rPr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D9971-A6B7-4FAE-9241-17D0EA3AA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20674" cy="857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2919C6-BA77-4725-A9E1-6E5993C56DE6}"/>
              </a:ext>
            </a:extLst>
          </p:cNvPr>
          <p:cNvSpPr txBox="1"/>
          <p:nvPr/>
        </p:nvSpPr>
        <p:spPr>
          <a:xfrm>
            <a:off x="914401" y="2326105"/>
            <a:ext cx="99781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Suicide is the act of intentionally causing one's own death. Suicide is a permanent solution to a temporary problem. Prior to the late nineteenth century, suicide was legally defined as a criminal act in most Western countries. In the social climate of the early 2000s, however, suicidal behavior is most commonly regarded and responded to as a psychiatric emergency.</a:t>
            </a:r>
          </a:p>
          <a:p>
            <a:endParaRPr lang="en-US" sz="20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This report intends to look at 101 countries in the world from different continents (1985 to 2016). W</a:t>
            </a:r>
            <a:r>
              <a:rPr lang="en-US" sz="20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e look at the impact of Gross Domestic Product (GDP) of a country, on its suicide rate, while also considering studying the suicide rate across the different age ranges, sorted as generations. This is base on the year of birth of the victim, and a general overview of the classification.</a:t>
            </a:r>
            <a:endParaRPr lang="en-US" sz="2000" b="1" dirty="0">
              <a:solidFill>
                <a:srgbClr val="FF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endParaRPr lang="en-US" sz="20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29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0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>
            <a:extLst>
              <a:ext uri="{FF2B5EF4-FFF2-40B4-BE49-F238E27FC236}">
                <a16:creationId xmlns:a16="http://schemas.microsoft.com/office/drawing/2014/main" id="{6DFC5E84-FA37-4A04-B055-A398FFFBE21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86589" y="950495"/>
            <a:ext cx="10218821" cy="5679164"/>
          </a:xfrm>
          <a:prstGeom prst="rect">
            <a:avLst/>
          </a:prstGeom>
          <a:ln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032FA8-760A-4D64-A934-80F0D1389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20674" cy="85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3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44E61E2-D5F3-41D9-8C81-675C908AA6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80771"/>
              </p:ext>
            </p:extLst>
          </p:nvPr>
        </p:nvGraphicFramePr>
        <p:xfrm>
          <a:off x="2632969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591EC7B-FF73-40A2-AFBC-60B034B90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5" y="0"/>
            <a:ext cx="2520674" cy="8570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D56959-063D-4594-85CA-C926D80589EE}"/>
              </a:ext>
            </a:extLst>
          </p:cNvPr>
          <p:cNvSpPr txBox="1"/>
          <p:nvPr/>
        </p:nvSpPr>
        <p:spPr>
          <a:xfrm>
            <a:off x="208547" y="1331996"/>
            <a:ext cx="23281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It is obvious from this that Asia, Europe, and Oceania have the highest suicide rate while Africa has the least rate.</a:t>
            </a:r>
          </a:p>
          <a:p>
            <a:endParaRPr lang="en-US" sz="2800" b="1" dirty="0">
              <a:solidFill>
                <a:srgbClr val="00206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32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E964D85-52CD-49A6-B406-F19F99B168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15118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930870-A5A5-4380-9EAD-66A843424B92}"/>
              </a:ext>
            </a:extLst>
          </p:cNvPr>
          <p:cNvSpPr txBox="1"/>
          <p:nvPr/>
        </p:nvSpPr>
        <p:spPr>
          <a:xfrm>
            <a:off x="3737810" y="3080084"/>
            <a:ext cx="1941095" cy="368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FEMALES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6F767C-C486-4413-8BAC-ECCE399788EC}"/>
              </a:ext>
            </a:extLst>
          </p:cNvPr>
          <p:cNvSpPr txBox="1"/>
          <p:nvPr/>
        </p:nvSpPr>
        <p:spPr>
          <a:xfrm>
            <a:off x="7451557" y="1483894"/>
            <a:ext cx="1941095" cy="368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A3564-6102-420E-AE5C-49F3C816B868}"/>
              </a:ext>
            </a:extLst>
          </p:cNvPr>
          <p:cNvSpPr txBox="1"/>
          <p:nvPr/>
        </p:nvSpPr>
        <p:spPr>
          <a:xfrm>
            <a:off x="0" y="956244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A critical look at the report reveals that males commit suicide than the females in all generations. Also, you will see that G.I. Generation and Generation Z occupies the highest and lowest position respectively.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0FC8DD-8B23-492B-BCF3-F28D81928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326" y="0"/>
            <a:ext cx="2520674" cy="85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7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CBCCC279-87F8-4D43-BC67-8B13678396C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27287655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CBCCC279-87F8-4D43-BC67-8B13678396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2000" y="719666"/>
                <a:ext cx="8128000" cy="54186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002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237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Microsoft JhengHei Light</vt:lpstr>
      <vt:lpstr>Arial</vt:lpstr>
      <vt:lpstr>Arial Black</vt:lpstr>
      <vt:lpstr>Bookman Old Style</vt:lpstr>
      <vt:lpstr>Calibri</vt:lpstr>
      <vt:lpstr>Calibri Light</vt:lpstr>
      <vt:lpstr>Copperplate Gothic Bold</vt:lpstr>
      <vt:lpstr>Javanese Text</vt:lpstr>
      <vt:lpstr>Wingdings</vt:lpstr>
      <vt:lpstr>Office Theme</vt:lpstr>
      <vt:lpstr>PowerPoint Presentation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17</cp:revision>
  <dcterms:created xsi:type="dcterms:W3CDTF">2020-12-05T07:00:24Z</dcterms:created>
  <dcterms:modified xsi:type="dcterms:W3CDTF">2020-12-05T17:26:32Z</dcterms:modified>
</cp:coreProperties>
</file>