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Impact" panose="020B0806030902050204" pitchFamily="34" charset="0"/>
      <p:regular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7" d="100"/>
          <a:sy n="207" d="100"/>
        </p:scale>
        <p:origin x="460" y="1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e4b532f75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e4b532f75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e4b532f75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e4b532f75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e4c747b9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e4c747b9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e4b532f75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e4b532f75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e4b532f75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e4b532f75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e4b532f7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e4b532f7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4b532f75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e4b532f75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e4b532f75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e4b532f75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e4b532f75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e4b532f75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706400" y="1157575"/>
            <a:ext cx="7864200" cy="243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Impact"/>
                <a:ea typeface="Impact"/>
                <a:cs typeface="Impact"/>
                <a:sym typeface="Impact"/>
              </a:rPr>
              <a:t>Finding the best place to rent an apartment based on the crime rates and the 311 calls directory</a:t>
            </a:r>
            <a:endParaRPr>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1"/>
        <p:cNvGrpSpPr/>
        <p:nvPr/>
      </p:nvGrpSpPr>
      <p:grpSpPr>
        <a:xfrm>
          <a:off x="0" y="0"/>
          <a:ext cx="0" cy="0"/>
          <a:chOff x="0" y="0"/>
          <a:chExt cx="0" cy="0"/>
        </a:xfrm>
      </p:grpSpPr>
      <p:pic>
        <p:nvPicPr>
          <p:cNvPr id="192" name="Google Shape;192;p22"/>
          <p:cNvPicPr preferRelativeResize="0"/>
          <p:nvPr/>
        </p:nvPicPr>
        <p:blipFill>
          <a:blip r:embed="rId3">
            <a:alphaModFix/>
          </a:blip>
          <a:stretch>
            <a:fillRect/>
          </a:stretch>
        </p:blipFill>
        <p:spPr>
          <a:xfrm>
            <a:off x="1114750" y="601725"/>
            <a:ext cx="6530825" cy="4413450"/>
          </a:xfrm>
          <a:prstGeom prst="rect">
            <a:avLst/>
          </a:prstGeom>
          <a:noFill/>
          <a:ln>
            <a:noFill/>
          </a:ln>
        </p:spPr>
      </p:pic>
      <p:sp>
        <p:nvSpPr>
          <p:cNvPr id="193" name="Google Shape;193;p22"/>
          <p:cNvSpPr txBox="1"/>
          <p:nvPr/>
        </p:nvSpPr>
        <p:spPr>
          <a:xfrm>
            <a:off x="1019850" y="26550"/>
            <a:ext cx="5309400" cy="45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lt1"/>
                </a:solidFill>
                <a:latin typeface="Roboto"/>
                <a:ea typeface="Roboto"/>
                <a:cs typeface="Roboto"/>
                <a:sym typeface="Roboto"/>
              </a:rPr>
              <a:t>Top 10 Safest Zip Code</a:t>
            </a:r>
            <a:endParaRPr sz="22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7"/>
        <p:cNvGrpSpPr/>
        <p:nvPr/>
      </p:nvGrpSpPr>
      <p:grpSpPr>
        <a:xfrm>
          <a:off x="0" y="0"/>
          <a:ext cx="0" cy="0"/>
          <a:chOff x="0" y="0"/>
          <a:chExt cx="0" cy="0"/>
        </a:xfrm>
      </p:grpSpPr>
      <p:sp>
        <p:nvSpPr>
          <p:cNvPr id="198" name="Google Shape;198;p23"/>
          <p:cNvSpPr txBox="1"/>
          <p:nvPr/>
        </p:nvSpPr>
        <p:spPr>
          <a:xfrm>
            <a:off x="964525" y="0"/>
            <a:ext cx="6824700" cy="58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lt1"/>
                </a:solidFill>
                <a:latin typeface="Roboto"/>
                <a:ea typeface="Roboto"/>
                <a:cs typeface="Roboto"/>
                <a:sym typeface="Roboto"/>
              </a:rPr>
              <a:t>Visuals Using Zillow Database</a:t>
            </a:r>
            <a:endParaRPr sz="2200">
              <a:solidFill>
                <a:schemeClr val="lt1"/>
              </a:solidFill>
              <a:latin typeface="Roboto"/>
              <a:ea typeface="Roboto"/>
              <a:cs typeface="Roboto"/>
              <a:sym typeface="Roboto"/>
            </a:endParaRPr>
          </a:p>
        </p:txBody>
      </p:sp>
      <p:pic>
        <p:nvPicPr>
          <p:cNvPr id="199" name="Google Shape;199;p23"/>
          <p:cNvPicPr preferRelativeResize="0"/>
          <p:nvPr/>
        </p:nvPicPr>
        <p:blipFill>
          <a:blip r:embed="rId3">
            <a:alphaModFix/>
          </a:blip>
          <a:stretch>
            <a:fillRect/>
          </a:stretch>
        </p:blipFill>
        <p:spPr>
          <a:xfrm>
            <a:off x="734525" y="586200"/>
            <a:ext cx="7674952" cy="4252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3"/>
        <p:cNvGrpSpPr/>
        <p:nvPr/>
      </p:nvGrpSpPr>
      <p:grpSpPr>
        <a:xfrm>
          <a:off x="0" y="0"/>
          <a:ext cx="0" cy="0"/>
          <a:chOff x="0" y="0"/>
          <a:chExt cx="0" cy="0"/>
        </a:xfrm>
      </p:grpSpPr>
      <p:pic>
        <p:nvPicPr>
          <p:cNvPr id="204" name="Google Shape;204;p24"/>
          <p:cNvPicPr preferRelativeResize="0"/>
          <p:nvPr/>
        </p:nvPicPr>
        <p:blipFill>
          <a:blip r:embed="rId3">
            <a:alphaModFix/>
          </a:blip>
          <a:stretch>
            <a:fillRect/>
          </a:stretch>
        </p:blipFill>
        <p:spPr>
          <a:xfrm>
            <a:off x="943775" y="508900"/>
            <a:ext cx="7079451" cy="4547825"/>
          </a:xfrm>
          <a:prstGeom prst="rect">
            <a:avLst/>
          </a:prstGeom>
          <a:noFill/>
          <a:ln>
            <a:noFill/>
          </a:ln>
        </p:spPr>
      </p:pic>
      <p:sp>
        <p:nvSpPr>
          <p:cNvPr id="205" name="Google Shape;205;p24"/>
          <p:cNvSpPr txBox="1"/>
          <p:nvPr/>
        </p:nvSpPr>
        <p:spPr>
          <a:xfrm>
            <a:off x="776500" y="0"/>
            <a:ext cx="6725400" cy="45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lt1"/>
                </a:solidFill>
                <a:latin typeface="Roboto"/>
                <a:ea typeface="Roboto"/>
                <a:cs typeface="Roboto"/>
                <a:sym typeface="Roboto"/>
              </a:rPr>
              <a:t>Map Using the Living Wages Data</a:t>
            </a:r>
            <a:endParaRPr sz="22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Insights</a:t>
            </a:r>
            <a:endParaRPr/>
          </a:p>
        </p:txBody>
      </p:sp>
      <p:sp>
        <p:nvSpPr>
          <p:cNvPr id="211" name="Google Shape;211;p25"/>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KEY POINTS</a:t>
            </a:r>
            <a:endParaRPr/>
          </a:p>
        </p:txBody>
      </p:sp>
      <p:sp>
        <p:nvSpPr>
          <p:cNvPr id="212" name="Google Shape;212;p25"/>
          <p:cNvSpPr txBox="1">
            <a:spLocks noGrp="1"/>
          </p:cNvSpPr>
          <p:nvPr>
            <p:ph type="body" idx="2"/>
          </p:nvPr>
        </p:nvSpPr>
        <p:spPr>
          <a:xfrm>
            <a:off x="4918800" y="672450"/>
            <a:ext cx="3837000" cy="3695100"/>
          </a:xfrm>
          <a:prstGeom prst="rect">
            <a:avLst/>
          </a:prstGeom>
        </p:spPr>
        <p:txBody>
          <a:bodyPr spcFirstLastPara="1" wrap="square" lIns="91425" tIns="91425" rIns="91425" bIns="91425" anchor="ctr" anchorCtr="0">
            <a:noAutofit/>
          </a:bodyPr>
          <a:lstStyle/>
          <a:p>
            <a:pPr marL="457200" lvl="0" indent="-323850" algn="l" rtl="0">
              <a:spcBef>
                <a:spcPts val="0"/>
              </a:spcBef>
              <a:spcAft>
                <a:spcPts val="0"/>
              </a:spcAft>
              <a:buSzPts val="1500"/>
              <a:buChar char="●"/>
            </a:pPr>
            <a:r>
              <a:rPr lang="en" sz="1500"/>
              <a:t>Salaries (IT, Healthcare, and Management) remained the same amount in each borough </a:t>
            </a:r>
            <a:endParaRPr sz="1500"/>
          </a:p>
          <a:p>
            <a:pPr marL="457200" lvl="0" indent="-323850" algn="l" rtl="0">
              <a:spcBef>
                <a:spcPts val="0"/>
              </a:spcBef>
              <a:spcAft>
                <a:spcPts val="0"/>
              </a:spcAft>
              <a:buSzPts val="1500"/>
              <a:buChar char="●"/>
            </a:pPr>
            <a:r>
              <a:rPr lang="en" sz="1500"/>
              <a:t>Manhattan is the only borough where complaints about panhandling is higher than complaints about traffic.</a:t>
            </a:r>
            <a:endParaRPr sz="1500"/>
          </a:p>
          <a:p>
            <a:pPr marL="457200" lvl="0" indent="-323850" algn="l" rtl="0">
              <a:spcBef>
                <a:spcPts val="0"/>
              </a:spcBef>
              <a:spcAft>
                <a:spcPts val="0"/>
              </a:spcAft>
              <a:buSzPts val="1500"/>
              <a:buChar char="●"/>
            </a:pPr>
            <a:r>
              <a:rPr lang="en" sz="1500"/>
              <a:t>Staten Island is the cheapest place to rent, and Manhattan is the most expensive</a:t>
            </a:r>
            <a:endParaRPr sz="1500"/>
          </a:p>
          <a:p>
            <a:pPr marL="457200" lvl="0" indent="-323850" algn="l" rtl="0">
              <a:spcBef>
                <a:spcPts val="0"/>
              </a:spcBef>
              <a:spcAft>
                <a:spcPts val="0"/>
              </a:spcAft>
              <a:buSzPts val="1500"/>
              <a:buChar char="●"/>
            </a:pPr>
            <a:r>
              <a:rPr lang="en" sz="1500"/>
              <a:t>Complaints do not affect the rent prices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2689875" y="533475"/>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Future Work</a:t>
            </a:r>
            <a:endParaRPr sz="4100"/>
          </a:p>
        </p:txBody>
      </p:sp>
      <p:sp>
        <p:nvSpPr>
          <p:cNvPr id="218" name="Google Shape;218;p26"/>
          <p:cNvSpPr txBox="1">
            <a:spLocks noGrp="1"/>
          </p:cNvSpPr>
          <p:nvPr>
            <p:ph type="body" idx="1"/>
          </p:nvPr>
        </p:nvSpPr>
        <p:spPr>
          <a:xfrm>
            <a:off x="311700" y="1465800"/>
            <a:ext cx="8218800" cy="3103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b="1"/>
              <a:t>Incorporating additional datasets</a:t>
            </a:r>
            <a:r>
              <a:rPr lang="en" sz="1600"/>
              <a:t>: Consider integrating data on amenities, transportation, schools, or demographics to provide a more comprehensive view.</a:t>
            </a:r>
            <a:endParaRPr sz="1600"/>
          </a:p>
          <a:p>
            <a:pPr marL="457200" lvl="0" indent="-330200" algn="l" rtl="0">
              <a:spcBef>
                <a:spcPts val="0"/>
              </a:spcBef>
              <a:spcAft>
                <a:spcPts val="0"/>
              </a:spcAft>
              <a:buSzPts val="1600"/>
              <a:buChar char="●"/>
            </a:pPr>
            <a:r>
              <a:rPr lang="en" sz="1600" b="1"/>
              <a:t>Geographic expansion</a:t>
            </a:r>
            <a:r>
              <a:rPr lang="en" sz="1600"/>
              <a:t>: Extend the service to cover other cities or regions, catering to a wider audience.</a:t>
            </a:r>
            <a:endParaRPr sz="1600"/>
          </a:p>
          <a:p>
            <a:pPr marL="457200" marR="0" lvl="0" indent="-330200" algn="l" rtl="0">
              <a:lnSpc>
                <a:spcPct val="115000"/>
              </a:lnSpc>
              <a:spcBef>
                <a:spcPts val="0"/>
              </a:spcBef>
              <a:spcAft>
                <a:spcPts val="0"/>
              </a:spcAft>
              <a:buSzPts val="1600"/>
              <a:buChar char="●"/>
            </a:pPr>
            <a:r>
              <a:rPr lang="en" sz="1600" b="1"/>
              <a:t>User Feedback and Ratings</a:t>
            </a:r>
            <a:r>
              <a:rPr lang="en" sz="1600"/>
              <a:t>: Implement a user feedback mechanism to collect ratings or reviews from renters who have used the service. </a:t>
            </a:r>
            <a:endParaRPr sz="1600"/>
          </a:p>
          <a:p>
            <a:pPr marL="457200" marR="0" lvl="0" indent="-330200" algn="l" rtl="0">
              <a:lnSpc>
                <a:spcPct val="115000"/>
              </a:lnSpc>
              <a:spcBef>
                <a:spcPts val="0"/>
              </a:spcBef>
              <a:spcAft>
                <a:spcPts val="0"/>
              </a:spcAft>
              <a:buSzPts val="1600"/>
              <a:buChar char="●"/>
            </a:pPr>
            <a:r>
              <a:rPr lang="en" sz="1600" b="1"/>
              <a:t>Mobile Application: </a:t>
            </a:r>
            <a:r>
              <a:rPr lang="en" sz="1600"/>
              <a:t>Develop a mobile application that allows users to access the service on the go. This would enable renters to explore neighborhoods, view crime rates, and access 311 call data directly from their smartphones, enhancing convenience and usability.</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583350" y="746800"/>
            <a:ext cx="8222100" cy="353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highlight>
                  <a:schemeClr val="lt1"/>
                </a:highlight>
              </a:rPr>
              <a:t>Team Recovery</a:t>
            </a:r>
            <a:endParaRPr>
              <a:solidFill>
                <a:schemeClr val="dk1"/>
              </a:solidFill>
              <a:highlight>
                <a:schemeClr val="lt1"/>
              </a:highlight>
            </a:endParaRPr>
          </a:p>
          <a:p>
            <a:pPr marL="0" lvl="0" indent="0" algn="ctr" rtl="0">
              <a:spcBef>
                <a:spcPts val="0"/>
              </a:spcBef>
              <a:spcAft>
                <a:spcPts val="0"/>
              </a:spcAft>
              <a:buNone/>
            </a:pPr>
            <a:r>
              <a:rPr lang="en" sz="3200"/>
              <a:t>Nafisa Kibria</a:t>
            </a:r>
            <a:endParaRPr sz="3200"/>
          </a:p>
          <a:p>
            <a:pPr marL="0" lvl="0" indent="0" algn="ctr" rtl="0">
              <a:spcBef>
                <a:spcPts val="0"/>
              </a:spcBef>
              <a:spcAft>
                <a:spcPts val="0"/>
              </a:spcAft>
              <a:buNone/>
            </a:pPr>
            <a:r>
              <a:rPr lang="en" sz="3200"/>
              <a:t>Kyle Castorico</a:t>
            </a:r>
            <a:endParaRPr sz="3200"/>
          </a:p>
          <a:p>
            <a:pPr marL="0" lvl="0" indent="0" algn="ctr" rtl="0">
              <a:spcBef>
                <a:spcPts val="0"/>
              </a:spcBef>
              <a:spcAft>
                <a:spcPts val="0"/>
              </a:spcAft>
              <a:buNone/>
            </a:pPr>
            <a:r>
              <a:rPr lang="en" sz="3200"/>
              <a:t>Abid Yeamin</a:t>
            </a:r>
            <a:endParaRPr sz="3200"/>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Business Around the Project</a:t>
            </a:r>
            <a:endParaRPr/>
          </a:p>
        </p:txBody>
      </p:sp>
      <p:grpSp>
        <p:nvGrpSpPr>
          <p:cNvPr id="96" name="Google Shape;96;p15"/>
          <p:cNvGrpSpPr/>
          <p:nvPr/>
        </p:nvGrpSpPr>
        <p:grpSpPr>
          <a:xfrm>
            <a:off x="431925" y="1304875"/>
            <a:ext cx="2628925" cy="3416400"/>
            <a:chOff x="431925" y="1304875"/>
            <a:chExt cx="2628925" cy="3416400"/>
          </a:xfrm>
        </p:grpSpPr>
        <p:sp>
          <p:nvSpPr>
            <p:cNvPr id="97" name="Google Shape;97;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Project Value</a:t>
            </a:r>
            <a:endParaRPr>
              <a:solidFill>
                <a:schemeClr val="lt1"/>
              </a:solidFill>
            </a:endParaRPr>
          </a:p>
        </p:txBody>
      </p:sp>
      <p:sp>
        <p:nvSpPr>
          <p:cNvPr id="100" name="Google Shape;100;p1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Empowering renters with objective data to make informed decisions.</a:t>
            </a:r>
            <a:endParaRPr sz="1300"/>
          </a:p>
          <a:p>
            <a:pPr marL="457200" lvl="0" indent="-311150" algn="l" rtl="0">
              <a:spcBef>
                <a:spcPts val="0"/>
              </a:spcBef>
              <a:spcAft>
                <a:spcPts val="0"/>
              </a:spcAft>
              <a:buSzPts val="1300"/>
              <a:buChar char="●"/>
            </a:pPr>
            <a:r>
              <a:rPr lang="en" sz="1300"/>
              <a:t>Saving time and effort by providing a consolidated view of crime rates and community issues.</a:t>
            </a:r>
            <a:endParaRPr sz="1300"/>
          </a:p>
          <a:p>
            <a:pPr marL="457200" lvl="0" indent="-311150" algn="l" rtl="0">
              <a:spcBef>
                <a:spcPts val="0"/>
              </a:spcBef>
              <a:spcAft>
                <a:spcPts val="0"/>
              </a:spcAft>
              <a:buSzPts val="1300"/>
              <a:buChar char="●"/>
            </a:pPr>
            <a:r>
              <a:rPr lang="en" sz="1300"/>
              <a:t>Enhancing peace of mind and security for renters and their families.</a:t>
            </a:r>
            <a:endParaRPr sz="1300"/>
          </a:p>
          <a:p>
            <a:pPr marL="0" lvl="0" indent="0" algn="l" rtl="0">
              <a:spcBef>
                <a:spcPts val="1600"/>
              </a:spcBef>
              <a:spcAft>
                <a:spcPts val="1600"/>
              </a:spcAft>
              <a:buNone/>
            </a:pPr>
            <a:endParaRPr sz="1200"/>
          </a:p>
        </p:txBody>
      </p:sp>
      <p:grpSp>
        <p:nvGrpSpPr>
          <p:cNvPr id="101" name="Google Shape;101;p15"/>
          <p:cNvGrpSpPr/>
          <p:nvPr/>
        </p:nvGrpSpPr>
        <p:grpSpPr>
          <a:xfrm>
            <a:off x="3320450" y="1304875"/>
            <a:ext cx="2632500" cy="3416400"/>
            <a:chOff x="3320450" y="1304875"/>
            <a:chExt cx="2632500" cy="3416400"/>
          </a:xfrm>
        </p:grpSpPr>
        <p:sp>
          <p:nvSpPr>
            <p:cNvPr id="102" name="Google Shape;102;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5"/>
          <p:cNvSpPr txBox="1">
            <a:spLocks noGrp="1"/>
          </p:cNvSpPr>
          <p:nvPr>
            <p:ph type="body" idx="4294967295"/>
          </p:nvPr>
        </p:nvSpPr>
        <p:spPr>
          <a:xfrm>
            <a:off x="3419413"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Market Opportunity</a:t>
            </a:r>
            <a:endParaRPr>
              <a:solidFill>
                <a:schemeClr val="lt1"/>
              </a:solidFill>
            </a:endParaRPr>
          </a:p>
        </p:txBody>
      </p:sp>
      <p:sp>
        <p:nvSpPr>
          <p:cNvPr id="105" name="Google Shape;105;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300"/>
              <a:t>Help the decision making process for the growing rental market and the increasing demand for reliable information.</a:t>
            </a:r>
            <a:endParaRPr sz="1300"/>
          </a:p>
          <a:p>
            <a:pPr marL="457200" lvl="0" indent="-311150" algn="l" rtl="0">
              <a:spcBef>
                <a:spcPts val="0"/>
              </a:spcBef>
              <a:spcAft>
                <a:spcPts val="0"/>
              </a:spcAft>
              <a:buSzPts val="1300"/>
              <a:buChar char="●"/>
            </a:pPr>
            <a:r>
              <a:rPr lang="en" sz="1300"/>
              <a:t>Good resource for potential customer base, including young professionals, families, and students.</a:t>
            </a:r>
            <a:endParaRPr sz="1300"/>
          </a:p>
        </p:txBody>
      </p:sp>
      <p:grpSp>
        <p:nvGrpSpPr>
          <p:cNvPr id="106" name="Google Shape;106;p15"/>
          <p:cNvGrpSpPr/>
          <p:nvPr/>
        </p:nvGrpSpPr>
        <p:grpSpPr>
          <a:xfrm>
            <a:off x="6212550" y="1304875"/>
            <a:ext cx="2632500" cy="3416400"/>
            <a:chOff x="6212550" y="1304875"/>
            <a:chExt cx="2632500" cy="3416400"/>
          </a:xfrm>
        </p:grpSpPr>
        <p:sp>
          <p:nvSpPr>
            <p:cNvPr id="107" name="Google Shape;107;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Business Opportunity</a:t>
            </a:r>
            <a:endParaRPr>
              <a:solidFill>
                <a:schemeClr val="lt1"/>
              </a:solidFill>
            </a:endParaRPr>
          </a:p>
        </p:txBody>
      </p:sp>
      <p:sp>
        <p:nvSpPr>
          <p:cNvPr id="110" name="Google Shape;110;p15"/>
          <p:cNvSpPr txBox="1">
            <a:spLocks noGrp="1"/>
          </p:cNvSpPr>
          <p:nvPr>
            <p:ph type="body" idx="4294967295"/>
          </p:nvPr>
        </p:nvSpPr>
        <p:spPr>
          <a:xfrm>
            <a:off x="6286400" y="1850300"/>
            <a:ext cx="2478600" cy="29436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Premium features: Offer additional advanced filters, personalized recommendations, or detailed reports for a subscription fee.</a:t>
            </a:r>
            <a:endParaRPr sz="1200"/>
          </a:p>
          <a:p>
            <a:pPr marL="457200" lvl="0" indent="-304800" algn="l" rtl="0">
              <a:spcBef>
                <a:spcPts val="0"/>
              </a:spcBef>
              <a:spcAft>
                <a:spcPts val="0"/>
              </a:spcAft>
              <a:buSzPts val="1200"/>
              <a:buChar char="●"/>
            </a:pPr>
            <a:r>
              <a:rPr lang="en" sz="1200"/>
              <a:t>Partnerships: Collaborate with real estate agencies, property management companies, or rental platforms to integrate the service and earn referral fees.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Collection</a:t>
            </a:r>
            <a:endParaRPr/>
          </a:p>
        </p:txBody>
      </p:sp>
      <p:sp>
        <p:nvSpPr>
          <p:cNvPr id="116" name="Google Shape;116;p16"/>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7" name="Google Shape;117;p16"/>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18" name="Google Shape;118;p16"/>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Sorting through 311 data to find the complaints</a:t>
            </a:r>
            <a:endParaRPr sz="1400"/>
          </a:p>
          <a:p>
            <a:pPr marL="457200" lvl="0" indent="-317500" algn="l" rtl="0">
              <a:spcBef>
                <a:spcPts val="0"/>
              </a:spcBef>
              <a:spcAft>
                <a:spcPts val="0"/>
              </a:spcAft>
              <a:buSzPts val="1400"/>
              <a:buChar char="●"/>
            </a:pPr>
            <a:r>
              <a:rPr lang="en" sz="1400"/>
              <a:t>Retrieve data from living wages site for the annual salary</a:t>
            </a:r>
            <a:endParaRPr sz="1400"/>
          </a:p>
          <a:p>
            <a:pPr marL="457200" lvl="0" indent="-317500" algn="l" rtl="0">
              <a:spcBef>
                <a:spcPts val="800"/>
              </a:spcBef>
              <a:spcAft>
                <a:spcPts val="0"/>
              </a:spcAft>
              <a:buSzPts val="1400"/>
              <a:buChar char="●"/>
            </a:pPr>
            <a:r>
              <a:rPr lang="en" sz="1400"/>
              <a:t>Finding Min, Max, Median, Average price for apartment renting</a:t>
            </a:r>
            <a:endParaRPr sz="1400"/>
          </a:p>
        </p:txBody>
      </p:sp>
      <p:sp>
        <p:nvSpPr>
          <p:cNvPr id="119" name="Google Shape;119;p16"/>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0" name="Google Shape;120;p16"/>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21" name="Google Shape;121;p16"/>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Creating Dimensional Model based on 311 data dictionary and upload to Snowflake</a:t>
            </a:r>
            <a:endParaRPr sz="1400"/>
          </a:p>
          <a:p>
            <a:pPr marL="457200" lvl="0" indent="-317500" algn="l" rtl="0">
              <a:spcBef>
                <a:spcPts val="0"/>
              </a:spcBef>
              <a:spcAft>
                <a:spcPts val="0"/>
              </a:spcAft>
              <a:buSzPts val="1400"/>
              <a:buChar char="●"/>
            </a:pPr>
            <a:r>
              <a:rPr lang="en" sz="1400"/>
              <a:t>Upload csv files to Azure and then merge to Snowflake</a:t>
            </a:r>
            <a:endParaRPr sz="1400"/>
          </a:p>
          <a:p>
            <a:pPr marL="457200" lvl="0" indent="-317500" algn="l" rtl="0">
              <a:spcBef>
                <a:spcPts val="0"/>
              </a:spcBef>
              <a:spcAft>
                <a:spcPts val="0"/>
              </a:spcAft>
              <a:buSzPts val="1400"/>
              <a:buChar char="●"/>
            </a:pPr>
            <a:r>
              <a:rPr lang="en" sz="1400"/>
              <a:t>Connect Snowflake to PowerBI</a:t>
            </a:r>
            <a:endParaRPr sz="1400"/>
          </a:p>
        </p:txBody>
      </p:sp>
      <p:sp>
        <p:nvSpPr>
          <p:cNvPr id="122" name="Google Shape;122;p16"/>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24" name="Google Shape;124;p16"/>
          <p:cNvSpPr txBox="1">
            <a:spLocks noGrp="1"/>
          </p:cNvSpPr>
          <p:nvPr>
            <p:ph type="body" idx="4294967295"/>
          </p:nvPr>
        </p:nvSpPr>
        <p:spPr>
          <a:xfrm>
            <a:off x="6146976" y="2070575"/>
            <a:ext cx="2471700" cy="265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Create mapping and visuals by using PowerBI with csv files.</a:t>
            </a:r>
            <a:endParaRPr sz="1400"/>
          </a:p>
          <a:p>
            <a:pPr marL="457200" lvl="0" indent="-317500" algn="l" rtl="0">
              <a:spcBef>
                <a:spcPts val="0"/>
              </a:spcBef>
              <a:spcAft>
                <a:spcPts val="0"/>
              </a:spcAft>
              <a:buSzPts val="1400"/>
              <a:buChar char="●"/>
            </a:pPr>
            <a:r>
              <a:rPr lang="en" sz="1400"/>
              <a:t>Create visualizations by filtering via user requirements. (i.e. Which borough has the most complaints)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USER BENEFITS</a:t>
            </a:r>
            <a:endParaRPr/>
          </a:p>
        </p:txBody>
      </p:sp>
      <p:sp>
        <p:nvSpPr>
          <p:cNvPr id="130" name="Google Shape;130;p17"/>
          <p:cNvSpPr txBox="1">
            <a:spLocks noGrp="1"/>
          </p:cNvSpPr>
          <p:nvPr>
            <p:ph type="body" idx="2"/>
          </p:nvPr>
        </p:nvSpPr>
        <p:spPr>
          <a:xfrm>
            <a:off x="4927200" y="1326725"/>
            <a:ext cx="3837000" cy="28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457200" lvl="0" indent="-342900" algn="l" rtl="0">
              <a:spcBef>
                <a:spcPts val="1600"/>
              </a:spcBef>
              <a:spcAft>
                <a:spcPts val="0"/>
              </a:spcAft>
              <a:buSzPts val="1800"/>
              <a:buChar char="●"/>
            </a:pPr>
            <a:r>
              <a:rPr lang="en"/>
              <a:t>Enhanced safety and peace of mind</a:t>
            </a:r>
            <a:endParaRPr/>
          </a:p>
          <a:p>
            <a:pPr marL="457200" lvl="0" indent="-342900" algn="l" rtl="0">
              <a:spcBef>
                <a:spcPts val="0"/>
              </a:spcBef>
              <a:spcAft>
                <a:spcPts val="0"/>
              </a:spcAft>
              <a:buSzPts val="1800"/>
              <a:buChar char="●"/>
            </a:pPr>
            <a:r>
              <a:rPr lang="en"/>
              <a:t>Neighborhood transparency </a:t>
            </a:r>
            <a:endParaRPr/>
          </a:p>
          <a:p>
            <a:pPr marL="457200" lvl="0" indent="-342900" algn="l" rtl="0">
              <a:spcBef>
                <a:spcPts val="0"/>
              </a:spcBef>
              <a:spcAft>
                <a:spcPts val="0"/>
              </a:spcAft>
              <a:buSzPts val="1800"/>
              <a:buChar char="●"/>
            </a:pPr>
            <a:r>
              <a:rPr lang="en"/>
              <a:t>Targeted search</a:t>
            </a:r>
            <a:endParaRPr/>
          </a:p>
          <a:p>
            <a:pPr marL="457200" lvl="0" indent="-342900" algn="l" rtl="0">
              <a:spcBef>
                <a:spcPts val="0"/>
              </a:spcBef>
              <a:spcAft>
                <a:spcPts val="0"/>
              </a:spcAft>
              <a:buSzPts val="1800"/>
              <a:buChar char="●"/>
            </a:pPr>
            <a:r>
              <a:rPr lang="en"/>
              <a:t>Informed decision making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a:t>
            </a:r>
            <a:endParaRPr/>
          </a:p>
        </p:txBody>
      </p:sp>
      <p:sp>
        <p:nvSpPr>
          <p:cNvPr id="136" name="Google Shape;136;p18"/>
          <p:cNvSpPr txBox="1"/>
          <p:nvPr/>
        </p:nvSpPr>
        <p:spPr>
          <a:xfrm>
            <a:off x="1627800" y="1096150"/>
            <a:ext cx="58884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Used numerous forums to help find web scraping python scripts.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Implemented concepts from CIS 3400 to create the dimensional model.  </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Worked with Zillow’s api to find apartment data</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Used data from living wages site in the form of json files to create dataframes.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Conjoined 311 dataframe with annual salary dataframe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Transferred the dimensional model from DB Schema to Snowflake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 Data conversion in Azure to Snowflake became an issue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 By utilizing PowerBI's filtering capabilities, we processed and transformed the data in the csv files, and created a map and working visuals.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311700" y="1113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a:t>Dimensional Modeling</a:t>
            </a:r>
            <a:endParaRPr sz="3300"/>
          </a:p>
        </p:txBody>
      </p:sp>
      <p:pic>
        <p:nvPicPr>
          <p:cNvPr id="142" name="Google Shape;142;p19"/>
          <p:cNvPicPr preferRelativeResize="0"/>
          <p:nvPr/>
        </p:nvPicPr>
        <p:blipFill>
          <a:blip r:embed="rId3">
            <a:alphaModFix/>
          </a:blip>
          <a:stretch>
            <a:fillRect/>
          </a:stretch>
        </p:blipFill>
        <p:spPr>
          <a:xfrm>
            <a:off x="1092350" y="719150"/>
            <a:ext cx="6810250" cy="4198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pSp>
        <p:nvGrpSpPr>
          <p:cNvPr id="147" name="Google Shape;147;p20"/>
          <p:cNvGrpSpPr/>
          <p:nvPr/>
        </p:nvGrpSpPr>
        <p:grpSpPr>
          <a:xfrm>
            <a:off x="4939500" y="1219611"/>
            <a:ext cx="3837000" cy="2704200"/>
            <a:chOff x="4939500" y="1219611"/>
            <a:chExt cx="3837000" cy="2704200"/>
          </a:xfrm>
        </p:grpSpPr>
        <p:cxnSp>
          <p:nvCxnSpPr>
            <p:cNvPr id="148" name="Google Shape;148;p20"/>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9" name="Google Shape;149;p20"/>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50" name="Google Shape;150;p20"/>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51" name="Google Shape;151;p20"/>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52" name="Google Shape;152;p20"/>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53" name="Google Shape;153;p20"/>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54" name="Google Shape;154;p20"/>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55" name="Google Shape;155;p20"/>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56" name="Google Shape;156;p20"/>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57" name="Google Shape;157;p20"/>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158" name="Google Shape;158;p20"/>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txBox="1">
            <a:spLocks noGrp="1"/>
          </p:cNvSpPr>
          <p:nvPr>
            <p:ph type="title"/>
          </p:nvPr>
        </p:nvSpPr>
        <p:spPr>
          <a:xfrm>
            <a:off x="287625" y="157775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Visualization</a:t>
            </a:r>
            <a:endParaRPr/>
          </a:p>
        </p:txBody>
      </p:sp>
      <p:grpSp>
        <p:nvGrpSpPr>
          <p:cNvPr id="160" name="Google Shape;160;p20"/>
          <p:cNvGrpSpPr/>
          <p:nvPr/>
        </p:nvGrpSpPr>
        <p:grpSpPr>
          <a:xfrm>
            <a:off x="4939534" y="2017046"/>
            <a:ext cx="3825543" cy="1573620"/>
            <a:chOff x="1000000" y="2393988"/>
            <a:chExt cx="4144235" cy="1704713"/>
          </a:xfrm>
        </p:grpSpPr>
        <p:sp>
          <p:nvSpPr>
            <p:cNvPr id="161" name="Google Shape;161;p20"/>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162" name="Google Shape;162;p20"/>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0"/>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20"/>
          <p:cNvGrpSpPr/>
          <p:nvPr/>
        </p:nvGrpSpPr>
        <p:grpSpPr>
          <a:xfrm>
            <a:off x="4939557" y="1778136"/>
            <a:ext cx="3836911" cy="1503799"/>
            <a:chOff x="1000025" y="2059300"/>
            <a:chExt cx="4156550" cy="1629075"/>
          </a:xfrm>
        </p:grpSpPr>
        <p:sp>
          <p:nvSpPr>
            <p:cNvPr id="172" name="Google Shape;172;p20"/>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173" name="Google Shape;173;p20"/>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20"/>
          <p:cNvSpPr txBox="1">
            <a:spLocks noGrp="1"/>
          </p:cNvSpPr>
          <p:nvPr>
            <p:ph type="body" idx="2"/>
          </p:nvPr>
        </p:nvSpPr>
        <p:spPr>
          <a:xfrm>
            <a:off x="6847150" y="1606395"/>
            <a:ext cx="1179600" cy="2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5"/>
        <p:cNvGrpSpPr/>
        <p:nvPr/>
      </p:nvGrpSpPr>
      <p:grpSpPr>
        <a:xfrm>
          <a:off x="0" y="0"/>
          <a:ext cx="0" cy="0"/>
          <a:chOff x="0" y="0"/>
          <a:chExt cx="0" cy="0"/>
        </a:xfrm>
      </p:grpSpPr>
      <p:pic>
        <p:nvPicPr>
          <p:cNvPr id="186" name="Google Shape;186;p21"/>
          <p:cNvPicPr preferRelativeResize="0"/>
          <p:nvPr/>
        </p:nvPicPr>
        <p:blipFill>
          <a:blip r:embed="rId3">
            <a:alphaModFix/>
          </a:blip>
          <a:stretch>
            <a:fillRect/>
          </a:stretch>
        </p:blipFill>
        <p:spPr>
          <a:xfrm>
            <a:off x="837050" y="774475"/>
            <a:ext cx="7469886" cy="3820899"/>
          </a:xfrm>
          <a:prstGeom prst="rect">
            <a:avLst/>
          </a:prstGeom>
          <a:noFill/>
          <a:ln>
            <a:noFill/>
          </a:ln>
        </p:spPr>
      </p:pic>
      <p:sp>
        <p:nvSpPr>
          <p:cNvPr id="187" name="Google Shape;187;p21"/>
          <p:cNvSpPr txBox="1"/>
          <p:nvPr/>
        </p:nvSpPr>
        <p:spPr>
          <a:xfrm>
            <a:off x="765450" y="170350"/>
            <a:ext cx="7300500" cy="60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latin typeface="Roboto"/>
                <a:ea typeface="Roboto"/>
                <a:cs typeface="Roboto"/>
                <a:sym typeface="Roboto"/>
              </a:rPr>
              <a:t>Visuals using 311 Data</a:t>
            </a:r>
            <a:endParaRPr sz="25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554</Words>
  <Application>Microsoft Office PowerPoint</Application>
  <PresentationFormat>On-screen Show (16:9)</PresentationFormat>
  <Paragraphs>63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Impact</vt:lpstr>
      <vt:lpstr>Arial</vt:lpstr>
      <vt:lpstr>Roboto</vt:lpstr>
      <vt:lpstr>Geometric</vt:lpstr>
      <vt:lpstr>Finding the best place to rent an apartment based on the crime rates and the 311 calls directory</vt:lpstr>
      <vt:lpstr>Team Recovery Nafisa Kibria Kyle Castorico Abid Yeamin </vt:lpstr>
      <vt:lpstr>The Business Around the Project</vt:lpstr>
      <vt:lpstr>Data Collection</vt:lpstr>
      <vt:lpstr>USER BENEFITS</vt:lpstr>
      <vt:lpstr>Methodology</vt:lpstr>
      <vt:lpstr>Dimensional Modeling</vt:lpstr>
      <vt:lpstr>Visualization</vt:lpstr>
      <vt:lpstr>PowerPoint Presentation</vt:lpstr>
      <vt:lpstr>PowerPoint Presentation</vt:lpstr>
      <vt:lpstr>PowerPoint Presentation</vt:lpstr>
      <vt:lpstr>PowerPoint Presentation</vt:lpstr>
      <vt:lpstr>Insights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place to rent an apartment based on the crime rates and the 311 calls directory</dc:title>
  <dc:creator>k.castorico</dc:creator>
  <cp:lastModifiedBy>k.castorico</cp:lastModifiedBy>
  <cp:revision>1</cp:revision>
  <dcterms:modified xsi:type="dcterms:W3CDTF">2023-07-12T21:17:06Z</dcterms:modified>
</cp:coreProperties>
</file>