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Lst>
  <p:sldSz cx="9144000" cy="5143500" type="screen16x9"/>
  <p:notesSz cx="6858000" cy="9144000"/>
  <p:embeddedFontLst>
    <p:embeddedFont>
      <p:font typeface="Barlow" pitchFamily="2" charset="77"/>
      <p:regular r:id="rId20"/>
      <p:bold r:id="rId21"/>
      <p:italic r:id="rId22"/>
      <p:boldItalic r:id="rId23"/>
    </p:embeddedFont>
    <p:embeddedFont>
      <p:font typeface="Barlow Light" panose="020F0302020204030204" pitchFamily="34" charset="0"/>
      <p:regular r:id="rId24"/>
      <p:bold r:id="rId25"/>
      <p:italic r:id="rId26"/>
      <p:boldItalic r:id="rId27"/>
    </p:embeddedFont>
    <p:embeddedFont>
      <p:font typeface="Bebas Neue" panose="020B0606020202050201" pitchFamily="34" charset="77"/>
      <p:regular r:id="rId28"/>
    </p:embeddedFont>
    <p:embeddedFont>
      <p:font typeface="Calibri" panose="020F050202020403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2909D9C-31BC-4782-88DB-2CE979802D57}">
  <a:tblStyle styleId="{12909D9C-31BC-4782-88DB-2CE979802D5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4661"/>
  </p:normalViewPr>
  <p:slideViewPr>
    <p:cSldViewPr snapToGrid="0">
      <p:cViewPr varScale="1">
        <p:scale>
          <a:sx n="152" d="100"/>
          <a:sy n="152" d="100"/>
        </p:scale>
        <p:origin x="58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5f391192_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f6fbf81139_0_5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f6fbf81139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1f6fbf81139_0_12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1f6fbf81139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5f391192_04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f6fbf81139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f6fbf81139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f6fbf81139_0_21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f6fbf81139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f6fbf81139_0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f6fbf81139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1f6fd2718e9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1f6fd2718e9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606f1c2d_3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5f391192_02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5f391192_0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f6fbf81139_0_18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f6fbf81139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5f391192_01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f6fbf81139_0_1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1f6fbf81139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855300" y="1363125"/>
            <a:ext cx="5110800" cy="2417100"/>
          </a:xfrm>
          <a:prstGeom prst="rect">
            <a:avLst/>
          </a:prstGeom>
        </p:spPr>
        <p:txBody>
          <a:bodyPr spcFirstLastPara="1" wrap="square" lIns="0" tIns="0" rIns="0" bIns="0" anchor="ctr" anchorCtr="0">
            <a:noAutofit/>
          </a:bodyPr>
          <a:lstStyle>
            <a:lvl1pPr lvl="0" rtl="0">
              <a:spcBef>
                <a:spcPts val="0"/>
              </a:spcBef>
              <a:spcAft>
                <a:spcPts val="0"/>
              </a:spcAft>
              <a:buClr>
                <a:schemeClr val="lt2"/>
              </a:buClr>
              <a:buSzPts val="4800"/>
              <a:buNone/>
              <a:defRPr sz="4800">
                <a:solidFill>
                  <a:schemeClr val="lt2"/>
                </a:solidFill>
              </a:defRPr>
            </a:lvl1pPr>
            <a:lvl2pPr lvl="1" rtl="0">
              <a:spcBef>
                <a:spcPts val="0"/>
              </a:spcBef>
              <a:spcAft>
                <a:spcPts val="0"/>
              </a:spcAft>
              <a:buClr>
                <a:schemeClr val="lt2"/>
              </a:buClr>
              <a:buSzPts val="4800"/>
              <a:buNone/>
              <a:defRPr sz="4800">
                <a:solidFill>
                  <a:schemeClr val="lt2"/>
                </a:solidFill>
              </a:defRPr>
            </a:lvl2pPr>
            <a:lvl3pPr lvl="2" rtl="0">
              <a:spcBef>
                <a:spcPts val="0"/>
              </a:spcBef>
              <a:spcAft>
                <a:spcPts val="0"/>
              </a:spcAft>
              <a:buClr>
                <a:schemeClr val="lt2"/>
              </a:buClr>
              <a:buSzPts val="4800"/>
              <a:buNone/>
              <a:defRPr sz="4800">
                <a:solidFill>
                  <a:schemeClr val="lt2"/>
                </a:solidFill>
              </a:defRPr>
            </a:lvl3pPr>
            <a:lvl4pPr lvl="3" rtl="0">
              <a:spcBef>
                <a:spcPts val="0"/>
              </a:spcBef>
              <a:spcAft>
                <a:spcPts val="0"/>
              </a:spcAft>
              <a:buClr>
                <a:schemeClr val="lt2"/>
              </a:buClr>
              <a:buSzPts val="4800"/>
              <a:buNone/>
              <a:defRPr sz="4800">
                <a:solidFill>
                  <a:schemeClr val="lt2"/>
                </a:solidFill>
              </a:defRPr>
            </a:lvl4pPr>
            <a:lvl5pPr lvl="4" rtl="0">
              <a:spcBef>
                <a:spcPts val="0"/>
              </a:spcBef>
              <a:spcAft>
                <a:spcPts val="0"/>
              </a:spcAft>
              <a:buClr>
                <a:schemeClr val="lt2"/>
              </a:buClr>
              <a:buSzPts val="4800"/>
              <a:buNone/>
              <a:defRPr sz="4800">
                <a:solidFill>
                  <a:schemeClr val="lt2"/>
                </a:solidFill>
              </a:defRPr>
            </a:lvl5pPr>
            <a:lvl6pPr lvl="5" rtl="0">
              <a:spcBef>
                <a:spcPts val="0"/>
              </a:spcBef>
              <a:spcAft>
                <a:spcPts val="0"/>
              </a:spcAft>
              <a:buClr>
                <a:schemeClr val="lt2"/>
              </a:buClr>
              <a:buSzPts val="4800"/>
              <a:buNone/>
              <a:defRPr sz="4800">
                <a:solidFill>
                  <a:schemeClr val="lt2"/>
                </a:solidFill>
              </a:defRPr>
            </a:lvl6pPr>
            <a:lvl7pPr lvl="6" rtl="0">
              <a:spcBef>
                <a:spcPts val="0"/>
              </a:spcBef>
              <a:spcAft>
                <a:spcPts val="0"/>
              </a:spcAft>
              <a:buClr>
                <a:schemeClr val="lt2"/>
              </a:buClr>
              <a:buSzPts val="4800"/>
              <a:buNone/>
              <a:defRPr sz="4800">
                <a:solidFill>
                  <a:schemeClr val="lt2"/>
                </a:solidFill>
              </a:defRPr>
            </a:lvl7pPr>
            <a:lvl8pPr lvl="7" rtl="0">
              <a:spcBef>
                <a:spcPts val="0"/>
              </a:spcBef>
              <a:spcAft>
                <a:spcPts val="0"/>
              </a:spcAft>
              <a:buClr>
                <a:schemeClr val="lt2"/>
              </a:buClr>
              <a:buSzPts val="4800"/>
              <a:buNone/>
              <a:defRPr sz="4800">
                <a:solidFill>
                  <a:schemeClr val="lt2"/>
                </a:solidFill>
              </a:defRPr>
            </a:lvl8pPr>
            <a:lvl9pPr lvl="8" rtl="0">
              <a:spcBef>
                <a:spcPts val="0"/>
              </a:spcBef>
              <a:spcAft>
                <a:spcPts val="0"/>
              </a:spcAft>
              <a:buClr>
                <a:schemeClr val="lt2"/>
              </a:buClr>
              <a:buSzPts val="4800"/>
              <a:buNone/>
              <a:defRPr sz="4800">
                <a:solidFill>
                  <a:schemeClr val="lt2"/>
                </a:solidFill>
              </a:defRPr>
            </a:lvl9pPr>
          </a:lstStyle>
          <a:p>
            <a:endParaRPr/>
          </a:p>
        </p:txBody>
      </p:sp>
      <p:grpSp>
        <p:nvGrpSpPr>
          <p:cNvPr id="13" name="Google Shape;13;p2"/>
          <p:cNvGrpSpPr/>
          <p:nvPr/>
        </p:nvGrpSpPr>
        <p:grpSpPr>
          <a:xfrm>
            <a:off x="0" y="2550906"/>
            <a:ext cx="719125" cy="41700"/>
            <a:chOff x="0" y="2550906"/>
            <a:chExt cx="719125" cy="41700"/>
          </a:xfrm>
        </p:grpSpPr>
        <p:sp>
          <p:nvSpPr>
            <p:cNvPr id="14" name="Google Shape;14;p2"/>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855300" y="1534047"/>
            <a:ext cx="51108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8" name="Google Shape;18;p3"/>
          <p:cNvSpPr txBox="1">
            <a:spLocks noGrp="1"/>
          </p:cNvSpPr>
          <p:nvPr>
            <p:ph type="subTitle" idx="1"/>
          </p:nvPr>
        </p:nvSpPr>
        <p:spPr>
          <a:xfrm>
            <a:off x="855300" y="2714552"/>
            <a:ext cx="5110800" cy="428100"/>
          </a:xfrm>
          <a:prstGeom prst="rect">
            <a:avLst/>
          </a:prstGeom>
        </p:spPr>
        <p:txBody>
          <a:bodyPr spcFirstLastPara="1" wrap="square" lIns="0" tIns="0" rIns="0" bIns="0" anchor="t" anchorCtr="0">
            <a:noAutofit/>
          </a:bodyPr>
          <a:lstStyle>
            <a:lvl1pPr lvl="0" rtl="0">
              <a:spcBef>
                <a:spcPts val="0"/>
              </a:spcBef>
              <a:spcAft>
                <a:spcPts val="0"/>
              </a:spcAft>
              <a:buClr>
                <a:schemeClr val="lt2"/>
              </a:buClr>
              <a:buSzPts val="2400"/>
              <a:buNone/>
              <a:defRPr>
                <a:solidFill>
                  <a:schemeClr val="lt2"/>
                </a:solidFill>
              </a:defRPr>
            </a:lvl1pPr>
            <a:lvl2pPr lvl="1" rtl="0">
              <a:spcBef>
                <a:spcPts val="800"/>
              </a:spcBef>
              <a:spcAft>
                <a:spcPts val="0"/>
              </a:spcAft>
              <a:buClr>
                <a:schemeClr val="lt2"/>
              </a:buClr>
              <a:buSzPts val="3000"/>
              <a:buNone/>
              <a:defRPr sz="3000">
                <a:solidFill>
                  <a:schemeClr val="lt2"/>
                </a:solidFill>
              </a:defRPr>
            </a:lvl2pPr>
            <a:lvl3pPr lvl="2" rtl="0">
              <a:spcBef>
                <a:spcPts val="800"/>
              </a:spcBef>
              <a:spcAft>
                <a:spcPts val="0"/>
              </a:spcAft>
              <a:buClr>
                <a:schemeClr val="lt2"/>
              </a:buClr>
              <a:buSzPts val="3000"/>
              <a:buNone/>
              <a:defRPr sz="3000">
                <a:solidFill>
                  <a:schemeClr val="lt2"/>
                </a:solidFill>
              </a:defRPr>
            </a:lvl3pPr>
            <a:lvl4pPr lvl="3" rtl="0">
              <a:spcBef>
                <a:spcPts val="800"/>
              </a:spcBef>
              <a:spcAft>
                <a:spcPts val="0"/>
              </a:spcAft>
              <a:buClr>
                <a:schemeClr val="lt2"/>
              </a:buClr>
              <a:buSzPts val="3000"/>
              <a:buNone/>
              <a:defRPr sz="3000">
                <a:solidFill>
                  <a:schemeClr val="lt2"/>
                </a:solidFill>
              </a:defRPr>
            </a:lvl4pPr>
            <a:lvl5pPr lvl="4" rtl="0">
              <a:spcBef>
                <a:spcPts val="800"/>
              </a:spcBef>
              <a:spcAft>
                <a:spcPts val="0"/>
              </a:spcAft>
              <a:buClr>
                <a:schemeClr val="lt2"/>
              </a:buClr>
              <a:buSzPts val="3000"/>
              <a:buNone/>
              <a:defRPr sz="3000">
                <a:solidFill>
                  <a:schemeClr val="lt2"/>
                </a:solidFill>
              </a:defRPr>
            </a:lvl5pPr>
            <a:lvl6pPr lvl="5" rtl="0">
              <a:spcBef>
                <a:spcPts val="800"/>
              </a:spcBef>
              <a:spcAft>
                <a:spcPts val="0"/>
              </a:spcAft>
              <a:buClr>
                <a:schemeClr val="lt2"/>
              </a:buClr>
              <a:buSzPts val="3000"/>
              <a:buNone/>
              <a:defRPr sz="3000">
                <a:solidFill>
                  <a:schemeClr val="lt2"/>
                </a:solidFill>
              </a:defRPr>
            </a:lvl6pPr>
            <a:lvl7pPr lvl="6" rtl="0">
              <a:spcBef>
                <a:spcPts val="800"/>
              </a:spcBef>
              <a:spcAft>
                <a:spcPts val="0"/>
              </a:spcAft>
              <a:buClr>
                <a:schemeClr val="lt2"/>
              </a:buClr>
              <a:buSzPts val="3000"/>
              <a:buNone/>
              <a:defRPr sz="3000">
                <a:solidFill>
                  <a:schemeClr val="lt2"/>
                </a:solidFill>
              </a:defRPr>
            </a:lvl7pPr>
            <a:lvl8pPr lvl="7" rtl="0">
              <a:spcBef>
                <a:spcPts val="800"/>
              </a:spcBef>
              <a:spcAft>
                <a:spcPts val="0"/>
              </a:spcAft>
              <a:buClr>
                <a:schemeClr val="lt2"/>
              </a:buClr>
              <a:buSzPts val="3000"/>
              <a:buNone/>
              <a:defRPr sz="3000">
                <a:solidFill>
                  <a:schemeClr val="lt2"/>
                </a:solidFill>
              </a:defRPr>
            </a:lvl8pPr>
            <a:lvl9pPr lvl="8" rtl="0">
              <a:spcBef>
                <a:spcPts val="800"/>
              </a:spcBef>
              <a:spcAft>
                <a:spcPts val="800"/>
              </a:spcAft>
              <a:buClr>
                <a:schemeClr val="lt2"/>
              </a:buClr>
              <a:buSzPts val="3000"/>
              <a:buNone/>
              <a:defRPr sz="3000">
                <a:solidFill>
                  <a:schemeClr val="lt2"/>
                </a:solidFill>
              </a:defRPr>
            </a:lvl9pPr>
          </a:lstStyle>
          <a:p>
            <a:endParaRPr/>
          </a:p>
        </p:txBody>
      </p:sp>
      <p:grpSp>
        <p:nvGrpSpPr>
          <p:cNvPr id="19" name="Google Shape;19;p3"/>
          <p:cNvGrpSpPr/>
          <p:nvPr/>
        </p:nvGrpSpPr>
        <p:grpSpPr>
          <a:xfrm>
            <a:off x="0" y="2550906"/>
            <a:ext cx="719125" cy="41700"/>
            <a:chOff x="0" y="2550906"/>
            <a:chExt cx="719125" cy="41700"/>
          </a:xfrm>
        </p:grpSpPr>
        <p:sp>
          <p:nvSpPr>
            <p:cNvPr id="20" name="Google Shape;20;p3"/>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accent1"/>
            </a:gs>
            <a:gs pos="100000">
              <a:schemeClr val="accent2"/>
            </a:gs>
          </a:gsLst>
          <a:path path="circle">
            <a:fillToRect l="100000" t="100000"/>
          </a:path>
          <a:tileRect r="-100000" b="-100000"/>
        </a:gradFill>
        <a:effectLst/>
      </p:bgPr>
    </p:bg>
    <p:spTree>
      <p:nvGrpSpPr>
        <p:cNvPr id="1" name="Shape 22"/>
        <p:cNvGrpSpPr/>
        <p:nvPr/>
      </p:nvGrpSpPr>
      <p:grpSpPr>
        <a:xfrm>
          <a:off x="0" y="0"/>
          <a:ext cx="0" cy="0"/>
          <a:chOff x="0" y="0"/>
          <a:chExt cx="0" cy="0"/>
        </a:xfrm>
      </p:grpSpPr>
      <p:sp>
        <p:nvSpPr>
          <p:cNvPr id="23" name="Google Shape;23;p4"/>
          <p:cNvSpPr txBox="1">
            <a:spLocks noGrp="1"/>
          </p:cNvSpPr>
          <p:nvPr>
            <p:ph type="body" idx="1"/>
          </p:nvPr>
        </p:nvSpPr>
        <p:spPr>
          <a:xfrm>
            <a:off x="855300" y="2161800"/>
            <a:ext cx="5307000" cy="819900"/>
          </a:xfrm>
          <a:prstGeom prst="rect">
            <a:avLst/>
          </a:prstGeom>
          <a:effectLst>
            <a:outerShdw blurRad="14288" dist="9525" dir="16560000" algn="bl" rotWithShape="0">
              <a:schemeClr val="accent1"/>
            </a:outerShdw>
          </a:effectLst>
        </p:spPr>
        <p:txBody>
          <a:bodyPr spcFirstLastPara="1" wrap="square" lIns="0" tIns="0" rIns="0" bIns="0" anchor="ctr" anchorCtr="0">
            <a:noAutofit/>
          </a:bodyPr>
          <a:lstStyle>
            <a:lvl1pPr marL="457200" lvl="0" indent="-419100" rtl="0">
              <a:spcBef>
                <a:spcPts val="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1pPr>
            <a:lvl2pPr marL="914400" lvl="1"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2pPr>
            <a:lvl3pPr marL="1371600" lvl="2"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3pPr>
            <a:lvl4pPr marL="1828800" lvl="3"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4pPr>
            <a:lvl5pPr marL="2286000" lvl="4"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5pPr>
            <a:lvl6pPr marL="2743200" lvl="5"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6pPr>
            <a:lvl7pPr marL="3200400" lvl="6"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7pPr>
            <a:lvl8pPr marL="3657600" lvl="7"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8pPr>
            <a:lvl9pPr marL="4114800" lvl="8" indent="-419100" rtl="0">
              <a:spcBef>
                <a:spcPts val="800"/>
              </a:spcBef>
              <a:spcAft>
                <a:spcPts val="800"/>
              </a:spcAft>
              <a:buClr>
                <a:schemeClr val="accent5"/>
              </a:buClr>
              <a:buSzPts val="3000"/>
              <a:buFont typeface="Barlow"/>
              <a:buChar char="■"/>
              <a:defRPr sz="3000" b="1" i="1">
                <a:solidFill>
                  <a:schemeClr val="accent5"/>
                </a:solidFill>
                <a:latin typeface="Barlow"/>
                <a:ea typeface="Barlow"/>
                <a:cs typeface="Barlow"/>
                <a:sym typeface="Barlow"/>
              </a:defRPr>
            </a:lvl9pPr>
          </a:lstStyle>
          <a:p>
            <a:endParaRPr/>
          </a:p>
        </p:txBody>
      </p:sp>
      <p:sp>
        <p:nvSpPr>
          <p:cNvPr id="24" name="Google Shape;24;p4"/>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25" name="Google Shape;25;p4"/>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6" name="Google Shape;26;p4"/>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29" name="Google Shape;29;p5"/>
          <p:cNvSpPr txBox="1">
            <a:spLocks noGrp="1"/>
          </p:cNvSpPr>
          <p:nvPr>
            <p:ph type="body" idx="1"/>
          </p:nvPr>
        </p:nvSpPr>
        <p:spPr>
          <a:xfrm>
            <a:off x="855300" y="1353948"/>
            <a:ext cx="5307000" cy="30339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30" name="Google Shape;30;p5"/>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31" name="Google Shape;31;p5"/>
          <p:cNvGrpSpPr/>
          <p:nvPr/>
        </p:nvGrpSpPr>
        <p:grpSpPr>
          <a:xfrm>
            <a:off x="0" y="1120426"/>
            <a:ext cx="719125" cy="41709"/>
            <a:chOff x="0" y="1120426"/>
            <a:chExt cx="719125" cy="41709"/>
          </a:xfrm>
        </p:grpSpPr>
        <p:sp>
          <p:nvSpPr>
            <p:cNvPr id="32" name="Google Shape;32;p5"/>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36" name="Google Shape;36;p6"/>
          <p:cNvSpPr txBox="1">
            <a:spLocks noGrp="1"/>
          </p:cNvSpPr>
          <p:nvPr>
            <p:ph type="body" idx="1"/>
          </p:nvPr>
        </p:nvSpPr>
        <p:spPr>
          <a:xfrm>
            <a:off x="855275" y="1353950"/>
            <a:ext cx="24795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7" name="Google Shape;37;p6"/>
          <p:cNvSpPr txBox="1">
            <a:spLocks noGrp="1"/>
          </p:cNvSpPr>
          <p:nvPr>
            <p:ph type="body" idx="2"/>
          </p:nvPr>
        </p:nvSpPr>
        <p:spPr>
          <a:xfrm>
            <a:off x="3682698" y="1353950"/>
            <a:ext cx="24795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8" name="Google Shape;38;p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39" name="Google Shape;39;p6"/>
          <p:cNvGrpSpPr/>
          <p:nvPr/>
        </p:nvGrpSpPr>
        <p:grpSpPr>
          <a:xfrm>
            <a:off x="0" y="1120426"/>
            <a:ext cx="719125" cy="41709"/>
            <a:chOff x="0" y="1120426"/>
            <a:chExt cx="719125" cy="41709"/>
          </a:xfrm>
        </p:grpSpPr>
        <p:sp>
          <p:nvSpPr>
            <p:cNvPr id="40" name="Google Shape;40;p6"/>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44" name="Google Shape;44;p7"/>
          <p:cNvSpPr txBox="1">
            <a:spLocks noGrp="1"/>
          </p:cNvSpPr>
          <p:nvPr>
            <p:ph type="body" idx="1"/>
          </p:nvPr>
        </p:nvSpPr>
        <p:spPr>
          <a:xfrm>
            <a:off x="855300" y="1353950"/>
            <a:ext cx="23157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45" name="Google Shape;45;p7"/>
          <p:cNvSpPr txBox="1">
            <a:spLocks noGrp="1"/>
          </p:cNvSpPr>
          <p:nvPr>
            <p:ph type="body" idx="2"/>
          </p:nvPr>
        </p:nvSpPr>
        <p:spPr>
          <a:xfrm>
            <a:off x="3414196" y="1353950"/>
            <a:ext cx="23157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46" name="Google Shape;46;p7"/>
          <p:cNvSpPr txBox="1">
            <a:spLocks noGrp="1"/>
          </p:cNvSpPr>
          <p:nvPr>
            <p:ph type="body" idx="3"/>
          </p:nvPr>
        </p:nvSpPr>
        <p:spPr>
          <a:xfrm>
            <a:off x="5973091" y="1353950"/>
            <a:ext cx="23157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47" name="Google Shape;47;p7"/>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48" name="Google Shape;48;p7"/>
          <p:cNvGrpSpPr/>
          <p:nvPr/>
        </p:nvGrpSpPr>
        <p:grpSpPr>
          <a:xfrm>
            <a:off x="0" y="1120426"/>
            <a:ext cx="719125" cy="41709"/>
            <a:chOff x="0" y="1120426"/>
            <a:chExt cx="719125" cy="41709"/>
          </a:xfrm>
        </p:grpSpPr>
        <p:sp>
          <p:nvSpPr>
            <p:cNvPr id="49" name="Google Shape;49;p7"/>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53" name="Google Shape;53;p8"/>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54" name="Google Shape;54;p8"/>
          <p:cNvGrpSpPr/>
          <p:nvPr/>
        </p:nvGrpSpPr>
        <p:grpSpPr>
          <a:xfrm>
            <a:off x="0" y="1120426"/>
            <a:ext cx="719125" cy="41709"/>
            <a:chOff x="0" y="1120426"/>
            <a:chExt cx="719125" cy="41709"/>
          </a:xfrm>
        </p:grpSpPr>
        <p:sp>
          <p:nvSpPr>
            <p:cNvPr id="55" name="Google Shape;55;p8"/>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7"/>
        <p:cNvGrpSpPr/>
        <p:nvPr/>
      </p:nvGrpSpPr>
      <p:grpSpPr>
        <a:xfrm>
          <a:off x="0" y="0"/>
          <a:ext cx="0" cy="0"/>
          <a:chOff x="0" y="0"/>
          <a:chExt cx="0" cy="0"/>
        </a:xfrm>
      </p:grpSpPr>
      <p:sp>
        <p:nvSpPr>
          <p:cNvPr id="58" name="Google Shape;58;p9"/>
          <p:cNvSpPr txBox="1">
            <a:spLocks noGrp="1"/>
          </p:cNvSpPr>
          <p:nvPr>
            <p:ph type="body" idx="1"/>
          </p:nvPr>
        </p:nvSpPr>
        <p:spPr>
          <a:xfrm>
            <a:off x="855300" y="4406300"/>
            <a:ext cx="7433400" cy="311400"/>
          </a:xfrm>
          <a:prstGeom prst="rect">
            <a:avLst/>
          </a:prstGeom>
        </p:spPr>
        <p:txBody>
          <a:bodyPr spcFirstLastPara="1" wrap="square" lIns="0" tIns="0" rIns="0" bIns="0" anchor="t" anchorCtr="0">
            <a:noAutofit/>
          </a:bodyPr>
          <a:lstStyle>
            <a:lvl1pPr marL="457200" lvl="0" indent="-228600" rtl="0">
              <a:spcBef>
                <a:spcPts val="0"/>
              </a:spcBef>
              <a:spcAft>
                <a:spcPts val="800"/>
              </a:spcAft>
              <a:buSzPts val="1800"/>
              <a:buNone/>
              <a:defRPr sz="1800"/>
            </a:lvl1pPr>
          </a:lstStyle>
          <a:p>
            <a:endParaRPr/>
          </a:p>
        </p:txBody>
      </p:sp>
      <p:sp>
        <p:nvSpPr>
          <p:cNvPr id="59" name="Google Shape;59;p9"/>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60" name="Google Shape;60;p9"/>
          <p:cNvGrpSpPr/>
          <p:nvPr/>
        </p:nvGrpSpPr>
        <p:grpSpPr>
          <a:xfrm>
            <a:off x="0" y="4541156"/>
            <a:ext cx="719125" cy="41700"/>
            <a:chOff x="0" y="4541156"/>
            <a:chExt cx="719125" cy="41700"/>
          </a:xfrm>
        </p:grpSpPr>
        <p:sp>
          <p:nvSpPr>
            <p:cNvPr id="61" name="Google Shape;61;p9"/>
            <p:cNvSpPr/>
            <p:nvPr/>
          </p:nvSpPr>
          <p:spPr>
            <a:xfrm>
              <a:off x="0" y="454115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a:off x="506425" y="454115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sp>
        <p:nvSpPr>
          <p:cNvPr id="64" name="Google Shape;64;p10"/>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65" name="Google Shape;65;p10"/>
          <p:cNvGrpSpPr/>
          <p:nvPr/>
        </p:nvGrpSpPr>
        <p:grpSpPr>
          <a:xfrm>
            <a:off x="0" y="2550906"/>
            <a:ext cx="719125" cy="41700"/>
            <a:chOff x="0" y="2550906"/>
            <a:chExt cx="719125" cy="41700"/>
          </a:xfrm>
        </p:grpSpPr>
        <p:sp>
          <p:nvSpPr>
            <p:cNvPr id="66" name="Google Shape;66;p10"/>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0"/>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5"/>
            </a:gs>
            <a:gs pos="100000">
              <a:schemeClr val="accent6"/>
            </a:gs>
          </a:gsLst>
          <a:path path="circle">
            <a:fillToRect l="100000" t="100000"/>
          </a:path>
          <a:tileRect r="-100000" b="-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53070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1pPr>
            <a:lvl2pPr lvl="1"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2pPr>
            <a:lvl3pPr lvl="2"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3pPr>
            <a:lvl4pPr lvl="3"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4pPr>
            <a:lvl5pPr lvl="4"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5pPr>
            <a:lvl6pPr lvl="5"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6pPr>
            <a:lvl7pPr lvl="6"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7pPr>
            <a:lvl8pPr lvl="7"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8pPr>
            <a:lvl9pPr lvl="8"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9pPr>
          </a:lstStyle>
          <a:p>
            <a:endParaRPr/>
          </a:p>
        </p:txBody>
      </p:sp>
      <p:sp>
        <p:nvSpPr>
          <p:cNvPr id="7" name="Google Shape;7;p1"/>
          <p:cNvSpPr txBox="1">
            <a:spLocks noGrp="1"/>
          </p:cNvSpPr>
          <p:nvPr>
            <p:ph type="body" idx="1"/>
          </p:nvPr>
        </p:nvSpPr>
        <p:spPr>
          <a:xfrm>
            <a:off x="855300" y="1353948"/>
            <a:ext cx="53070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800"/>
              </a:spcBef>
              <a:spcAft>
                <a:spcPts val="80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lvl1pPr lvl="0" algn="ctr" rtl="0">
              <a:buNone/>
              <a:defRPr sz="1300">
                <a:solidFill>
                  <a:schemeClr val="accent2"/>
                </a:solidFill>
                <a:latin typeface="Barlow Light"/>
                <a:ea typeface="Barlow Light"/>
                <a:cs typeface="Barlow Light"/>
                <a:sym typeface="Barlow Light"/>
              </a:defRPr>
            </a:lvl1pPr>
            <a:lvl2pPr lvl="1" algn="ctr" rtl="0">
              <a:buNone/>
              <a:defRPr sz="1300">
                <a:solidFill>
                  <a:schemeClr val="accent2"/>
                </a:solidFill>
                <a:latin typeface="Barlow Light"/>
                <a:ea typeface="Barlow Light"/>
                <a:cs typeface="Barlow Light"/>
                <a:sym typeface="Barlow Light"/>
              </a:defRPr>
            </a:lvl2pPr>
            <a:lvl3pPr lvl="2" algn="ctr" rtl="0">
              <a:buNone/>
              <a:defRPr sz="1300">
                <a:solidFill>
                  <a:schemeClr val="accent2"/>
                </a:solidFill>
                <a:latin typeface="Barlow Light"/>
                <a:ea typeface="Barlow Light"/>
                <a:cs typeface="Barlow Light"/>
                <a:sym typeface="Barlow Light"/>
              </a:defRPr>
            </a:lvl3pPr>
            <a:lvl4pPr lvl="3" algn="ctr" rtl="0">
              <a:buNone/>
              <a:defRPr sz="1300">
                <a:solidFill>
                  <a:schemeClr val="accent2"/>
                </a:solidFill>
                <a:latin typeface="Barlow Light"/>
                <a:ea typeface="Barlow Light"/>
                <a:cs typeface="Barlow Light"/>
                <a:sym typeface="Barlow Light"/>
              </a:defRPr>
            </a:lvl4pPr>
            <a:lvl5pPr lvl="4" algn="ctr" rtl="0">
              <a:buNone/>
              <a:defRPr sz="1300">
                <a:solidFill>
                  <a:schemeClr val="accent2"/>
                </a:solidFill>
                <a:latin typeface="Barlow Light"/>
                <a:ea typeface="Barlow Light"/>
                <a:cs typeface="Barlow Light"/>
                <a:sym typeface="Barlow Light"/>
              </a:defRPr>
            </a:lvl5pPr>
            <a:lvl6pPr lvl="5" algn="ctr" rtl="0">
              <a:buNone/>
              <a:defRPr sz="1300">
                <a:solidFill>
                  <a:schemeClr val="accent2"/>
                </a:solidFill>
                <a:latin typeface="Barlow Light"/>
                <a:ea typeface="Barlow Light"/>
                <a:cs typeface="Barlow Light"/>
                <a:sym typeface="Barlow Light"/>
              </a:defRPr>
            </a:lvl6pPr>
            <a:lvl7pPr lvl="6" algn="ctr" rtl="0">
              <a:buNone/>
              <a:defRPr sz="1300">
                <a:solidFill>
                  <a:schemeClr val="accent2"/>
                </a:solidFill>
                <a:latin typeface="Barlow Light"/>
                <a:ea typeface="Barlow Light"/>
                <a:cs typeface="Barlow Light"/>
                <a:sym typeface="Barlow Light"/>
              </a:defRPr>
            </a:lvl7pPr>
            <a:lvl8pPr lvl="7" algn="ctr" rtl="0">
              <a:buNone/>
              <a:defRPr sz="1300">
                <a:solidFill>
                  <a:schemeClr val="accent2"/>
                </a:solidFill>
                <a:latin typeface="Barlow Light"/>
                <a:ea typeface="Barlow Light"/>
                <a:cs typeface="Barlow Light"/>
                <a:sym typeface="Barlow Light"/>
              </a:defRPr>
            </a:lvl8pPr>
            <a:lvl9pPr lvl="8" algn="ctr" rtl="0">
              <a:buNone/>
              <a:defRPr sz="1300">
                <a:solidFill>
                  <a:schemeClr val="accent2"/>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
              <a:t>‹#›</a:t>
            </a:fld>
            <a:endParaRPr/>
          </a:p>
        </p:txBody>
      </p:sp>
      <p:sp>
        <p:nvSpPr>
          <p:cNvPr id="9" name="Google Shape;9;p1"/>
          <p:cNvSpPr/>
          <p:nvPr/>
        </p:nvSpPr>
        <p:spPr>
          <a:xfrm>
            <a:off x="0" y="5096950"/>
            <a:ext cx="8719800" cy="46500"/>
          </a:xfrm>
          <a:prstGeom prst="rect">
            <a:avLst/>
          </a:prstGeom>
          <a:gradFill>
            <a:gsLst>
              <a:gs pos="0">
                <a:srgbClr val="FFFFFF">
                  <a:alpha val="29803"/>
                  <a:alpha val="29800"/>
                </a:srgbClr>
              </a:gs>
              <a:gs pos="100000">
                <a:srgbClr val="FFFFFF">
                  <a:alpha val="0"/>
                  <a:alpha val="298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8693400" y="5096950"/>
            <a:ext cx="450600" cy="46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www.tmwr.org/dimensionality.html"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hyperlink" Target="https://towardsdatascience.com/learn-principle-component-analysis-in-r-ddba7c9b1064"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sudalairajkumar/cryptocurrencypricehistory" TargetMode="External"/><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1"/>
          <p:cNvSpPr txBox="1">
            <a:spLocks noGrp="1"/>
          </p:cNvSpPr>
          <p:nvPr>
            <p:ph type="ctrTitle"/>
          </p:nvPr>
        </p:nvSpPr>
        <p:spPr>
          <a:xfrm>
            <a:off x="408050" y="2403875"/>
            <a:ext cx="5110800" cy="2417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800"/>
              <a:t>CRYPTOCURRENCY</a:t>
            </a:r>
            <a:r>
              <a:rPr lang="en" sz="3800">
                <a:solidFill>
                  <a:schemeClr val="lt2"/>
                </a:solidFill>
              </a:rPr>
              <a:t> </a:t>
            </a:r>
            <a:r>
              <a:rPr lang="en" sz="3800">
                <a:solidFill>
                  <a:schemeClr val="accent1"/>
                </a:solidFill>
              </a:rPr>
              <a:t>AND</a:t>
            </a:r>
            <a:r>
              <a:rPr lang="en" sz="3800">
                <a:solidFill>
                  <a:schemeClr val="lt2"/>
                </a:solidFill>
              </a:rPr>
              <a:t> </a:t>
            </a:r>
            <a:endParaRPr sz="3800">
              <a:solidFill>
                <a:schemeClr val="lt2"/>
              </a:solidFill>
            </a:endParaRPr>
          </a:p>
          <a:p>
            <a:pPr marL="0" lvl="0" indent="0" algn="l" rtl="0">
              <a:spcBef>
                <a:spcPts val="0"/>
              </a:spcBef>
              <a:spcAft>
                <a:spcPts val="0"/>
              </a:spcAft>
              <a:buNone/>
            </a:pPr>
            <a:r>
              <a:rPr lang="en" sz="3800"/>
              <a:t>VALUATIONS</a:t>
            </a:r>
            <a:endParaRPr sz="3800">
              <a:solidFill>
                <a:schemeClr val="lt2"/>
              </a:solidFill>
            </a:endParaRPr>
          </a:p>
        </p:txBody>
      </p:sp>
      <p:grpSp>
        <p:nvGrpSpPr>
          <p:cNvPr id="73" name="Google Shape;73;p11"/>
          <p:cNvGrpSpPr/>
          <p:nvPr/>
        </p:nvGrpSpPr>
        <p:grpSpPr>
          <a:xfrm>
            <a:off x="5070100" y="-572576"/>
            <a:ext cx="3546732" cy="5523712"/>
            <a:chOff x="5070100" y="-572576"/>
            <a:chExt cx="3546732" cy="5523712"/>
          </a:xfrm>
        </p:grpSpPr>
        <p:sp>
          <p:nvSpPr>
            <p:cNvPr id="74" name="Google Shape;74;p11"/>
            <p:cNvSpPr/>
            <p:nvPr/>
          </p:nvSpPr>
          <p:spPr>
            <a:xfrm>
              <a:off x="6375228" y="-572576"/>
              <a:ext cx="465364" cy="2642770"/>
            </a:xfrm>
            <a:custGeom>
              <a:avLst/>
              <a:gdLst/>
              <a:ahLst/>
              <a:cxnLst/>
              <a:rect l="l" t="t" r="r" b="b"/>
              <a:pathLst>
                <a:path w="576302" h="3272780" extrusionOk="0">
                  <a:moveTo>
                    <a:pt x="82123" y="11123"/>
                  </a:moveTo>
                  <a:cubicBezTo>
                    <a:pt x="127507" y="37030"/>
                    <a:pt x="163526" y="100357"/>
                    <a:pt x="163526" y="152169"/>
                  </a:cubicBezTo>
                  <a:lnTo>
                    <a:pt x="163526" y="1542480"/>
                  </a:lnTo>
                  <a:lnTo>
                    <a:pt x="576303" y="1780675"/>
                  </a:lnTo>
                  <a:lnTo>
                    <a:pt x="576303" y="3214882"/>
                  </a:lnTo>
                  <a:cubicBezTo>
                    <a:pt x="576303" y="3266695"/>
                    <a:pt x="539563" y="3287564"/>
                    <a:pt x="494900" y="3261657"/>
                  </a:cubicBezTo>
                  <a:cubicBezTo>
                    <a:pt x="449516" y="3235751"/>
                    <a:pt x="413497" y="3172424"/>
                    <a:pt x="413497" y="3120611"/>
                  </a:cubicBezTo>
                  <a:lnTo>
                    <a:pt x="413497" y="1874226"/>
                  </a:lnTo>
                  <a:lnTo>
                    <a:pt x="0" y="1636750"/>
                  </a:lnTo>
                  <a:lnTo>
                    <a:pt x="0" y="57899"/>
                  </a:lnTo>
                  <a:cubicBezTo>
                    <a:pt x="0" y="6086"/>
                    <a:pt x="36739" y="-14783"/>
                    <a:pt x="82123" y="11123"/>
                  </a:cubicBezTo>
                  <a:close/>
                </a:path>
              </a:pathLst>
            </a:custGeom>
            <a:gradFill>
              <a:gsLst>
                <a:gs pos="0">
                  <a:srgbClr val="FFFFFF">
                    <a:alpha val="29803"/>
                    <a:alpha val="29800"/>
                  </a:srgbClr>
                </a:gs>
                <a:gs pos="100000">
                  <a:srgbClr val="FFFFFF">
                    <a:alpha val="0"/>
                    <a:alpha val="2980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75;p11"/>
            <p:cNvSpPr/>
            <p:nvPr/>
          </p:nvSpPr>
          <p:spPr>
            <a:xfrm>
              <a:off x="6556947" y="3253174"/>
              <a:ext cx="464782" cy="1369591"/>
            </a:xfrm>
            <a:custGeom>
              <a:avLst/>
              <a:gdLst/>
              <a:ahLst/>
              <a:cxnLst/>
              <a:rect l="l" t="t" r="r" b="b"/>
              <a:pathLst>
                <a:path w="575582" h="1696088" extrusionOk="0">
                  <a:moveTo>
                    <a:pt x="81403" y="1684965"/>
                  </a:moveTo>
                  <a:cubicBezTo>
                    <a:pt x="126787" y="1710871"/>
                    <a:pt x="162806" y="1690002"/>
                    <a:pt x="162806" y="1638189"/>
                  </a:cubicBezTo>
                  <a:lnTo>
                    <a:pt x="162806" y="596176"/>
                  </a:lnTo>
                  <a:lnTo>
                    <a:pt x="575582" y="834371"/>
                  </a:lnTo>
                  <a:lnTo>
                    <a:pt x="575582" y="152169"/>
                  </a:lnTo>
                  <a:cubicBezTo>
                    <a:pt x="575582" y="100356"/>
                    <a:pt x="538843" y="37030"/>
                    <a:pt x="494179" y="11124"/>
                  </a:cubicBezTo>
                  <a:cubicBezTo>
                    <a:pt x="448795" y="-14783"/>
                    <a:pt x="412777" y="6086"/>
                    <a:pt x="412777" y="57899"/>
                  </a:cubicBezTo>
                  <a:lnTo>
                    <a:pt x="412777" y="552280"/>
                  </a:lnTo>
                  <a:lnTo>
                    <a:pt x="0" y="314084"/>
                  </a:lnTo>
                  <a:lnTo>
                    <a:pt x="0" y="1543919"/>
                  </a:lnTo>
                  <a:cubicBezTo>
                    <a:pt x="0" y="1595732"/>
                    <a:pt x="36739" y="1659059"/>
                    <a:pt x="81403" y="1684965"/>
                  </a:cubicBezTo>
                  <a:close/>
                </a:path>
              </a:pathLst>
            </a:custGeom>
            <a:gradFill>
              <a:gsLst>
                <a:gs pos="0">
                  <a:srgbClr val="FFFFFF">
                    <a:alpha val="29803"/>
                    <a:alpha val="29800"/>
                  </a:srgbClr>
                </a:gs>
                <a:gs pos="100000">
                  <a:srgbClr val="FFFFFF">
                    <a:alpha val="0"/>
                    <a:alpha val="2980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76;p11"/>
            <p:cNvSpPr/>
            <p:nvPr/>
          </p:nvSpPr>
          <p:spPr>
            <a:xfrm>
              <a:off x="7068432" y="-118583"/>
              <a:ext cx="131465" cy="2079689"/>
            </a:xfrm>
            <a:custGeom>
              <a:avLst/>
              <a:gdLst/>
              <a:ahLst/>
              <a:cxnLst/>
              <a:rect l="l" t="t" r="r" b="b"/>
              <a:pathLst>
                <a:path w="162805" h="2575466" extrusionOk="0">
                  <a:moveTo>
                    <a:pt x="81403" y="11123"/>
                  </a:moveTo>
                  <a:cubicBezTo>
                    <a:pt x="126787" y="37030"/>
                    <a:pt x="162806" y="100357"/>
                    <a:pt x="162806" y="152169"/>
                  </a:cubicBezTo>
                  <a:lnTo>
                    <a:pt x="162806" y="2517568"/>
                  </a:lnTo>
                  <a:cubicBezTo>
                    <a:pt x="162806" y="2569381"/>
                    <a:pt x="126066" y="2590250"/>
                    <a:pt x="81403" y="2564343"/>
                  </a:cubicBezTo>
                  <a:cubicBezTo>
                    <a:pt x="36019" y="2538437"/>
                    <a:pt x="0" y="2475110"/>
                    <a:pt x="0" y="2423297"/>
                  </a:cubicBezTo>
                  <a:lnTo>
                    <a:pt x="0" y="57899"/>
                  </a:lnTo>
                  <a:cubicBezTo>
                    <a:pt x="0" y="6086"/>
                    <a:pt x="36739" y="-14783"/>
                    <a:pt x="81403" y="11123"/>
                  </a:cubicBezTo>
                  <a:close/>
                </a:path>
              </a:pathLst>
            </a:custGeom>
            <a:gradFill>
              <a:gsLst>
                <a:gs pos="0">
                  <a:srgbClr val="FFFFFF">
                    <a:alpha val="29803"/>
                    <a:alpha val="29800"/>
                  </a:srgbClr>
                </a:gs>
                <a:gs pos="100000">
                  <a:srgbClr val="FFFFFF">
                    <a:alpha val="0"/>
                    <a:alpha val="2980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77;p11"/>
            <p:cNvSpPr/>
            <p:nvPr/>
          </p:nvSpPr>
          <p:spPr>
            <a:xfrm>
              <a:off x="6460572" y="4203456"/>
              <a:ext cx="301323" cy="451751"/>
            </a:xfrm>
            <a:custGeom>
              <a:avLst/>
              <a:gdLst/>
              <a:ahLst/>
              <a:cxnLst/>
              <a:rect l="l" t="t" r="r" b="b"/>
              <a:pathLst>
                <a:path w="373155"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78;p11"/>
            <p:cNvSpPr/>
            <p:nvPr/>
          </p:nvSpPr>
          <p:spPr>
            <a:xfrm>
              <a:off x="7467866" y="1205886"/>
              <a:ext cx="464782" cy="1241169"/>
            </a:xfrm>
            <a:custGeom>
              <a:avLst/>
              <a:gdLst/>
              <a:ahLst/>
              <a:cxnLst/>
              <a:rect l="l" t="t" r="r" b="b"/>
              <a:pathLst>
                <a:path w="575582" h="1537051" extrusionOk="0">
                  <a:moveTo>
                    <a:pt x="494179" y="11123"/>
                  </a:moveTo>
                  <a:cubicBezTo>
                    <a:pt x="448796" y="-14783"/>
                    <a:pt x="412777" y="6086"/>
                    <a:pt x="412777" y="57899"/>
                  </a:cubicBezTo>
                  <a:lnTo>
                    <a:pt x="412777" y="760250"/>
                  </a:lnTo>
                  <a:lnTo>
                    <a:pt x="0" y="522055"/>
                  </a:lnTo>
                  <a:lnTo>
                    <a:pt x="0" y="1384882"/>
                  </a:lnTo>
                  <a:cubicBezTo>
                    <a:pt x="0" y="1436695"/>
                    <a:pt x="36739" y="1500022"/>
                    <a:pt x="81403" y="1525928"/>
                  </a:cubicBezTo>
                  <a:cubicBezTo>
                    <a:pt x="126787" y="1551835"/>
                    <a:pt x="162806" y="1530966"/>
                    <a:pt x="162806" y="1479153"/>
                  </a:cubicBezTo>
                  <a:lnTo>
                    <a:pt x="162806" y="804147"/>
                  </a:lnTo>
                  <a:lnTo>
                    <a:pt x="575582" y="1042342"/>
                  </a:lnTo>
                  <a:lnTo>
                    <a:pt x="575582" y="152169"/>
                  </a:lnTo>
                  <a:cubicBezTo>
                    <a:pt x="575582" y="100357"/>
                    <a:pt x="538843" y="37030"/>
                    <a:pt x="494179" y="11123"/>
                  </a:cubicBezTo>
                  <a:close/>
                </a:path>
              </a:pathLst>
            </a:custGeom>
            <a:gradFill>
              <a:gsLst>
                <a:gs pos="0">
                  <a:srgbClr val="FFFFFF">
                    <a:alpha val="29803"/>
                    <a:alpha val="29800"/>
                  </a:srgbClr>
                </a:gs>
                <a:gs pos="100000">
                  <a:srgbClr val="FFFFFF">
                    <a:alpha val="0"/>
                    <a:alpha val="2980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79;p11"/>
            <p:cNvSpPr/>
            <p:nvPr/>
          </p:nvSpPr>
          <p:spPr>
            <a:xfrm>
              <a:off x="7716352" y="1106731"/>
              <a:ext cx="297833" cy="446162"/>
            </a:xfrm>
            <a:custGeom>
              <a:avLst/>
              <a:gdLst/>
              <a:ahLst/>
              <a:cxnLst/>
              <a:rect l="l" t="t" r="r" b="b"/>
              <a:pathLst>
                <a:path w="368833" h="552522" extrusionOk="0">
                  <a:moveTo>
                    <a:pt x="368833" y="382406"/>
                  </a:moveTo>
                  <a:cubicBezTo>
                    <a:pt x="368833" y="523451"/>
                    <a:pt x="285990" y="589657"/>
                    <a:pt x="184417" y="531367"/>
                  </a:cubicBezTo>
                  <a:cubicBezTo>
                    <a:pt x="82843" y="472358"/>
                    <a:pt x="0" y="311163"/>
                    <a:pt x="0" y="170117"/>
                  </a:cubicBezTo>
                  <a:cubicBezTo>
                    <a:pt x="0" y="29071"/>
                    <a:pt x="82123" y="-37134"/>
                    <a:pt x="184417" y="21155"/>
                  </a:cubicBezTo>
                  <a:cubicBezTo>
                    <a:pt x="286710" y="80164"/>
                    <a:pt x="368833" y="241360"/>
                    <a:pt x="368833" y="3824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80;p11"/>
            <p:cNvSpPr/>
            <p:nvPr/>
          </p:nvSpPr>
          <p:spPr>
            <a:xfrm>
              <a:off x="7341302" y="3161847"/>
              <a:ext cx="1163410" cy="1197587"/>
            </a:xfrm>
            <a:custGeom>
              <a:avLst/>
              <a:gdLst/>
              <a:ahLst/>
              <a:cxnLst/>
              <a:rect l="l" t="t" r="r" b="b"/>
              <a:pathLst>
                <a:path w="1440755" h="1483080" extrusionOk="0">
                  <a:moveTo>
                    <a:pt x="1440756" y="1425181"/>
                  </a:moveTo>
                  <a:cubicBezTo>
                    <a:pt x="1440756" y="1373368"/>
                    <a:pt x="1404017" y="1310042"/>
                    <a:pt x="1359353" y="1284135"/>
                  </a:cubicBezTo>
                  <a:lnTo>
                    <a:pt x="718217" y="914250"/>
                  </a:lnTo>
                  <a:lnTo>
                    <a:pt x="718217" y="378131"/>
                  </a:lnTo>
                  <a:lnTo>
                    <a:pt x="81403" y="11124"/>
                  </a:lnTo>
                  <a:cubicBezTo>
                    <a:pt x="36019" y="-14783"/>
                    <a:pt x="0" y="6086"/>
                    <a:pt x="0" y="57899"/>
                  </a:cubicBezTo>
                  <a:cubicBezTo>
                    <a:pt x="0" y="109711"/>
                    <a:pt x="36739" y="173039"/>
                    <a:pt x="81403" y="198945"/>
                  </a:cubicBezTo>
                  <a:lnTo>
                    <a:pt x="555412" y="472401"/>
                  </a:lnTo>
                  <a:lnTo>
                    <a:pt x="555412" y="1008520"/>
                  </a:lnTo>
                  <a:lnTo>
                    <a:pt x="1360074" y="1471957"/>
                  </a:lnTo>
                  <a:cubicBezTo>
                    <a:pt x="1404737" y="1497863"/>
                    <a:pt x="1440756" y="1476994"/>
                    <a:pt x="1440756" y="1425181"/>
                  </a:cubicBezTo>
                  <a:close/>
                </a:path>
              </a:pathLst>
            </a:custGeom>
            <a:gradFill>
              <a:gsLst>
                <a:gs pos="0">
                  <a:srgbClr val="FFFFFF">
                    <a:alpha val="29803"/>
                    <a:alpha val="29800"/>
                  </a:srgbClr>
                </a:gs>
                <a:gs pos="100000">
                  <a:srgbClr val="FFFFFF">
                    <a:alpha val="0"/>
                    <a:alpha val="2980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81;p11"/>
            <p:cNvSpPr/>
            <p:nvPr/>
          </p:nvSpPr>
          <p:spPr>
            <a:xfrm>
              <a:off x="7189772" y="3404311"/>
              <a:ext cx="131465" cy="1546825"/>
            </a:xfrm>
            <a:custGeom>
              <a:avLst/>
              <a:gdLst/>
              <a:ahLst/>
              <a:cxnLst/>
              <a:rect l="l" t="t" r="r" b="b"/>
              <a:pathLst>
                <a:path w="162805" h="1915573" extrusionOk="0">
                  <a:moveTo>
                    <a:pt x="81403" y="1904450"/>
                  </a:moveTo>
                  <a:cubicBezTo>
                    <a:pt x="36019" y="1878543"/>
                    <a:pt x="0" y="1815217"/>
                    <a:pt x="0" y="1763404"/>
                  </a:cubicBezTo>
                  <a:lnTo>
                    <a:pt x="0" y="57899"/>
                  </a:lnTo>
                  <a:cubicBezTo>
                    <a:pt x="0" y="6086"/>
                    <a:pt x="36739" y="-14783"/>
                    <a:pt x="81403" y="11124"/>
                  </a:cubicBezTo>
                  <a:cubicBezTo>
                    <a:pt x="126787" y="37030"/>
                    <a:pt x="162806" y="100356"/>
                    <a:pt x="162806" y="152169"/>
                  </a:cubicBezTo>
                  <a:lnTo>
                    <a:pt x="162806" y="1857674"/>
                  </a:lnTo>
                  <a:cubicBezTo>
                    <a:pt x="162806" y="1909487"/>
                    <a:pt x="126066" y="1930356"/>
                    <a:pt x="81403" y="1904450"/>
                  </a:cubicBezTo>
                  <a:close/>
                </a:path>
              </a:pathLst>
            </a:custGeom>
            <a:gradFill>
              <a:gsLst>
                <a:gs pos="0">
                  <a:srgbClr val="FFFFFF">
                    <a:alpha val="29803"/>
                    <a:alpha val="29800"/>
                  </a:srgbClr>
                </a:gs>
                <a:gs pos="100000">
                  <a:srgbClr val="FFFFFF">
                    <a:alpha val="0"/>
                    <a:alpha val="2980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82;p11"/>
            <p:cNvSpPr/>
            <p:nvPr/>
          </p:nvSpPr>
          <p:spPr>
            <a:xfrm>
              <a:off x="8281830" y="4048322"/>
              <a:ext cx="301323" cy="451751"/>
            </a:xfrm>
            <a:custGeom>
              <a:avLst/>
              <a:gdLst/>
              <a:ahLst/>
              <a:cxnLst/>
              <a:rect l="l" t="t" r="r" b="b"/>
              <a:pathLst>
                <a:path w="373156"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83;p11"/>
            <p:cNvSpPr/>
            <p:nvPr/>
          </p:nvSpPr>
          <p:spPr>
            <a:xfrm>
              <a:off x="5366772" y="2053039"/>
              <a:ext cx="947016" cy="2298811"/>
            </a:xfrm>
            <a:custGeom>
              <a:avLst/>
              <a:gdLst/>
              <a:ahLst/>
              <a:cxnLst/>
              <a:rect l="l" t="t" r="r" b="b"/>
              <a:pathLst>
                <a:path w="1172775" h="2846825" extrusionOk="0">
                  <a:moveTo>
                    <a:pt x="0" y="0"/>
                  </a:moveTo>
                  <a:lnTo>
                    <a:pt x="1172776" y="676445"/>
                  </a:lnTo>
                  <a:lnTo>
                    <a:pt x="1172776" y="2846826"/>
                  </a:lnTo>
                  <a:lnTo>
                    <a:pt x="0" y="2170381"/>
                  </a:lnTo>
                  <a:lnTo>
                    <a:pt x="0" y="0"/>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84;p11"/>
            <p:cNvSpPr/>
            <p:nvPr/>
          </p:nvSpPr>
          <p:spPr>
            <a:xfrm>
              <a:off x="5516560" y="3165592"/>
              <a:ext cx="564254" cy="394563"/>
            </a:xfrm>
            <a:custGeom>
              <a:avLst/>
              <a:gdLst/>
              <a:ahLst/>
              <a:cxnLst/>
              <a:rect l="l" t="t" r="r" b="b"/>
              <a:pathLst>
                <a:path w="698766" h="488623" extrusionOk="0">
                  <a:moveTo>
                    <a:pt x="0" y="0"/>
                  </a:moveTo>
                  <a:lnTo>
                    <a:pt x="698767" y="402988"/>
                  </a:lnTo>
                  <a:lnTo>
                    <a:pt x="698767" y="488624"/>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 name="Google Shape;85;p11"/>
            <p:cNvSpPr/>
            <p:nvPr/>
          </p:nvSpPr>
          <p:spPr>
            <a:xfrm>
              <a:off x="5575198" y="3335550"/>
              <a:ext cx="447331" cy="327156"/>
            </a:xfrm>
            <a:custGeom>
              <a:avLst/>
              <a:gdLst/>
              <a:ahLst/>
              <a:cxnLst/>
              <a:rect l="l" t="t" r="r" b="b"/>
              <a:pathLst>
                <a:path w="553970" h="405147" extrusionOk="0">
                  <a:moveTo>
                    <a:pt x="0" y="0"/>
                  </a:moveTo>
                  <a:lnTo>
                    <a:pt x="553971" y="319512"/>
                  </a:lnTo>
                  <a:lnTo>
                    <a:pt x="553971" y="405147"/>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 name="Google Shape;86;p11"/>
            <p:cNvSpPr/>
            <p:nvPr/>
          </p:nvSpPr>
          <p:spPr>
            <a:xfrm>
              <a:off x="5070100" y="3267682"/>
              <a:ext cx="659072" cy="575865"/>
            </a:xfrm>
            <a:custGeom>
              <a:avLst/>
              <a:gdLst/>
              <a:ahLst/>
              <a:cxnLst/>
              <a:rect l="l" t="t" r="r" b="b"/>
              <a:pathLst>
                <a:path w="816188" h="713145" extrusionOk="0">
                  <a:moveTo>
                    <a:pt x="815468" y="470633"/>
                  </a:moveTo>
                  <a:lnTo>
                    <a:pt x="0" y="0"/>
                  </a:lnTo>
                  <a:lnTo>
                    <a:pt x="0" y="242513"/>
                  </a:lnTo>
                  <a:lnTo>
                    <a:pt x="816188" y="713146"/>
                  </a:lnTo>
                  <a:lnTo>
                    <a:pt x="815468" y="470633"/>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 name="Google Shape;87;p11"/>
            <p:cNvSpPr/>
            <p:nvPr/>
          </p:nvSpPr>
          <p:spPr>
            <a:xfrm>
              <a:off x="5618741" y="2677182"/>
              <a:ext cx="426390" cy="212100"/>
            </a:xfrm>
            <a:custGeom>
              <a:avLst/>
              <a:gdLst/>
              <a:ahLst/>
              <a:cxnLst/>
              <a:rect l="l" t="t" r="r" b="b"/>
              <a:pathLst>
                <a:path w="528037" h="262662" extrusionOk="0">
                  <a:moveTo>
                    <a:pt x="528037" y="118738"/>
                  </a:moveTo>
                  <a:lnTo>
                    <a:pt x="345781" y="262662"/>
                  </a:lnTo>
                  <a:lnTo>
                    <a:pt x="223317" y="105785"/>
                  </a:lnTo>
                  <a:lnTo>
                    <a:pt x="63393" y="243952"/>
                  </a:lnTo>
                  <a:lnTo>
                    <a:pt x="0" y="197896"/>
                  </a:lnTo>
                  <a:lnTo>
                    <a:pt x="235564" y="0"/>
                  </a:lnTo>
                  <a:lnTo>
                    <a:pt x="355146" y="156878"/>
                  </a:lnTo>
                  <a:lnTo>
                    <a:pt x="486976" y="59009"/>
                  </a:lnTo>
                  <a:lnTo>
                    <a:pt x="528037" y="11873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 name="Google Shape;88;p11"/>
            <p:cNvSpPr/>
            <p:nvPr/>
          </p:nvSpPr>
          <p:spPr>
            <a:xfrm>
              <a:off x="5983922" y="2592420"/>
              <a:ext cx="171021" cy="256991"/>
            </a:xfrm>
            <a:custGeom>
              <a:avLst/>
              <a:gdLst/>
              <a:ahLst/>
              <a:cxnLst/>
              <a:rect l="l" t="t" r="r" b="b"/>
              <a:pathLst>
                <a:path w="211791" h="318255" extrusionOk="0">
                  <a:moveTo>
                    <a:pt x="211791" y="220296"/>
                  </a:moveTo>
                  <a:cubicBezTo>
                    <a:pt x="211791" y="301613"/>
                    <a:pt x="164246" y="339753"/>
                    <a:pt x="105896" y="305931"/>
                  </a:cubicBezTo>
                  <a:cubicBezTo>
                    <a:pt x="47545" y="272109"/>
                    <a:pt x="0" y="179277"/>
                    <a:pt x="0" y="97960"/>
                  </a:cubicBezTo>
                  <a:cubicBezTo>
                    <a:pt x="0" y="16643"/>
                    <a:pt x="47545" y="-21497"/>
                    <a:pt x="105896" y="12325"/>
                  </a:cubicBezTo>
                  <a:cubicBezTo>
                    <a:pt x="164246" y="46147"/>
                    <a:pt x="211791" y="13969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9" name="Google Shape;89;p11"/>
            <p:cNvSpPr/>
            <p:nvPr/>
          </p:nvSpPr>
          <p:spPr>
            <a:xfrm>
              <a:off x="5543847" y="2718873"/>
              <a:ext cx="171021" cy="256991"/>
            </a:xfrm>
            <a:custGeom>
              <a:avLst/>
              <a:gdLst/>
              <a:ahLst/>
              <a:cxnLst/>
              <a:rect l="l" t="t" r="r" b="b"/>
              <a:pathLst>
                <a:path w="211791" h="318255" extrusionOk="0">
                  <a:moveTo>
                    <a:pt x="211791" y="220296"/>
                  </a:moveTo>
                  <a:cubicBezTo>
                    <a:pt x="211791" y="301613"/>
                    <a:pt x="164246" y="339753"/>
                    <a:pt x="105896" y="305931"/>
                  </a:cubicBezTo>
                  <a:cubicBezTo>
                    <a:pt x="47545" y="272109"/>
                    <a:pt x="0" y="179278"/>
                    <a:pt x="0" y="97960"/>
                  </a:cubicBezTo>
                  <a:cubicBezTo>
                    <a:pt x="0" y="16643"/>
                    <a:pt x="47545" y="-21497"/>
                    <a:pt x="105896" y="12325"/>
                  </a:cubicBezTo>
                  <a:cubicBezTo>
                    <a:pt x="164246" y="46147"/>
                    <a:pt x="211791" y="13897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0" name="Google Shape;90;p11"/>
            <p:cNvSpPr/>
            <p:nvPr/>
          </p:nvSpPr>
          <p:spPr>
            <a:xfrm>
              <a:off x="7716352" y="2678342"/>
              <a:ext cx="900480" cy="987861"/>
            </a:xfrm>
            <a:custGeom>
              <a:avLst/>
              <a:gdLst/>
              <a:ahLst/>
              <a:cxnLst/>
              <a:rect l="l" t="t" r="r" b="b"/>
              <a:pathLst>
                <a:path w="1115145" h="1223357" extrusionOk="0">
                  <a:moveTo>
                    <a:pt x="1115145" y="643342"/>
                  </a:moveTo>
                  <a:lnTo>
                    <a:pt x="0" y="0"/>
                  </a:lnTo>
                  <a:lnTo>
                    <a:pt x="0" y="580015"/>
                  </a:lnTo>
                  <a:lnTo>
                    <a:pt x="1115145" y="1223358"/>
                  </a:lnTo>
                  <a:lnTo>
                    <a:pt x="1115145" y="643342"/>
                  </a:lnTo>
                  <a:close/>
                </a:path>
              </a:pathLst>
            </a:custGeom>
            <a:gradFill>
              <a:gsLst>
                <a:gs pos="0">
                  <a:srgbClr val="FFFFFF">
                    <a:alpha val="29803"/>
                    <a:alpha val="20000"/>
                  </a:srgbClr>
                </a:gs>
                <a:gs pos="100000">
                  <a:srgbClr val="FFFFFF">
                    <a:alpha val="0"/>
                    <a:alpha val="2000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1" name="Google Shape;91;p11"/>
            <p:cNvSpPr/>
            <p:nvPr/>
          </p:nvSpPr>
          <p:spPr>
            <a:xfrm>
              <a:off x="7946259" y="2924287"/>
              <a:ext cx="271075" cy="212680"/>
            </a:xfrm>
            <a:custGeom>
              <a:avLst/>
              <a:gdLst/>
              <a:ahLst/>
              <a:cxnLst/>
              <a:rect l="l" t="t" r="r" b="b"/>
              <a:pathLst>
                <a:path w="335696" h="263381" extrusionOk="0">
                  <a:moveTo>
                    <a:pt x="0" y="0"/>
                  </a:moveTo>
                  <a:lnTo>
                    <a:pt x="335696" y="193578"/>
                  </a:lnTo>
                  <a:lnTo>
                    <a:pt x="335696" y="263382"/>
                  </a:lnTo>
                  <a:lnTo>
                    <a:pt x="0" y="69084"/>
                  </a:lnTo>
                  <a:lnTo>
                    <a:pt x="0" y="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2" name="Google Shape;92;p11"/>
            <p:cNvSpPr/>
            <p:nvPr/>
          </p:nvSpPr>
          <p:spPr>
            <a:xfrm>
              <a:off x="7946840" y="3036819"/>
              <a:ext cx="577051" cy="389333"/>
            </a:xfrm>
            <a:custGeom>
              <a:avLst/>
              <a:gdLst/>
              <a:ahLst/>
              <a:cxnLst/>
              <a:rect l="l" t="t" r="r" b="b"/>
              <a:pathLst>
                <a:path w="714614"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3" name="Google Shape;93;p11"/>
            <p:cNvSpPr/>
            <p:nvPr/>
          </p:nvSpPr>
          <p:spPr>
            <a:xfrm>
              <a:off x="7797052" y="2835447"/>
              <a:ext cx="102380" cy="151850"/>
            </a:xfrm>
            <a:custGeom>
              <a:avLst/>
              <a:gdLst/>
              <a:ahLst/>
              <a:cxnLst/>
              <a:rect l="l" t="t" r="r" b="b"/>
              <a:pathLst>
                <a:path w="126786" h="188049" extrusionOk="0">
                  <a:moveTo>
                    <a:pt x="126787" y="130366"/>
                  </a:moveTo>
                  <a:cubicBezTo>
                    <a:pt x="126787" y="177861"/>
                    <a:pt x="98692" y="200889"/>
                    <a:pt x="63393" y="180739"/>
                  </a:cubicBezTo>
                  <a:cubicBezTo>
                    <a:pt x="28095" y="160590"/>
                    <a:pt x="0" y="105179"/>
                    <a:pt x="0" y="57684"/>
                  </a:cubicBezTo>
                  <a:cubicBezTo>
                    <a:pt x="0" y="10189"/>
                    <a:pt x="28095" y="-12839"/>
                    <a:pt x="63393" y="7310"/>
                  </a:cubicBezTo>
                  <a:cubicBezTo>
                    <a:pt x="98692" y="27460"/>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4" name="Google Shape;94;p11"/>
            <p:cNvSpPr/>
            <p:nvPr/>
          </p:nvSpPr>
          <p:spPr>
            <a:xfrm>
              <a:off x="5410315" y="1248496"/>
              <a:ext cx="900480" cy="987861"/>
            </a:xfrm>
            <a:custGeom>
              <a:avLst/>
              <a:gdLst/>
              <a:ahLst/>
              <a:cxnLst/>
              <a:rect l="l" t="t" r="r" b="b"/>
              <a:pathLst>
                <a:path w="1115145" h="1223357" extrusionOk="0">
                  <a:moveTo>
                    <a:pt x="1115145" y="643342"/>
                  </a:moveTo>
                  <a:lnTo>
                    <a:pt x="0" y="0"/>
                  </a:lnTo>
                  <a:lnTo>
                    <a:pt x="0" y="580016"/>
                  </a:lnTo>
                  <a:lnTo>
                    <a:pt x="1115145" y="1223358"/>
                  </a:lnTo>
                  <a:lnTo>
                    <a:pt x="1115145" y="643342"/>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5" name="Google Shape;95;p11"/>
            <p:cNvSpPr/>
            <p:nvPr/>
          </p:nvSpPr>
          <p:spPr>
            <a:xfrm>
              <a:off x="5640222" y="1494441"/>
              <a:ext cx="271075" cy="212680"/>
            </a:xfrm>
            <a:custGeom>
              <a:avLst/>
              <a:gdLst/>
              <a:ahLst/>
              <a:cxnLst/>
              <a:rect l="l" t="t" r="r" b="b"/>
              <a:pathLst>
                <a:path w="335696" h="263381" extrusionOk="0">
                  <a:moveTo>
                    <a:pt x="0" y="0"/>
                  </a:moveTo>
                  <a:lnTo>
                    <a:pt x="335696" y="193578"/>
                  </a:lnTo>
                  <a:lnTo>
                    <a:pt x="335696" y="263382"/>
                  </a:lnTo>
                  <a:lnTo>
                    <a:pt x="0" y="6980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6" name="Google Shape;96;p11"/>
            <p:cNvSpPr/>
            <p:nvPr/>
          </p:nvSpPr>
          <p:spPr>
            <a:xfrm>
              <a:off x="5640803" y="1606973"/>
              <a:ext cx="577052" cy="389333"/>
            </a:xfrm>
            <a:custGeom>
              <a:avLst/>
              <a:gdLst/>
              <a:ahLst/>
              <a:cxnLst/>
              <a:rect l="l" t="t" r="r" b="b"/>
              <a:pathLst>
                <a:path w="714615"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7" name="Google Shape;97;p11"/>
            <p:cNvSpPr/>
            <p:nvPr/>
          </p:nvSpPr>
          <p:spPr>
            <a:xfrm>
              <a:off x="5491015" y="1405600"/>
              <a:ext cx="102380" cy="151850"/>
            </a:xfrm>
            <a:custGeom>
              <a:avLst/>
              <a:gdLst/>
              <a:ahLst/>
              <a:cxnLst/>
              <a:rect l="l" t="t" r="r" b="b"/>
              <a:pathLst>
                <a:path w="126786" h="188049" extrusionOk="0">
                  <a:moveTo>
                    <a:pt x="126787" y="130366"/>
                  </a:moveTo>
                  <a:cubicBezTo>
                    <a:pt x="126787" y="177860"/>
                    <a:pt x="98692" y="200888"/>
                    <a:pt x="63393" y="180739"/>
                  </a:cubicBezTo>
                  <a:cubicBezTo>
                    <a:pt x="28095" y="160590"/>
                    <a:pt x="0" y="105179"/>
                    <a:pt x="0" y="57684"/>
                  </a:cubicBezTo>
                  <a:cubicBezTo>
                    <a:pt x="0" y="10189"/>
                    <a:pt x="28095" y="-12839"/>
                    <a:pt x="63393" y="7310"/>
                  </a:cubicBezTo>
                  <a:cubicBezTo>
                    <a:pt x="97971" y="27459"/>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8" name="Google Shape;98;p11"/>
            <p:cNvSpPr/>
            <p:nvPr/>
          </p:nvSpPr>
          <p:spPr>
            <a:xfrm>
              <a:off x="6753181" y="2011247"/>
              <a:ext cx="744582" cy="1117500"/>
            </a:xfrm>
            <a:custGeom>
              <a:avLst/>
              <a:gdLst/>
              <a:ahLst/>
              <a:cxnLst/>
              <a:rect l="l" t="t" r="r" b="b"/>
              <a:pathLst>
                <a:path w="922083" h="1383901" extrusionOk="0">
                  <a:moveTo>
                    <a:pt x="922084" y="957851"/>
                  </a:moveTo>
                  <a:cubicBezTo>
                    <a:pt x="922084" y="1310466"/>
                    <a:pt x="715336" y="1477418"/>
                    <a:pt x="461042" y="1330616"/>
                  </a:cubicBezTo>
                  <a:cubicBezTo>
                    <a:pt x="206028" y="1183813"/>
                    <a:pt x="0" y="778665"/>
                    <a:pt x="0" y="426050"/>
                  </a:cubicBezTo>
                  <a:cubicBezTo>
                    <a:pt x="0" y="73435"/>
                    <a:pt x="206749" y="-93517"/>
                    <a:pt x="461042" y="53286"/>
                  </a:cubicBezTo>
                  <a:cubicBezTo>
                    <a:pt x="716056" y="200089"/>
                    <a:pt x="922084" y="605236"/>
                    <a:pt x="922084" y="957851"/>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9" name="Google Shape;99;p11"/>
            <p:cNvSpPr/>
            <p:nvPr/>
          </p:nvSpPr>
          <p:spPr>
            <a:xfrm>
              <a:off x="6892519" y="2504904"/>
              <a:ext cx="101216" cy="138044"/>
            </a:xfrm>
            <a:custGeom>
              <a:avLst/>
              <a:gdLst/>
              <a:ahLst/>
              <a:cxnLst/>
              <a:rect l="l" t="t" r="r" b="b"/>
              <a:pathLst>
                <a:path w="125345" h="170952" extrusionOk="0">
                  <a:moveTo>
                    <a:pt x="106616" y="170551"/>
                  </a:moveTo>
                  <a:cubicBezTo>
                    <a:pt x="118862" y="166952"/>
                    <a:pt x="125346" y="153999"/>
                    <a:pt x="125346" y="131691"/>
                  </a:cubicBezTo>
                  <a:cubicBezTo>
                    <a:pt x="125346" y="108663"/>
                    <a:pt x="118862" y="88514"/>
                    <a:pt x="106616" y="71962"/>
                  </a:cubicBezTo>
                  <a:cubicBezTo>
                    <a:pt x="93649" y="55411"/>
                    <a:pt x="74920" y="39579"/>
                    <a:pt x="50426" y="25907"/>
                  </a:cubicBezTo>
                  <a:cubicBezTo>
                    <a:pt x="42502" y="21589"/>
                    <a:pt x="33858" y="16552"/>
                    <a:pt x="24493" y="12234"/>
                  </a:cubicBezTo>
                  <a:cubicBezTo>
                    <a:pt x="15128" y="7196"/>
                    <a:pt x="7204" y="2879"/>
                    <a:pt x="0" y="0"/>
                  </a:cubicBezTo>
                  <a:lnTo>
                    <a:pt x="0" y="123775"/>
                  </a:lnTo>
                  <a:lnTo>
                    <a:pt x="45384" y="149682"/>
                  </a:lnTo>
                  <a:cubicBezTo>
                    <a:pt x="74199" y="166233"/>
                    <a:pt x="94370" y="172709"/>
                    <a:pt x="106616" y="170551"/>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0" name="Google Shape;100;p11"/>
            <p:cNvSpPr/>
            <p:nvPr/>
          </p:nvSpPr>
          <p:spPr>
            <a:xfrm>
              <a:off x="6891938" y="2683563"/>
              <a:ext cx="114013" cy="162260"/>
            </a:xfrm>
            <a:custGeom>
              <a:avLst/>
              <a:gdLst/>
              <a:ahLst/>
              <a:cxnLst/>
              <a:rect l="l" t="t" r="r" b="b"/>
              <a:pathLst>
                <a:path w="141193" h="200941" extrusionOk="0">
                  <a:moveTo>
                    <a:pt x="58350" y="33822"/>
                  </a:moveTo>
                  <a:lnTo>
                    <a:pt x="0" y="0"/>
                  </a:lnTo>
                  <a:lnTo>
                    <a:pt x="0" y="148242"/>
                  </a:lnTo>
                  <a:cubicBezTo>
                    <a:pt x="7204" y="153279"/>
                    <a:pt x="14408" y="158317"/>
                    <a:pt x="21611" y="162634"/>
                  </a:cubicBezTo>
                  <a:cubicBezTo>
                    <a:pt x="29535" y="167672"/>
                    <a:pt x="38180" y="172709"/>
                    <a:pt x="47545" y="178466"/>
                  </a:cubicBezTo>
                  <a:cubicBezTo>
                    <a:pt x="75640" y="194298"/>
                    <a:pt x="97971" y="202214"/>
                    <a:pt x="115261" y="200774"/>
                  </a:cubicBezTo>
                  <a:cubicBezTo>
                    <a:pt x="132550" y="200055"/>
                    <a:pt x="141194" y="184223"/>
                    <a:pt x="141194" y="154719"/>
                  </a:cubicBezTo>
                  <a:cubicBezTo>
                    <a:pt x="141194" y="128812"/>
                    <a:pt x="133990" y="105784"/>
                    <a:pt x="119583" y="86355"/>
                  </a:cubicBezTo>
                  <a:cubicBezTo>
                    <a:pt x="105175" y="66925"/>
                    <a:pt x="85005" y="48934"/>
                    <a:pt x="58350" y="33822"/>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1" name="Google Shape;101;p11"/>
            <p:cNvSpPr/>
            <p:nvPr/>
          </p:nvSpPr>
          <p:spPr>
            <a:xfrm>
              <a:off x="6580170" y="2127259"/>
              <a:ext cx="744582" cy="1117500"/>
            </a:xfrm>
            <a:custGeom>
              <a:avLst/>
              <a:gdLst/>
              <a:ahLst/>
              <a:cxnLst/>
              <a:rect l="l" t="t" r="r" b="b"/>
              <a:pathLst>
                <a:path w="922083" h="1383901" extrusionOk="0">
                  <a:moveTo>
                    <a:pt x="461042" y="53286"/>
                  </a:moveTo>
                  <a:cubicBezTo>
                    <a:pt x="206028" y="-93517"/>
                    <a:pt x="0" y="73435"/>
                    <a:pt x="0" y="426050"/>
                  </a:cubicBezTo>
                  <a:cubicBezTo>
                    <a:pt x="0" y="778665"/>
                    <a:pt x="206749" y="1183813"/>
                    <a:pt x="461042" y="1330616"/>
                  </a:cubicBezTo>
                  <a:cubicBezTo>
                    <a:pt x="716056" y="1477418"/>
                    <a:pt x="922084" y="1310466"/>
                    <a:pt x="922084" y="957851"/>
                  </a:cubicBezTo>
                  <a:cubicBezTo>
                    <a:pt x="922084" y="605236"/>
                    <a:pt x="715335" y="200089"/>
                    <a:pt x="461042" y="53286"/>
                  </a:cubicBezTo>
                  <a:close/>
                  <a:moveTo>
                    <a:pt x="574862" y="1010384"/>
                  </a:moveTo>
                  <a:cubicBezTo>
                    <a:pt x="550369" y="1019739"/>
                    <a:pt x="516511" y="1014701"/>
                    <a:pt x="473289" y="995271"/>
                  </a:cubicBezTo>
                  <a:lnTo>
                    <a:pt x="473289" y="1081626"/>
                  </a:lnTo>
                  <a:lnTo>
                    <a:pt x="384682" y="1030533"/>
                  </a:lnTo>
                  <a:lnTo>
                    <a:pt x="384682" y="944898"/>
                  </a:lnTo>
                  <a:cubicBezTo>
                    <a:pt x="378199" y="941300"/>
                    <a:pt x="372436" y="936982"/>
                    <a:pt x="365952" y="932664"/>
                  </a:cubicBezTo>
                  <a:cubicBezTo>
                    <a:pt x="343620" y="917552"/>
                    <a:pt x="320568" y="899562"/>
                    <a:pt x="296075" y="878692"/>
                  </a:cubicBezTo>
                  <a:lnTo>
                    <a:pt x="296075" y="321705"/>
                  </a:lnTo>
                  <a:cubicBezTo>
                    <a:pt x="314805" y="327462"/>
                    <a:pt x="335696" y="336098"/>
                    <a:pt x="358748" y="346892"/>
                  </a:cubicBezTo>
                  <a:cubicBezTo>
                    <a:pt x="367393" y="350490"/>
                    <a:pt x="376037" y="354808"/>
                    <a:pt x="384682" y="359126"/>
                  </a:cubicBezTo>
                  <a:lnTo>
                    <a:pt x="384682" y="273490"/>
                  </a:lnTo>
                  <a:lnTo>
                    <a:pt x="473289" y="324584"/>
                  </a:lnTo>
                  <a:lnTo>
                    <a:pt x="472568" y="412377"/>
                  </a:lnTo>
                  <a:cubicBezTo>
                    <a:pt x="479772" y="418134"/>
                    <a:pt x="486976" y="423172"/>
                    <a:pt x="493459" y="428929"/>
                  </a:cubicBezTo>
                  <a:cubicBezTo>
                    <a:pt x="515791" y="446919"/>
                    <a:pt x="535241" y="467069"/>
                    <a:pt x="551089" y="488658"/>
                  </a:cubicBezTo>
                  <a:cubicBezTo>
                    <a:pt x="566938" y="510246"/>
                    <a:pt x="579184" y="534713"/>
                    <a:pt x="587829" y="560620"/>
                  </a:cubicBezTo>
                  <a:cubicBezTo>
                    <a:pt x="597193" y="586526"/>
                    <a:pt x="601516" y="614591"/>
                    <a:pt x="601516" y="644815"/>
                  </a:cubicBezTo>
                  <a:cubicBezTo>
                    <a:pt x="601516" y="690871"/>
                    <a:pt x="585667" y="718217"/>
                    <a:pt x="553971" y="726133"/>
                  </a:cubicBezTo>
                  <a:cubicBezTo>
                    <a:pt x="580625" y="754918"/>
                    <a:pt x="598634" y="783703"/>
                    <a:pt x="607999" y="813207"/>
                  </a:cubicBezTo>
                  <a:cubicBezTo>
                    <a:pt x="617364" y="841992"/>
                    <a:pt x="622407" y="872216"/>
                    <a:pt x="622407" y="901720"/>
                  </a:cubicBezTo>
                  <a:cubicBezTo>
                    <a:pt x="622407" y="962169"/>
                    <a:pt x="606558" y="998150"/>
                    <a:pt x="574862" y="1010384"/>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02" name="Google Shape;102;p11"/>
          <p:cNvSpPr txBox="1"/>
          <p:nvPr/>
        </p:nvSpPr>
        <p:spPr>
          <a:xfrm>
            <a:off x="408050" y="1326572"/>
            <a:ext cx="4286700" cy="960600"/>
          </a:xfrm>
          <a:prstGeom prst="rect">
            <a:avLst/>
          </a:prstGeom>
          <a:noFill/>
          <a:ln>
            <a:noFill/>
          </a:ln>
        </p:spPr>
        <p:txBody>
          <a:bodyPr spcFirstLastPara="1" wrap="square" lIns="0" tIns="0" rIns="0" bIns="0" anchor="t" anchorCtr="0">
            <a:spAutoFit/>
          </a:bodyPr>
          <a:lstStyle/>
          <a:p>
            <a:pPr marL="0" marR="0" lvl="0" indent="0" algn="l" rtl="0">
              <a:lnSpc>
                <a:spcPct val="139994"/>
              </a:lnSpc>
              <a:spcBef>
                <a:spcPts val="0"/>
              </a:spcBef>
              <a:spcAft>
                <a:spcPts val="0"/>
              </a:spcAft>
              <a:buNone/>
            </a:pPr>
            <a:r>
              <a:rPr lang="en" sz="2600" b="0" i="0" u="none" strike="noStrike" cap="none">
                <a:solidFill>
                  <a:schemeClr val="dk1"/>
                </a:solidFill>
                <a:latin typeface="Bebas Neue"/>
                <a:ea typeface="Bebas Neue"/>
                <a:cs typeface="Bebas Neue"/>
                <a:sym typeface="Bebas Neue"/>
              </a:rPr>
              <a:t>ALY 6070 : COMMUNICATION AND VISUALIZATION FOR DATA ANALYTICS</a:t>
            </a:r>
            <a:endParaRPr sz="2600">
              <a:solidFill>
                <a:schemeClr val="dk1"/>
              </a:solidFill>
            </a:endParaRPr>
          </a:p>
        </p:txBody>
      </p:sp>
      <p:pic>
        <p:nvPicPr>
          <p:cNvPr id="103" name="Google Shape;103;p11"/>
          <p:cNvPicPr preferRelativeResize="0"/>
          <p:nvPr/>
        </p:nvPicPr>
        <p:blipFill rotWithShape="1">
          <a:blip r:embed="rId3">
            <a:alphaModFix/>
          </a:blip>
          <a:srcRect/>
          <a:stretch/>
        </p:blipFill>
        <p:spPr>
          <a:xfrm>
            <a:off x="365350" y="357725"/>
            <a:ext cx="734025" cy="7340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20"/>
          <p:cNvSpPr txBox="1">
            <a:spLocks noGrp="1"/>
          </p:cNvSpPr>
          <p:nvPr>
            <p:ph type="title"/>
          </p:nvPr>
        </p:nvSpPr>
        <p:spPr>
          <a:xfrm>
            <a:off x="933550" y="1059625"/>
            <a:ext cx="7668600" cy="396300"/>
          </a:xfrm>
          <a:prstGeom prst="rect">
            <a:avLst/>
          </a:prstGeom>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a:t>Bar chart</a:t>
            </a:r>
            <a:endParaRPr/>
          </a:p>
          <a:p>
            <a:pPr marL="0" lvl="0" indent="0" algn="l" rtl="0">
              <a:lnSpc>
                <a:spcPct val="115000"/>
              </a:lnSpc>
              <a:spcBef>
                <a:spcPts val="600"/>
              </a:spcBef>
              <a:spcAft>
                <a:spcPts val="600"/>
              </a:spcAft>
              <a:buNone/>
            </a:pPr>
            <a:r>
              <a:rPr lang="en"/>
              <a:t>To show the total trading volume of Bitcoin by year</a:t>
            </a:r>
            <a:endParaRPr/>
          </a:p>
        </p:txBody>
      </p:sp>
      <p:sp>
        <p:nvSpPr>
          <p:cNvPr id="323" name="Google Shape;323;p20"/>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grpSp>
        <p:nvGrpSpPr>
          <p:cNvPr id="324" name="Google Shape;324;p20"/>
          <p:cNvGrpSpPr/>
          <p:nvPr/>
        </p:nvGrpSpPr>
        <p:grpSpPr>
          <a:xfrm>
            <a:off x="7190400" y="1881027"/>
            <a:ext cx="2715745" cy="3830730"/>
            <a:chOff x="6123875" y="728477"/>
            <a:chExt cx="2715745" cy="3830730"/>
          </a:xfrm>
        </p:grpSpPr>
        <p:sp>
          <p:nvSpPr>
            <p:cNvPr id="325" name="Google Shape;325;p20"/>
            <p:cNvSpPr/>
            <p:nvPr/>
          </p:nvSpPr>
          <p:spPr>
            <a:xfrm>
              <a:off x="7623440" y="1879668"/>
              <a:ext cx="1216181" cy="1240618"/>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6" name="Google Shape;326;p20"/>
            <p:cNvSpPr/>
            <p:nvPr/>
          </p:nvSpPr>
          <p:spPr>
            <a:xfrm>
              <a:off x="7882311" y="728477"/>
              <a:ext cx="691063" cy="1048489"/>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7" name="Google Shape;327;p20"/>
            <p:cNvSpPr/>
            <p:nvPr/>
          </p:nvSpPr>
          <p:spPr>
            <a:xfrm>
              <a:off x="7475329" y="1990661"/>
              <a:ext cx="1216181" cy="1240618"/>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8" name="Google Shape;328;p20"/>
            <p:cNvSpPr/>
            <p:nvPr/>
          </p:nvSpPr>
          <p:spPr>
            <a:xfrm>
              <a:off x="7734201" y="839469"/>
              <a:ext cx="691063" cy="1048489"/>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9" name="Google Shape;329;p20"/>
            <p:cNvSpPr/>
            <p:nvPr/>
          </p:nvSpPr>
          <p:spPr>
            <a:xfrm>
              <a:off x="6123875" y="1800332"/>
              <a:ext cx="693296" cy="760288"/>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0" name="Google Shape;330;p20"/>
            <p:cNvSpPr/>
            <p:nvPr/>
          </p:nvSpPr>
          <p:spPr>
            <a:xfrm>
              <a:off x="6185340" y="1920927"/>
              <a:ext cx="78893" cy="116774"/>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1" name="Google Shape;331;p20"/>
            <p:cNvSpPr/>
            <p:nvPr/>
          </p:nvSpPr>
          <p:spPr>
            <a:xfrm>
              <a:off x="6299385" y="1990500"/>
              <a:ext cx="226633" cy="181056"/>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2" name="Google Shape;332;p20"/>
            <p:cNvSpPr/>
            <p:nvPr/>
          </p:nvSpPr>
          <p:spPr>
            <a:xfrm>
              <a:off x="6300496" y="2091873"/>
              <a:ext cx="443962" cy="306718"/>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3" name="Google Shape;333;p20"/>
            <p:cNvSpPr/>
            <p:nvPr/>
          </p:nvSpPr>
          <p:spPr>
            <a:xfrm>
              <a:off x="7901935" y="2559893"/>
              <a:ext cx="696273" cy="1899420"/>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4" name="Google Shape;334;p20"/>
            <p:cNvSpPr/>
            <p:nvPr/>
          </p:nvSpPr>
          <p:spPr>
            <a:xfrm>
              <a:off x="7786040" y="2659787"/>
              <a:ext cx="696645" cy="1899420"/>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5" name="Google Shape;335;p20"/>
            <p:cNvSpPr/>
            <p:nvPr/>
          </p:nvSpPr>
          <p:spPr>
            <a:xfrm>
              <a:off x="7853059" y="3604335"/>
              <a:ext cx="559325" cy="372894"/>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6" name="Google Shape;336;p20"/>
            <p:cNvSpPr/>
            <p:nvPr/>
          </p:nvSpPr>
          <p:spPr>
            <a:xfrm>
              <a:off x="7892308" y="3724948"/>
              <a:ext cx="481176" cy="327909"/>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7" name="Google Shape;337;p20"/>
            <p:cNvSpPr/>
            <p:nvPr/>
          </p:nvSpPr>
          <p:spPr>
            <a:xfrm>
              <a:off x="7978582" y="3158025"/>
              <a:ext cx="310364" cy="465707"/>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8" name="Google Shape;338;p20"/>
            <p:cNvSpPr/>
            <p:nvPr/>
          </p:nvSpPr>
          <p:spPr>
            <a:xfrm>
              <a:off x="7039195" y="1360060"/>
              <a:ext cx="696273" cy="1899420"/>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9" name="Google Shape;339;p20"/>
            <p:cNvSpPr/>
            <p:nvPr/>
          </p:nvSpPr>
          <p:spPr>
            <a:xfrm>
              <a:off x="6923299" y="1461064"/>
              <a:ext cx="696645" cy="1899420"/>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0" name="Google Shape;340;p20"/>
            <p:cNvSpPr/>
            <p:nvPr/>
          </p:nvSpPr>
          <p:spPr>
            <a:xfrm>
              <a:off x="6990319" y="2404133"/>
              <a:ext cx="559325" cy="372894"/>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1" name="Google Shape;341;p20"/>
            <p:cNvSpPr/>
            <p:nvPr/>
          </p:nvSpPr>
          <p:spPr>
            <a:xfrm>
              <a:off x="7028827" y="2525115"/>
              <a:ext cx="481176" cy="327909"/>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2" name="Google Shape;342;p20"/>
            <p:cNvSpPr/>
            <p:nvPr/>
          </p:nvSpPr>
          <p:spPr>
            <a:xfrm>
              <a:off x="7115842" y="1958193"/>
              <a:ext cx="310364" cy="465707"/>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3" name="Google Shape;343;p20"/>
            <p:cNvSpPr/>
            <p:nvPr/>
          </p:nvSpPr>
          <p:spPr>
            <a:xfrm>
              <a:off x="6322712" y="2474799"/>
              <a:ext cx="1107859" cy="1303458"/>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4" name="Google Shape;344;p20"/>
            <p:cNvSpPr/>
            <p:nvPr/>
          </p:nvSpPr>
          <p:spPr>
            <a:xfrm>
              <a:off x="6205335" y="2542874"/>
              <a:ext cx="417912" cy="397432"/>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5" name="Google Shape;345;p20"/>
            <p:cNvSpPr/>
            <p:nvPr/>
          </p:nvSpPr>
          <p:spPr>
            <a:xfrm>
              <a:off x="6899971" y="2947628"/>
              <a:ext cx="242635" cy="19035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6" name="Google Shape;346;p20"/>
            <p:cNvSpPr/>
            <p:nvPr/>
          </p:nvSpPr>
          <p:spPr>
            <a:xfrm>
              <a:off x="6675955" y="2919510"/>
              <a:ext cx="467779" cy="320102"/>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7" name="Google Shape;347;p20"/>
            <p:cNvSpPr/>
            <p:nvPr/>
          </p:nvSpPr>
          <p:spPr>
            <a:xfrm>
              <a:off x="6577832" y="2963167"/>
              <a:ext cx="566768" cy="37735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8" name="Google Shape;348;p20"/>
            <p:cNvSpPr/>
            <p:nvPr/>
          </p:nvSpPr>
          <p:spPr>
            <a:xfrm>
              <a:off x="7201001" y="3116765"/>
              <a:ext cx="125787" cy="186889"/>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9" name="Google Shape;349;p20"/>
            <p:cNvSpPr/>
            <p:nvPr/>
          </p:nvSpPr>
          <p:spPr>
            <a:xfrm>
              <a:off x="6406025" y="1383203"/>
              <a:ext cx="311109" cy="423419"/>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alpha val="2980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pic>
        <p:nvPicPr>
          <p:cNvPr id="350" name="Google Shape;350;p20"/>
          <p:cNvPicPr preferRelativeResize="0"/>
          <p:nvPr/>
        </p:nvPicPr>
        <p:blipFill>
          <a:blip r:embed="rId3">
            <a:alphaModFix/>
          </a:blip>
          <a:stretch>
            <a:fillRect/>
          </a:stretch>
        </p:blipFill>
        <p:spPr>
          <a:xfrm>
            <a:off x="933550" y="1507525"/>
            <a:ext cx="4029323" cy="33187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21"/>
          <p:cNvSpPr txBox="1">
            <a:spLocks noGrp="1"/>
          </p:cNvSpPr>
          <p:nvPr>
            <p:ph type="ctrTitle"/>
          </p:nvPr>
        </p:nvSpPr>
        <p:spPr>
          <a:xfrm>
            <a:off x="863900" y="2731547"/>
            <a:ext cx="5110800" cy="1159800"/>
          </a:xfrm>
          <a:prstGeom prst="rect">
            <a:avLst/>
          </a:prstGeom>
        </p:spPr>
        <p:txBody>
          <a:bodyPr spcFirstLastPara="1" wrap="square" lIns="0" tIns="0" rIns="0" bIns="0" anchor="b" anchorCtr="0">
            <a:noAutofit/>
          </a:bodyPr>
          <a:lstStyle/>
          <a:p>
            <a:pPr marL="0" lvl="0" indent="0" algn="l" rtl="0">
              <a:lnSpc>
                <a:spcPct val="115000"/>
              </a:lnSpc>
              <a:spcBef>
                <a:spcPts val="1200"/>
              </a:spcBef>
              <a:spcAft>
                <a:spcPts val="2300"/>
              </a:spcAft>
              <a:buNone/>
            </a:pPr>
            <a:r>
              <a:rPr lang="en"/>
              <a:t>Running a PCA approach in R to do a feature reduction.</a:t>
            </a:r>
            <a:endParaRPr/>
          </a:p>
        </p:txBody>
      </p:sp>
      <p:grpSp>
        <p:nvGrpSpPr>
          <p:cNvPr id="356" name="Google Shape;356;p21"/>
          <p:cNvGrpSpPr/>
          <p:nvPr/>
        </p:nvGrpSpPr>
        <p:grpSpPr>
          <a:xfrm>
            <a:off x="6080382" y="1129221"/>
            <a:ext cx="3063626" cy="2885062"/>
            <a:chOff x="5666057" y="1129221"/>
            <a:chExt cx="3063626" cy="2885062"/>
          </a:xfrm>
        </p:grpSpPr>
        <p:sp>
          <p:nvSpPr>
            <p:cNvPr id="357" name="Google Shape;357;p21"/>
            <p:cNvSpPr/>
            <p:nvPr/>
          </p:nvSpPr>
          <p:spPr>
            <a:xfrm>
              <a:off x="6277435" y="1466157"/>
              <a:ext cx="753978" cy="813530"/>
            </a:xfrm>
            <a:custGeom>
              <a:avLst/>
              <a:gdLst/>
              <a:ahLst/>
              <a:cxnLst/>
              <a:rect l="l" t="t" r="r" b="b"/>
              <a:pathLst>
                <a:path w="1784563" h="1925515" extrusionOk="0">
                  <a:moveTo>
                    <a:pt x="1784564" y="1004796"/>
                  </a:moveTo>
                  <a:lnTo>
                    <a:pt x="8243" y="0"/>
                  </a:lnTo>
                  <a:lnTo>
                    <a:pt x="0" y="920719"/>
                  </a:lnTo>
                  <a:lnTo>
                    <a:pt x="1776321" y="1925515"/>
                  </a:lnTo>
                  <a:lnTo>
                    <a:pt x="1784564" y="1004796"/>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8" name="Google Shape;358;p21"/>
            <p:cNvSpPr/>
            <p:nvPr/>
          </p:nvSpPr>
          <p:spPr>
            <a:xfrm>
              <a:off x="6470830" y="1667556"/>
              <a:ext cx="226019" cy="174477"/>
            </a:xfrm>
            <a:custGeom>
              <a:avLst/>
              <a:gdLst/>
              <a:ahLst/>
              <a:cxnLst/>
              <a:rect l="l" t="t" r="r" b="b"/>
              <a:pathLst>
                <a:path w="534957" h="412963" extrusionOk="0">
                  <a:moveTo>
                    <a:pt x="824" y="0"/>
                  </a:moveTo>
                  <a:lnTo>
                    <a:pt x="534957" y="302510"/>
                  </a:lnTo>
                  <a:lnTo>
                    <a:pt x="534133" y="412964"/>
                  </a:lnTo>
                  <a:lnTo>
                    <a:pt x="0" y="110453"/>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9" name="Google Shape;359;p21"/>
            <p:cNvSpPr/>
            <p:nvPr/>
          </p:nvSpPr>
          <p:spPr>
            <a:xfrm>
              <a:off x="6470137" y="1760803"/>
              <a:ext cx="480944" cy="319352"/>
            </a:xfrm>
            <a:custGeom>
              <a:avLst/>
              <a:gdLst/>
              <a:ahLst/>
              <a:cxnLst/>
              <a:rect l="l" t="t" r="r" b="b"/>
              <a:pathLst>
                <a:path w="1138329" h="755863" extrusionOk="0">
                  <a:moveTo>
                    <a:pt x="824" y="0"/>
                  </a:moveTo>
                  <a:lnTo>
                    <a:pt x="1138329" y="643762"/>
                  </a:lnTo>
                  <a:lnTo>
                    <a:pt x="1137505" y="755864"/>
                  </a:lnTo>
                  <a:lnTo>
                    <a:pt x="0" y="112102"/>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0" name="Google Shape;360;p21"/>
            <p:cNvSpPr/>
            <p:nvPr/>
          </p:nvSpPr>
          <p:spPr>
            <a:xfrm>
              <a:off x="6346401" y="1595026"/>
              <a:ext cx="85332" cy="12588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3"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1" name="Google Shape;361;p21"/>
            <p:cNvSpPr/>
            <p:nvPr/>
          </p:nvSpPr>
          <p:spPr>
            <a:xfrm>
              <a:off x="7976053" y="3200753"/>
              <a:ext cx="753630" cy="813530"/>
            </a:xfrm>
            <a:custGeom>
              <a:avLst/>
              <a:gdLst/>
              <a:ahLst/>
              <a:cxnLst/>
              <a:rect l="l" t="t" r="r" b="b"/>
              <a:pathLst>
                <a:path w="1783739" h="1925515" extrusionOk="0">
                  <a:moveTo>
                    <a:pt x="1783740" y="1004796"/>
                  </a:moveTo>
                  <a:lnTo>
                    <a:pt x="8243" y="0"/>
                  </a:lnTo>
                  <a:lnTo>
                    <a:pt x="0" y="920719"/>
                  </a:lnTo>
                  <a:lnTo>
                    <a:pt x="1776321" y="1925515"/>
                  </a:lnTo>
                  <a:lnTo>
                    <a:pt x="1783740" y="1004796"/>
                  </a:lnTo>
                  <a:close/>
                </a:path>
              </a:pathLst>
            </a:custGeom>
            <a:gradFill>
              <a:gsLst>
                <a:gs pos="0">
                  <a:srgbClr val="FFFFFF">
                    <a:alpha val="29803"/>
                    <a:alpha val="29800"/>
                  </a:srgbClr>
                </a:gs>
                <a:gs pos="100000">
                  <a:srgbClr val="FFFFFF">
                    <a:alpha val="0"/>
                    <a:alpha val="2980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2" name="Google Shape;362;p21"/>
            <p:cNvSpPr/>
            <p:nvPr/>
          </p:nvSpPr>
          <p:spPr>
            <a:xfrm>
              <a:off x="8169449" y="3402152"/>
              <a:ext cx="226019" cy="174477"/>
            </a:xfrm>
            <a:custGeom>
              <a:avLst/>
              <a:gdLst/>
              <a:ahLst/>
              <a:cxnLst/>
              <a:rect l="l" t="t" r="r" b="b"/>
              <a:pathLst>
                <a:path w="534957" h="412963" extrusionOk="0">
                  <a:moveTo>
                    <a:pt x="825" y="0"/>
                  </a:moveTo>
                  <a:lnTo>
                    <a:pt x="534957" y="302510"/>
                  </a:lnTo>
                  <a:lnTo>
                    <a:pt x="534133" y="412964"/>
                  </a:lnTo>
                  <a:lnTo>
                    <a:pt x="0" y="110454"/>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3" name="Google Shape;363;p21"/>
            <p:cNvSpPr/>
            <p:nvPr/>
          </p:nvSpPr>
          <p:spPr>
            <a:xfrm>
              <a:off x="8168755" y="3495399"/>
              <a:ext cx="480944" cy="319352"/>
            </a:xfrm>
            <a:custGeom>
              <a:avLst/>
              <a:gdLst/>
              <a:ahLst/>
              <a:cxnLst/>
              <a:rect l="l" t="t" r="r" b="b"/>
              <a:pathLst>
                <a:path w="1138329" h="755863" extrusionOk="0">
                  <a:moveTo>
                    <a:pt x="825" y="0"/>
                  </a:moveTo>
                  <a:lnTo>
                    <a:pt x="1138329" y="643762"/>
                  </a:lnTo>
                  <a:lnTo>
                    <a:pt x="1137505" y="755863"/>
                  </a:lnTo>
                  <a:lnTo>
                    <a:pt x="0" y="112102"/>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4" name="Google Shape;364;p21"/>
            <p:cNvSpPr/>
            <p:nvPr/>
          </p:nvSpPr>
          <p:spPr>
            <a:xfrm>
              <a:off x="8045020" y="3329622"/>
              <a:ext cx="85332" cy="12588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2"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5" name="Google Shape;365;p21"/>
            <p:cNvSpPr/>
            <p:nvPr/>
          </p:nvSpPr>
          <p:spPr>
            <a:xfrm>
              <a:off x="7260006" y="1129221"/>
              <a:ext cx="1190345" cy="1989945"/>
            </a:xfrm>
            <a:custGeom>
              <a:avLst/>
              <a:gdLst/>
              <a:ahLst/>
              <a:cxnLst/>
              <a:rect l="l" t="t" r="r" b="b"/>
              <a:pathLst>
                <a:path w="2817385" h="4709929" extrusionOk="0">
                  <a:moveTo>
                    <a:pt x="1415287" y="36268"/>
                  </a:moveTo>
                  <a:cubicBezTo>
                    <a:pt x="1080630" y="101386"/>
                    <a:pt x="328063" y="185463"/>
                    <a:pt x="0" y="0"/>
                  </a:cubicBezTo>
                  <a:cubicBezTo>
                    <a:pt x="2473" y="1312252"/>
                    <a:pt x="323942" y="3174298"/>
                    <a:pt x="1374897" y="4709930"/>
                  </a:cubicBezTo>
                  <a:cubicBezTo>
                    <a:pt x="2442338" y="4372799"/>
                    <a:pt x="2792657" y="2891570"/>
                    <a:pt x="2817385" y="1594980"/>
                  </a:cubicBezTo>
                  <a:cubicBezTo>
                    <a:pt x="2489322" y="1408693"/>
                    <a:pt x="1745823" y="478082"/>
                    <a:pt x="1415287" y="36268"/>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6" name="Google Shape;366;p21"/>
            <p:cNvSpPr/>
            <p:nvPr/>
          </p:nvSpPr>
          <p:spPr>
            <a:xfrm>
              <a:off x="7088100" y="1243613"/>
              <a:ext cx="1190345" cy="1989945"/>
            </a:xfrm>
            <a:custGeom>
              <a:avLst/>
              <a:gdLst/>
              <a:ahLst/>
              <a:cxnLst/>
              <a:rect l="l" t="t" r="r" b="b"/>
              <a:pathLst>
                <a:path w="2817384" h="4709929" extrusionOk="0">
                  <a:moveTo>
                    <a:pt x="1415287" y="36268"/>
                  </a:moveTo>
                  <a:cubicBezTo>
                    <a:pt x="1080630" y="101386"/>
                    <a:pt x="328063" y="185463"/>
                    <a:pt x="0" y="0"/>
                  </a:cubicBezTo>
                  <a:cubicBezTo>
                    <a:pt x="2473" y="1312252"/>
                    <a:pt x="323942" y="3174298"/>
                    <a:pt x="1374897" y="4709930"/>
                  </a:cubicBezTo>
                  <a:cubicBezTo>
                    <a:pt x="2442338" y="4372799"/>
                    <a:pt x="2792657" y="2890746"/>
                    <a:pt x="2817385" y="1594980"/>
                  </a:cubicBezTo>
                  <a:cubicBezTo>
                    <a:pt x="2489322" y="1408693"/>
                    <a:pt x="1745823" y="478082"/>
                    <a:pt x="1415287" y="36268"/>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7" name="Google Shape;367;p21"/>
            <p:cNvSpPr/>
            <p:nvPr/>
          </p:nvSpPr>
          <p:spPr>
            <a:xfrm>
              <a:off x="7666552" y="1258866"/>
              <a:ext cx="609451" cy="1974273"/>
            </a:xfrm>
            <a:custGeom>
              <a:avLst/>
              <a:gdLst/>
              <a:ahLst/>
              <a:cxnLst/>
              <a:rect l="l" t="t" r="r" b="b"/>
              <a:pathLst>
                <a:path w="1442487" h="4672836" extrusionOk="0">
                  <a:moveTo>
                    <a:pt x="1442488" y="1557887"/>
                  </a:moveTo>
                  <a:cubicBezTo>
                    <a:pt x="1113601" y="1371600"/>
                    <a:pt x="370925" y="441813"/>
                    <a:pt x="40389" y="0"/>
                  </a:cubicBezTo>
                  <a:lnTo>
                    <a:pt x="0" y="4672837"/>
                  </a:lnTo>
                  <a:cubicBezTo>
                    <a:pt x="1066617" y="4336531"/>
                    <a:pt x="1416935" y="2854478"/>
                    <a:pt x="1442488" y="155788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8" name="Google Shape;368;p21"/>
            <p:cNvSpPr/>
            <p:nvPr/>
          </p:nvSpPr>
          <p:spPr>
            <a:xfrm>
              <a:off x="6932829" y="2301564"/>
              <a:ext cx="699301" cy="1668851"/>
            </a:xfrm>
            <a:custGeom>
              <a:avLst/>
              <a:gdLst/>
              <a:ahLst/>
              <a:cxnLst/>
              <a:rect l="l" t="t" r="r" b="b"/>
              <a:pathLst>
                <a:path w="1655151" h="3949944" extrusionOk="0">
                  <a:moveTo>
                    <a:pt x="0" y="0"/>
                  </a:moveTo>
                  <a:lnTo>
                    <a:pt x="1654328" y="910828"/>
                  </a:lnTo>
                  <a:lnTo>
                    <a:pt x="1655152" y="3949944"/>
                  </a:lnTo>
                  <a:lnTo>
                    <a:pt x="824" y="3039940"/>
                  </a:lnTo>
                  <a:lnTo>
                    <a:pt x="0" y="0"/>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9" name="Google Shape;369;p21"/>
            <p:cNvSpPr/>
            <p:nvPr/>
          </p:nvSpPr>
          <p:spPr>
            <a:xfrm>
              <a:off x="7022942" y="3048577"/>
              <a:ext cx="528307" cy="750495"/>
            </a:xfrm>
            <a:custGeom>
              <a:avLst/>
              <a:gdLst/>
              <a:ahLst/>
              <a:cxnLst/>
              <a:rect l="l" t="t" r="r" b="b"/>
              <a:pathLst>
                <a:path w="1250431" h="1776320" extrusionOk="0">
                  <a:moveTo>
                    <a:pt x="0" y="0"/>
                  </a:moveTo>
                  <a:lnTo>
                    <a:pt x="1247134" y="686624"/>
                  </a:lnTo>
                  <a:lnTo>
                    <a:pt x="1250431" y="1776321"/>
                  </a:lnTo>
                  <a:lnTo>
                    <a:pt x="3297" y="108969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70" name="Google Shape;370;p21"/>
            <p:cNvSpPr/>
            <p:nvPr/>
          </p:nvSpPr>
          <p:spPr>
            <a:xfrm>
              <a:off x="7032299" y="2743533"/>
              <a:ext cx="243780" cy="181442"/>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71" name="Google Shape;371;p21"/>
            <p:cNvSpPr/>
            <p:nvPr/>
          </p:nvSpPr>
          <p:spPr>
            <a:xfrm>
              <a:off x="7033339" y="2837126"/>
              <a:ext cx="243780" cy="181442"/>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72" name="Google Shape;372;p21"/>
            <p:cNvSpPr/>
            <p:nvPr/>
          </p:nvSpPr>
          <p:spPr>
            <a:xfrm>
              <a:off x="7032993" y="2927253"/>
              <a:ext cx="462486" cy="301939"/>
            </a:xfrm>
            <a:custGeom>
              <a:avLst/>
              <a:gdLst/>
              <a:ahLst/>
              <a:cxnLst/>
              <a:rect l="l" t="t" r="r" b="b"/>
              <a:pathLst>
                <a:path w="1094642" h="714649" extrusionOk="0">
                  <a:moveTo>
                    <a:pt x="0" y="0"/>
                  </a:moveTo>
                  <a:lnTo>
                    <a:pt x="1094643" y="602548"/>
                  </a:lnTo>
                  <a:lnTo>
                    <a:pt x="1094643" y="714650"/>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73" name="Google Shape;373;p21"/>
            <p:cNvSpPr/>
            <p:nvPr/>
          </p:nvSpPr>
          <p:spPr>
            <a:xfrm>
              <a:off x="6932829" y="2301564"/>
              <a:ext cx="699650" cy="606665"/>
            </a:xfrm>
            <a:custGeom>
              <a:avLst/>
              <a:gdLst/>
              <a:ahLst/>
              <a:cxnLst/>
              <a:rect l="l" t="t" r="r" b="b"/>
              <a:pathLst>
                <a:path w="1655976" h="1435893" extrusionOk="0">
                  <a:moveTo>
                    <a:pt x="0" y="0"/>
                  </a:moveTo>
                  <a:lnTo>
                    <a:pt x="1654328" y="910828"/>
                  </a:lnTo>
                  <a:lnTo>
                    <a:pt x="1655976" y="1435894"/>
                  </a:lnTo>
                  <a:lnTo>
                    <a:pt x="824" y="5258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74" name="Google Shape;374;p21"/>
            <p:cNvSpPr/>
            <p:nvPr/>
          </p:nvSpPr>
          <p:spPr>
            <a:xfrm>
              <a:off x="7018436" y="2419516"/>
              <a:ext cx="88806" cy="131106"/>
            </a:xfrm>
            <a:custGeom>
              <a:avLst/>
              <a:gdLst/>
              <a:ahLst/>
              <a:cxnLst/>
              <a:rect l="l" t="t" r="r" b="b"/>
              <a:pathLst>
                <a:path w="210191" h="310309" extrusionOk="0">
                  <a:moveTo>
                    <a:pt x="210191" y="213266"/>
                  </a:moveTo>
                  <a:cubicBezTo>
                    <a:pt x="210191" y="292397"/>
                    <a:pt x="163207" y="331138"/>
                    <a:pt x="105508" y="298991"/>
                  </a:cubicBezTo>
                  <a:cubicBezTo>
                    <a:pt x="47808" y="266845"/>
                    <a:pt x="0" y="176998"/>
                    <a:pt x="0" y="97043"/>
                  </a:cubicBezTo>
                  <a:cubicBezTo>
                    <a:pt x="0" y="17912"/>
                    <a:pt x="46984" y="-20829"/>
                    <a:pt x="104683" y="11318"/>
                  </a:cubicBezTo>
                  <a:cubicBezTo>
                    <a:pt x="163207" y="43465"/>
                    <a:pt x="210191" y="134136"/>
                    <a:pt x="210191" y="213266"/>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75" name="Google Shape;375;p21"/>
            <p:cNvSpPr/>
            <p:nvPr/>
          </p:nvSpPr>
          <p:spPr>
            <a:xfrm>
              <a:off x="7345267" y="2854458"/>
              <a:ext cx="474675" cy="451690"/>
            </a:xfrm>
            <a:custGeom>
              <a:avLst/>
              <a:gdLst/>
              <a:ahLst/>
              <a:cxnLst/>
              <a:rect l="l" t="t" r="r" b="b"/>
              <a:pathLst>
                <a:path w="1123491" h="1069089" extrusionOk="0">
                  <a:moveTo>
                    <a:pt x="1649" y="451705"/>
                  </a:moveTo>
                  <a:lnTo>
                    <a:pt x="0" y="0"/>
                  </a:lnTo>
                  <a:lnTo>
                    <a:pt x="1121843" y="617385"/>
                  </a:lnTo>
                  <a:lnTo>
                    <a:pt x="1123492" y="1069090"/>
                  </a:lnTo>
                  <a:lnTo>
                    <a:pt x="1649" y="451705"/>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76" name="Google Shape;376;p21"/>
            <p:cNvSpPr/>
            <p:nvPr/>
          </p:nvSpPr>
          <p:spPr>
            <a:xfrm>
              <a:off x="5775924" y="1647104"/>
              <a:ext cx="1036763" cy="1220992"/>
            </a:xfrm>
            <a:custGeom>
              <a:avLst/>
              <a:gdLst/>
              <a:ahLst/>
              <a:cxnLst/>
              <a:rect l="l" t="t" r="r" b="b"/>
              <a:pathLst>
                <a:path w="2453878" h="2889921" extrusionOk="0">
                  <a:moveTo>
                    <a:pt x="2453054" y="1415287"/>
                  </a:moveTo>
                  <a:lnTo>
                    <a:pt x="0" y="0"/>
                  </a:lnTo>
                  <a:lnTo>
                    <a:pt x="824" y="1278456"/>
                  </a:lnTo>
                  <a:lnTo>
                    <a:pt x="2237093" y="2569277"/>
                  </a:lnTo>
                  <a:lnTo>
                    <a:pt x="2453878" y="2889922"/>
                  </a:lnTo>
                  <a:lnTo>
                    <a:pt x="2453054" y="1415287"/>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77" name="Google Shape;377;p21"/>
            <p:cNvSpPr/>
            <p:nvPr/>
          </p:nvSpPr>
          <p:spPr>
            <a:xfrm>
              <a:off x="5666057" y="1710540"/>
              <a:ext cx="391093" cy="372288"/>
            </a:xfrm>
            <a:custGeom>
              <a:avLst/>
              <a:gdLst/>
              <a:ahLst/>
              <a:cxnLst/>
              <a:rect l="l" t="t" r="r" b="b"/>
              <a:pathLst>
                <a:path w="925665" h="881154" extrusionOk="0">
                  <a:moveTo>
                    <a:pt x="0" y="347021"/>
                  </a:moveTo>
                  <a:lnTo>
                    <a:pt x="0" y="0"/>
                  </a:lnTo>
                  <a:lnTo>
                    <a:pt x="925665" y="534133"/>
                  </a:lnTo>
                  <a:lnTo>
                    <a:pt x="925665" y="881154"/>
                  </a:lnTo>
                  <a:lnTo>
                    <a:pt x="0" y="34702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78" name="Google Shape;378;p21"/>
            <p:cNvSpPr/>
            <p:nvPr/>
          </p:nvSpPr>
          <p:spPr>
            <a:xfrm>
              <a:off x="6316252" y="2089766"/>
              <a:ext cx="227064" cy="178308"/>
            </a:xfrm>
            <a:custGeom>
              <a:avLst/>
              <a:gdLst/>
              <a:ahLst/>
              <a:cxnLst/>
              <a:rect l="l" t="t" r="r" b="b"/>
              <a:pathLst>
                <a:path w="537429" h="422030" extrusionOk="0">
                  <a:moveTo>
                    <a:pt x="537430" y="309929"/>
                  </a:moveTo>
                  <a:lnTo>
                    <a:pt x="0" y="0"/>
                  </a:lnTo>
                  <a:lnTo>
                    <a:pt x="0" y="112102"/>
                  </a:lnTo>
                  <a:lnTo>
                    <a:pt x="537430" y="422031"/>
                  </a:lnTo>
                  <a:lnTo>
                    <a:pt x="537430" y="309929"/>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79" name="Google Shape;379;p21"/>
            <p:cNvSpPr/>
            <p:nvPr/>
          </p:nvSpPr>
          <p:spPr>
            <a:xfrm>
              <a:off x="6106568" y="2063421"/>
              <a:ext cx="437760" cy="299850"/>
            </a:xfrm>
            <a:custGeom>
              <a:avLst/>
              <a:gdLst/>
              <a:ahLst/>
              <a:cxnLst/>
              <a:rect l="l" t="t" r="r" b="b"/>
              <a:pathLst>
                <a:path w="1036118" h="709704" extrusionOk="0">
                  <a:moveTo>
                    <a:pt x="1036119" y="597602"/>
                  </a:moveTo>
                  <a:lnTo>
                    <a:pt x="0" y="0"/>
                  </a:lnTo>
                  <a:lnTo>
                    <a:pt x="0" y="112102"/>
                  </a:lnTo>
                  <a:lnTo>
                    <a:pt x="1036119" y="709704"/>
                  </a:lnTo>
                  <a:lnTo>
                    <a:pt x="1036119" y="597602"/>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80" name="Google Shape;380;p21"/>
            <p:cNvSpPr/>
            <p:nvPr/>
          </p:nvSpPr>
          <p:spPr>
            <a:xfrm>
              <a:off x="6014376" y="2104325"/>
              <a:ext cx="530396" cy="353482"/>
            </a:xfrm>
            <a:custGeom>
              <a:avLst/>
              <a:gdLst/>
              <a:ahLst/>
              <a:cxnLst/>
              <a:rect l="l" t="t" r="r" b="b"/>
              <a:pathLst>
                <a:path w="1255376" h="836643" extrusionOk="0">
                  <a:moveTo>
                    <a:pt x="1255377" y="724541"/>
                  </a:moveTo>
                  <a:lnTo>
                    <a:pt x="0" y="0"/>
                  </a:lnTo>
                  <a:lnTo>
                    <a:pt x="0" y="112102"/>
                  </a:lnTo>
                  <a:lnTo>
                    <a:pt x="1255377" y="836643"/>
                  </a:lnTo>
                  <a:lnTo>
                    <a:pt x="1255377" y="72454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81" name="Google Shape;381;p21"/>
            <p:cNvSpPr/>
            <p:nvPr/>
          </p:nvSpPr>
          <p:spPr>
            <a:xfrm>
              <a:off x="6597680" y="2248236"/>
              <a:ext cx="117711" cy="175065"/>
            </a:xfrm>
            <a:custGeom>
              <a:avLst/>
              <a:gdLst/>
              <a:ahLst/>
              <a:cxnLst/>
              <a:rect l="l" t="t" r="r" b="b"/>
              <a:pathLst>
                <a:path w="278606" h="414354" extrusionOk="0">
                  <a:moveTo>
                    <a:pt x="0" y="126810"/>
                  </a:moveTo>
                  <a:cubicBezTo>
                    <a:pt x="0" y="232318"/>
                    <a:pt x="62645" y="353487"/>
                    <a:pt x="139303" y="397998"/>
                  </a:cubicBezTo>
                  <a:cubicBezTo>
                    <a:pt x="215961" y="442509"/>
                    <a:pt x="278606" y="393052"/>
                    <a:pt x="278606" y="287545"/>
                  </a:cubicBezTo>
                  <a:cubicBezTo>
                    <a:pt x="278606" y="182037"/>
                    <a:pt x="215961" y="60868"/>
                    <a:pt x="139303" y="16357"/>
                  </a:cubicBezTo>
                  <a:cubicBezTo>
                    <a:pt x="62645" y="-28154"/>
                    <a:pt x="0" y="21303"/>
                    <a:pt x="0" y="12681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82" name="Google Shape;382;p21"/>
            <p:cNvSpPr/>
            <p:nvPr/>
          </p:nvSpPr>
          <p:spPr>
            <a:xfrm>
              <a:off x="6330462" y="2791205"/>
              <a:ext cx="291143" cy="396639"/>
            </a:xfrm>
            <a:custGeom>
              <a:avLst/>
              <a:gdLst/>
              <a:ahLst/>
              <a:cxnLst/>
              <a:rect l="l" t="t" r="r" b="b"/>
              <a:pathLst>
                <a:path w="689097" h="938791" extrusionOk="0">
                  <a:moveTo>
                    <a:pt x="344549" y="11931"/>
                  </a:moveTo>
                  <a:cubicBezTo>
                    <a:pt x="394005" y="39956"/>
                    <a:pt x="433571" y="109196"/>
                    <a:pt x="433571" y="166071"/>
                  </a:cubicBezTo>
                  <a:lnTo>
                    <a:pt x="433571" y="417476"/>
                  </a:lnTo>
                  <a:lnTo>
                    <a:pt x="600075" y="513092"/>
                  </a:lnTo>
                  <a:cubicBezTo>
                    <a:pt x="649532" y="541118"/>
                    <a:pt x="689097" y="610357"/>
                    <a:pt x="689097" y="667233"/>
                  </a:cubicBezTo>
                  <a:cubicBezTo>
                    <a:pt x="689097" y="724107"/>
                    <a:pt x="649532" y="747188"/>
                    <a:pt x="600075" y="719162"/>
                  </a:cubicBezTo>
                  <a:lnTo>
                    <a:pt x="433571" y="623546"/>
                  </a:lnTo>
                  <a:lnTo>
                    <a:pt x="433571" y="874951"/>
                  </a:lnTo>
                  <a:cubicBezTo>
                    <a:pt x="433571" y="931826"/>
                    <a:pt x="394005" y="954906"/>
                    <a:pt x="344549" y="926880"/>
                  </a:cubicBezTo>
                  <a:cubicBezTo>
                    <a:pt x="295092" y="898855"/>
                    <a:pt x="255526" y="829616"/>
                    <a:pt x="255526" y="772740"/>
                  </a:cubicBezTo>
                  <a:lnTo>
                    <a:pt x="255526" y="521335"/>
                  </a:lnTo>
                  <a:lnTo>
                    <a:pt x="89022" y="424894"/>
                  </a:lnTo>
                  <a:cubicBezTo>
                    <a:pt x="39565" y="396869"/>
                    <a:pt x="0" y="327630"/>
                    <a:pt x="0" y="270754"/>
                  </a:cubicBezTo>
                  <a:cubicBezTo>
                    <a:pt x="0" y="213879"/>
                    <a:pt x="39565" y="190799"/>
                    <a:pt x="89022" y="218825"/>
                  </a:cubicBezTo>
                  <a:lnTo>
                    <a:pt x="255526" y="314441"/>
                  </a:lnTo>
                  <a:lnTo>
                    <a:pt x="255526" y="63036"/>
                  </a:lnTo>
                  <a:cubicBezTo>
                    <a:pt x="255526" y="6985"/>
                    <a:pt x="295092" y="-16095"/>
                    <a:pt x="344549" y="11931"/>
                  </a:cubicBezTo>
                  <a:close/>
                </a:path>
              </a:pathLst>
            </a:custGeom>
            <a:gradFill>
              <a:gsLst>
                <a:gs pos="0">
                  <a:srgbClr val="FFFFFF">
                    <a:alpha val="29803"/>
                    <a:alpha val="29800"/>
                  </a:srgbClr>
                </a:gs>
                <a:gs pos="100000">
                  <a:srgbClr val="FFFFFF">
                    <a:alpha val="0"/>
                    <a:alpha val="2980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a:solidFill>
                  <a:schemeClr val="dk1"/>
                </a:solidFill>
                <a:latin typeface="Calibri"/>
                <a:ea typeface="Calibri"/>
                <a:cs typeface="Calibri"/>
                <a:sym typeface="Calibri"/>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22"/>
          <p:cNvSpPr txBox="1">
            <a:spLocks noGrp="1"/>
          </p:cNvSpPr>
          <p:nvPr>
            <p:ph type="body" idx="1"/>
          </p:nvPr>
        </p:nvSpPr>
        <p:spPr>
          <a:xfrm>
            <a:off x="866850" y="528250"/>
            <a:ext cx="7410300" cy="4340100"/>
          </a:xfrm>
          <a:prstGeom prst="rect">
            <a:avLst/>
          </a:prstGeom>
        </p:spPr>
        <p:txBody>
          <a:bodyPr spcFirstLastPara="1" wrap="square" lIns="0" tIns="0" rIns="0" bIns="0" anchor="t" anchorCtr="0">
            <a:noAutofit/>
          </a:bodyPr>
          <a:lstStyle/>
          <a:p>
            <a:pPr marL="0" lvl="0" indent="0" algn="just" rtl="0">
              <a:spcBef>
                <a:spcPts val="0"/>
              </a:spcBef>
              <a:spcAft>
                <a:spcPts val="0"/>
              </a:spcAft>
              <a:buNone/>
            </a:pPr>
            <a:r>
              <a:rPr lang="en" sz="1300">
                <a:latin typeface="Barlow"/>
                <a:ea typeface="Barlow"/>
                <a:cs typeface="Barlow"/>
                <a:sym typeface="Barlow"/>
              </a:rPr>
              <a:t>Let’s run a Principal Component Analysis (PCA) approach in R to do a feature reduction on the cryptocurrency price history dataset. First, let’s load the dataset and prepare it for PCA. We will use the dataset, and select only the Open, High, Low, Close, Volume, and Market cap columns:</a:t>
            </a:r>
            <a:endParaRPr sz="1300">
              <a:latin typeface="Barlow"/>
              <a:ea typeface="Barlow"/>
              <a:cs typeface="Barlow"/>
              <a:sym typeface="Barlow"/>
            </a:endParaRPr>
          </a:p>
          <a:p>
            <a:pPr marL="0" lvl="0" indent="0" algn="just" rtl="0">
              <a:spcBef>
                <a:spcPts val="1100"/>
              </a:spcBef>
              <a:spcAft>
                <a:spcPts val="0"/>
              </a:spcAft>
              <a:buNone/>
            </a:pPr>
            <a:endParaRPr sz="1300">
              <a:latin typeface="Barlow"/>
              <a:ea typeface="Barlow"/>
              <a:cs typeface="Barlow"/>
              <a:sym typeface="Barlow"/>
            </a:endParaRPr>
          </a:p>
          <a:p>
            <a:pPr marL="0" lvl="0" indent="0" algn="l" rtl="0">
              <a:spcBef>
                <a:spcPts val="1100"/>
              </a:spcBef>
              <a:spcAft>
                <a:spcPts val="0"/>
              </a:spcAft>
              <a:buNone/>
            </a:pPr>
            <a:endParaRPr sz="1300">
              <a:latin typeface="Barlow"/>
              <a:ea typeface="Barlow"/>
              <a:cs typeface="Barlow"/>
              <a:sym typeface="Barlow"/>
            </a:endParaRPr>
          </a:p>
          <a:p>
            <a:pPr marL="0" lvl="0" indent="0" algn="l" rtl="0">
              <a:spcBef>
                <a:spcPts val="0"/>
              </a:spcBef>
              <a:spcAft>
                <a:spcPts val="0"/>
              </a:spcAft>
              <a:buNone/>
            </a:pPr>
            <a:endParaRPr sz="1300">
              <a:latin typeface="Barlow"/>
              <a:ea typeface="Barlow"/>
              <a:cs typeface="Barlow"/>
              <a:sym typeface="Barlow"/>
            </a:endParaRPr>
          </a:p>
          <a:p>
            <a:pPr marL="0" lvl="0" indent="0" algn="l" rtl="0">
              <a:spcBef>
                <a:spcPts val="800"/>
              </a:spcBef>
              <a:spcAft>
                <a:spcPts val="0"/>
              </a:spcAft>
              <a:buNone/>
            </a:pPr>
            <a:r>
              <a:rPr lang="en" sz="1300">
                <a:latin typeface="Barlow"/>
                <a:ea typeface="Barlow"/>
                <a:cs typeface="Barlow"/>
                <a:sym typeface="Barlow"/>
              </a:rPr>
              <a:t>Lkrn lknv4f4</a:t>
            </a:r>
            <a:endParaRPr sz="1300">
              <a:latin typeface="Barlow"/>
              <a:ea typeface="Barlow"/>
              <a:cs typeface="Barlow"/>
              <a:sym typeface="Barlow"/>
            </a:endParaRPr>
          </a:p>
          <a:p>
            <a:pPr marL="0" lvl="0" indent="0" algn="l" rtl="0">
              <a:spcBef>
                <a:spcPts val="800"/>
              </a:spcBef>
              <a:spcAft>
                <a:spcPts val="0"/>
              </a:spcAft>
              <a:buNone/>
            </a:pPr>
            <a:endParaRPr sz="1300">
              <a:latin typeface="Barlow"/>
              <a:ea typeface="Barlow"/>
              <a:cs typeface="Barlow"/>
              <a:sym typeface="Barlow"/>
            </a:endParaRPr>
          </a:p>
          <a:p>
            <a:pPr marL="0" lvl="0" indent="0" algn="l" rtl="0">
              <a:spcBef>
                <a:spcPts val="800"/>
              </a:spcBef>
              <a:spcAft>
                <a:spcPts val="0"/>
              </a:spcAft>
              <a:buNone/>
            </a:pPr>
            <a:r>
              <a:rPr lang="en" sz="1300">
                <a:latin typeface="Barlow"/>
                <a:ea typeface="Barlow"/>
                <a:cs typeface="Barlow"/>
                <a:sym typeface="Barlow"/>
              </a:rPr>
              <a:t>Next, we will scale the data to have zero mean and unit variance:Now, we can run the PCA using the prcomp() function:</a:t>
            </a:r>
            <a:endParaRPr sz="1300">
              <a:latin typeface="Barlow"/>
              <a:ea typeface="Barlow"/>
              <a:cs typeface="Barlow"/>
              <a:sym typeface="Barlow"/>
            </a:endParaRPr>
          </a:p>
          <a:p>
            <a:pPr marL="0" lvl="0" indent="0" algn="l" rtl="0">
              <a:spcBef>
                <a:spcPts val="1100"/>
              </a:spcBef>
              <a:spcAft>
                <a:spcPts val="0"/>
              </a:spcAft>
              <a:buNone/>
            </a:pPr>
            <a:endParaRPr sz="1300">
              <a:latin typeface="Barlow"/>
              <a:ea typeface="Barlow"/>
              <a:cs typeface="Barlow"/>
              <a:sym typeface="Barlow"/>
            </a:endParaRPr>
          </a:p>
          <a:p>
            <a:pPr marL="0" lvl="0" indent="0" algn="l" rtl="0">
              <a:spcBef>
                <a:spcPts val="1100"/>
              </a:spcBef>
              <a:spcAft>
                <a:spcPts val="0"/>
              </a:spcAft>
              <a:buNone/>
            </a:pPr>
            <a:endParaRPr sz="1300">
              <a:latin typeface="Barlow"/>
              <a:ea typeface="Barlow"/>
              <a:cs typeface="Barlow"/>
              <a:sym typeface="Barlow"/>
            </a:endParaRPr>
          </a:p>
          <a:p>
            <a:pPr marL="0" lvl="0" indent="0" algn="l" rtl="0">
              <a:spcBef>
                <a:spcPts val="0"/>
              </a:spcBef>
              <a:spcAft>
                <a:spcPts val="1100"/>
              </a:spcAft>
              <a:buNone/>
            </a:pPr>
            <a:endParaRPr sz="1300">
              <a:latin typeface="Barlow"/>
              <a:ea typeface="Barlow"/>
              <a:cs typeface="Barlow"/>
              <a:sym typeface="Barlow"/>
            </a:endParaRPr>
          </a:p>
        </p:txBody>
      </p:sp>
      <p:sp>
        <p:nvSpPr>
          <p:cNvPr id="388" name="Google Shape;388;p22"/>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pic>
        <p:nvPicPr>
          <p:cNvPr id="389" name="Google Shape;389;p22"/>
          <p:cNvPicPr preferRelativeResize="0"/>
          <p:nvPr/>
        </p:nvPicPr>
        <p:blipFill>
          <a:blip r:embed="rId3">
            <a:alphaModFix/>
          </a:blip>
          <a:stretch>
            <a:fillRect/>
          </a:stretch>
        </p:blipFill>
        <p:spPr>
          <a:xfrm>
            <a:off x="866850" y="1366075"/>
            <a:ext cx="5480824" cy="1424725"/>
          </a:xfrm>
          <a:prstGeom prst="rect">
            <a:avLst/>
          </a:prstGeom>
          <a:noFill/>
          <a:ln>
            <a:noFill/>
          </a:ln>
        </p:spPr>
      </p:pic>
      <p:pic>
        <p:nvPicPr>
          <p:cNvPr id="390" name="Google Shape;390;p22"/>
          <p:cNvPicPr preferRelativeResize="0"/>
          <p:nvPr/>
        </p:nvPicPr>
        <p:blipFill>
          <a:blip r:embed="rId4">
            <a:alphaModFix/>
          </a:blip>
          <a:stretch>
            <a:fillRect/>
          </a:stretch>
        </p:blipFill>
        <p:spPr>
          <a:xfrm>
            <a:off x="866850" y="3575650"/>
            <a:ext cx="5547774" cy="269075"/>
          </a:xfrm>
          <a:prstGeom prst="rect">
            <a:avLst/>
          </a:prstGeom>
          <a:noFill/>
          <a:ln>
            <a:noFill/>
          </a:ln>
        </p:spPr>
      </p:pic>
      <p:pic>
        <p:nvPicPr>
          <p:cNvPr id="391" name="Google Shape;391;p22"/>
          <p:cNvPicPr preferRelativeResize="0"/>
          <p:nvPr/>
        </p:nvPicPr>
        <p:blipFill>
          <a:blip r:embed="rId5">
            <a:alphaModFix/>
          </a:blip>
          <a:stretch>
            <a:fillRect/>
          </a:stretch>
        </p:blipFill>
        <p:spPr>
          <a:xfrm>
            <a:off x="866850" y="4040125"/>
            <a:ext cx="5547797" cy="269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23"/>
          <p:cNvSpPr txBox="1">
            <a:spLocks noGrp="1"/>
          </p:cNvSpPr>
          <p:nvPr>
            <p:ph type="body" idx="1"/>
          </p:nvPr>
        </p:nvSpPr>
        <p:spPr>
          <a:xfrm>
            <a:off x="866850" y="528250"/>
            <a:ext cx="7410300" cy="4340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300" dirty="0">
                <a:latin typeface="Barlow"/>
                <a:ea typeface="Barlow"/>
                <a:cs typeface="Barlow"/>
                <a:sym typeface="Barlow"/>
              </a:rPr>
              <a:t>We can now explore the results of the PCA, starting with the summary of the PCA object:</a:t>
            </a:r>
            <a:endParaRPr sz="1300" dirty="0">
              <a:latin typeface="Barlow"/>
              <a:ea typeface="Barlow"/>
              <a:cs typeface="Barlow"/>
              <a:sym typeface="Barlow"/>
            </a:endParaRPr>
          </a:p>
          <a:p>
            <a:pPr marL="0" lvl="0" indent="0" algn="l" rtl="0">
              <a:spcBef>
                <a:spcPts val="600"/>
              </a:spcBef>
              <a:spcAft>
                <a:spcPts val="0"/>
              </a:spcAft>
              <a:buNone/>
            </a:pPr>
            <a:endParaRPr sz="1300" dirty="0">
              <a:latin typeface="Barlow"/>
              <a:ea typeface="Barlow"/>
              <a:cs typeface="Barlow"/>
              <a:sym typeface="Barlow"/>
            </a:endParaRPr>
          </a:p>
          <a:p>
            <a:pPr marL="0" lvl="0" indent="0" algn="l" rtl="0">
              <a:spcBef>
                <a:spcPts val="600"/>
              </a:spcBef>
              <a:spcAft>
                <a:spcPts val="0"/>
              </a:spcAft>
              <a:buNone/>
            </a:pPr>
            <a:endParaRPr sz="1300" dirty="0">
              <a:latin typeface="Barlow"/>
              <a:ea typeface="Barlow"/>
              <a:cs typeface="Barlow"/>
              <a:sym typeface="Barlow"/>
            </a:endParaRPr>
          </a:p>
          <a:p>
            <a:pPr marL="0" lvl="0" indent="0" algn="l" rtl="0">
              <a:spcBef>
                <a:spcPts val="600"/>
              </a:spcBef>
              <a:spcAft>
                <a:spcPts val="0"/>
              </a:spcAft>
              <a:buNone/>
            </a:pPr>
            <a:endParaRPr sz="1300" dirty="0">
              <a:latin typeface="Barlow"/>
              <a:ea typeface="Barlow"/>
              <a:cs typeface="Barlow"/>
              <a:sym typeface="Barlow"/>
            </a:endParaRPr>
          </a:p>
          <a:p>
            <a:pPr marL="0" lvl="0" indent="0" algn="l" rtl="0">
              <a:spcBef>
                <a:spcPts val="600"/>
              </a:spcBef>
              <a:spcAft>
                <a:spcPts val="0"/>
              </a:spcAft>
              <a:buNone/>
            </a:pPr>
            <a:endParaRPr sz="1300" dirty="0">
              <a:latin typeface="Barlow"/>
              <a:ea typeface="Barlow"/>
              <a:cs typeface="Barlow"/>
              <a:sym typeface="Barlow"/>
            </a:endParaRPr>
          </a:p>
          <a:p>
            <a:pPr marL="0" lvl="0" indent="0" algn="just" rtl="0">
              <a:spcBef>
                <a:spcPts val="600"/>
              </a:spcBef>
              <a:spcAft>
                <a:spcPts val="0"/>
              </a:spcAft>
              <a:buNone/>
            </a:pPr>
            <a:r>
              <a:rPr lang="en-CA" sz="1300" dirty="0">
                <a:latin typeface="Barlow"/>
                <a:ea typeface="Barlow"/>
                <a:cs typeface="Barlow"/>
                <a:sym typeface="Barlow"/>
              </a:rPr>
              <a:t>This shows us that the first principal component (PC1) explains 94.86% of the variance in the data, while the second principal component (PC2) explains 5.08% of the variance, and so on. </a:t>
            </a:r>
          </a:p>
          <a:p>
            <a:pPr marL="0" lvl="0" indent="0" algn="just" rtl="0">
              <a:spcBef>
                <a:spcPts val="1100"/>
              </a:spcBef>
              <a:spcAft>
                <a:spcPts val="1100"/>
              </a:spcAft>
              <a:buNone/>
            </a:pPr>
            <a:r>
              <a:rPr lang="en" sz="1300" dirty="0">
                <a:latin typeface="Barlow"/>
                <a:ea typeface="Barlow"/>
                <a:cs typeface="Barlow"/>
                <a:sym typeface="Barlow"/>
              </a:rPr>
              <a:t>We can also plot a scree plot to visualize the proportion of variance explained by each principal component:</a:t>
            </a:r>
            <a:endParaRPr sz="1300" dirty="0">
              <a:latin typeface="Barlow"/>
              <a:ea typeface="Barlow"/>
              <a:cs typeface="Barlow"/>
              <a:sym typeface="Barlow"/>
            </a:endParaRPr>
          </a:p>
        </p:txBody>
      </p:sp>
      <p:sp>
        <p:nvSpPr>
          <p:cNvPr id="397" name="Google Shape;397;p23"/>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pic>
        <p:nvPicPr>
          <p:cNvPr id="398" name="Google Shape;398;p23"/>
          <p:cNvPicPr preferRelativeResize="0"/>
          <p:nvPr/>
        </p:nvPicPr>
        <p:blipFill>
          <a:blip r:embed="rId3">
            <a:alphaModFix/>
          </a:blip>
          <a:stretch>
            <a:fillRect/>
          </a:stretch>
        </p:blipFill>
        <p:spPr>
          <a:xfrm>
            <a:off x="866850" y="954850"/>
            <a:ext cx="5282973" cy="973875"/>
          </a:xfrm>
          <a:prstGeom prst="rect">
            <a:avLst/>
          </a:prstGeom>
          <a:noFill/>
          <a:ln>
            <a:noFill/>
          </a:ln>
        </p:spPr>
      </p:pic>
      <p:pic>
        <p:nvPicPr>
          <p:cNvPr id="399" name="Google Shape;399;p23"/>
          <p:cNvPicPr preferRelativeResize="0"/>
          <p:nvPr/>
        </p:nvPicPr>
        <p:blipFill>
          <a:blip r:embed="rId4">
            <a:alphaModFix/>
          </a:blip>
          <a:stretch>
            <a:fillRect/>
          </a:stretch>
        </p:blipFill>
        <p:spPr>
          <a:xfrm>
            <a:off x="866850" y="3147500"/>
            <a:ext cx="2803926" cy="18444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24"/>
          <p:cNvSpPr txBox="1">
            <a:spLocks noGrp="1"/>
          </p:cNvSpPr>
          <p:nvPr>
            <p:ph type="ctrTitle"/>
          </p:nvPr>
        </p:nvSpPr>
        <p:spPr>
          <a:xfrm>
            <a:off x="1104750" y="2662772"/>
            <a:ext cx="5110800" cy="1159800"/>
          </a:xfrm>
          <a:prstGeom prst="rect">
            <a:avLst/>
          </a:prstGeom>
        </p:spPr>
        <p:txBody>
          <a:bodyPr spcFirstLastPara="1" wrap="square" lIns="0" tIns="0" rIns="0" bIns="0" anchor="b" anchorCtr="0">
            <a:noAutofit/>
          </a:bodyPr>
          <a:lstStyle/>
          <a:p>
            <a:pPr marL="0" lvl="0" indent="0" algn="l" rtl="0">
              <a:lnSpc>
                <a:spcPct val="115000"/>
              </a:lnSpc>
              <a:spcBef>
                <a:spcPts val="1200"/>
              </a:spcBef>
              <a:spcAft>
                <a:spcPts val="2300"/>
              </a:spcAft>
              <a:buNone/>
            </a:pPr>
            <a:r>
              <a:rPr lang="en"/>
              <a:t>Deciding on the best components based on the PCA visualization.</a:t>
            </a:r>
            <a:endParaRPr/>
          </a:p>
        </p:txBody>
      </p:sp>
      <p:grpSp>
        <p:nvGrpSpPr>
          <p:cNvPr id="405" name="Google Shape;405;p24"/>
          <p:cNvGrpSpPr/>
          <p:nvPr/>
        </p:nvGrpSpPr>
        <p:grpSpPr>
          <a:xfrm>
            <a:off x="6080382" y="1129221"/>
            <a:ext cx="3063626" cy="2885062"/>
            <a:chOff x="5666057" y="1129221"/>
            <a:chExt cx="3063626" cy="2885062"/>
          </a:xfrm>
        </p:grpSpPr>
        <p:sp>
          <p:nvSpPr>
            <p:cNvPr id="406" name="Google Shape;406;p24"/>
            <p:cNvSpPr/>
            <p:nvPr/>
          </p:nvSpPr>
          <p:spPr>
            <a:xfrm>
              <a:off x="6277435" y="1466157"/>
              <a:ext cx="753978" cy="813530"/>
            </a:xfrm>
            <a:custGeom>
              <a:avLst/>
              <a:gdLst/>
              <a:ahLst/>
              <a:cxnLst/>
              <a:rect l="l" t="t" r="r" b="b"/>
              <a:pathLst>
                <a:path w="1784563" h="1925515" extrusionOk="0">
                  <a:moveTo>
                    <a:pt x="1784564" y="1004796"/>
                  </a:moveTo>
                  <a:lnTo>
                    <a:pt x="8243" y="0"/>
                  </a:lnTo>
                  <a:lnTo>
                    <a:pt x="0" y="920719"/>
                  </a:lnTo>
                  <a:lnTo>
                    <a:pt x="1776321" y="1925515"/>
                  </a:lnTo>
                  <a:lnTo>
                    <a:pt x="1784564" y="1004796"/>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07" name="Google Shape;407;p24"/>
            <p:cNvSpPr/>
            <p:nvPr/>
          </p:nvSpPr>
          <p:spPr>
            <a:xfrm>
              <a:off x="6470830" y="1667556"/>
              <a:ext cx="226019" cy="174477"/>
            </a:xfrm>
            <a:custGeom>
              <a:avLst/>
              <a:gdLst/>
              <a:ahLst/>
              <a:cxnLst/>
              <a:rect l="l" t="t" r="r" b="b"/>
              <a:pathLst>
                <a:path w="534957" h="412963" extrusionOk="0">
                  <a:moveTo>
                    <a:pt x="824" y="0"/>
                  </a:moveTo>
                  <a:lnTo>
                    <a:pt x="534957" y="302510"/>
                  </a:lnTo>
                  <a:lnTo>
                    <a:pt x="534133" y="412964"/>
                  </a:lnTo>
                  <a:lnTo>
                    <a:pt x="0" y="110453"/>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08" name="Google Shape;408;p24"/>
            <p:cNvSpPr/>
            <p:nvPr/>
          </p:nvSpPr>
          <p:spPr>
            <a:xfrm>
              <a:off x="6470137" y="1760803"/>
              <a:ext cx="480944" cy="319352"/>
            </a:xfrm>
            <a:custGeom>
              <a:avLst/>
              <a:gdLst/>
              <a:ahLst/>
              <a:cxnLst/>
              <a:rect l="l" t="t" r="r" b="b"/>
              <a:pathLst>
                <a:path w="1138329" h="755863" extrusionOk="0">
                  <a:moveTo>
                    <a:pt x="824" y="0"/>
                  </a:moveTo>
                  <a:lnTo>
                    <a:pt x="1138329" y="643762"/>
                  </a:lnTo>
                  <a:lnTo>
                    <a:pt x="1137505" y="755864"/>
                  </a:lnTo>
                  <a:lnTo>
                    <a:pt x="0" y="112102"/>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09" name="Google Shape;409;p24"/>
            <p:cNvSpPr/>
            <p:nvPr/>
          </p:nvSpPr>
          <p:spPr>
            <a:xfrm>
              <a:off x="6346401" y="1595026"/>
              <a:ext cx="85332" cy="12588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3"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0" name="Google Shape;410;p24"/>
            <p:cNvSpPr/>
            <p:nvPr/>
          </p:nvSpPr>
          <p:spPr>
            <a:xfrm>
              <a:off x="7976053" y="3200753"/>
              <a:ext cx="753630" cy="813530"/>
            </a:xfrm>
            <a:custGeom>
              <a:avLst/>
              <a:gdLst/>
              <a:ahLst/>
              <a:cxnLst/>
              <a:rect l="l" t="t" r="r" b="b"/>
              <a:pathLst>
                <a:path w="1783739" h="1925515" extrusionOk="0">
                  <a:moveTo>
                    <a:pt x="1783740" y="1004796"/>
                  </a:moveTo>
                  <a:lnTo>
                    <a:pt x="8243" y="0"/>
                  </a:lnTo>
                  <a:lnTo>
                    <a:pt x="0" y="920719"/>
                  </a:lnTo>
                  <a:lnTo>
                    <a:pt x="1776321" y="1925515"/>
                  </a:lnTo>
                  <a:lnTo>
                    <a:pt x="1783740" y="1004796"/>
                  </a:lnTo>
                  <a:close/>
                </a:path>
              </a:pathLst>
            </a:custGeom>
            <a:gradFill>
              <a:gsLst>
                <a:gs pos="0">
                  <a:srgbClr val="FFFFFF">
                    <a:alpha val="29803"/>
                    <a:alpha val="29800"/>
                  </a:srgbClr>
                </a:gs>
                <a:gs pos="100000">
                  <a:srgbClr val="FFFFFF">
                    <a:alpha val="0"/>
                    <a:alpha val="2980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1" name="Google Shape;411;p24"/>
            <p:cNvSpPr/>
            <p:nvPr/>
          </p:nvSpPr>
          <p:spPr>
            <a:xfrm>
              <a:off x="8169449" y="3402152"/>
              <a:ext cx="226019" cy="174477"/>
            </a:xfrm>
            <a:custGeom>
              <a:avLst/>
              <a:gdLst/>
              <a:ahLst/>
              <a:cxnLst/>
              <a:rect l="l" t="t" r="r" b="b"/>
              <a:pathLst>
                <a:path w="534957" h="412963" extrusionOk="0">
                  <a:moveTo>
                    <a:pt x="825" y="0"/>
                  </a:moveTo>
                  <a:lnTo>
                    <a:pt x="534957" y="302510"/>
                  </a:lnTo>
                  <a:lnTo>
                    <a:pt x="534133" y="412964"/>
                  </a:lnTo>
                  <a:lnTo>
                    <a:pt x="0" y="110454"/>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2" name="Google Shape;412;p24"/>
            <p:cNvSpPr/>
            <p:nvPr/>
          </p:nvSpPr>
          <p:spPr>
            <a:xfrm>
              <a:off x="8168755" y="3495399"/>
              <a:ext cx="480944" cy="319352"/>
            </a:xfrm>
            <a:custGeom>
              <a:avLst/>
              <a:gdLst/>
              <a:ahLst/>
              <a:cxnLst/>
              <a:rect l="l" t="t" r="r" b="b"/>
              <a:pathLst>
                <a:path w="1138329" h="755863" extrusionOk="0">
                  <a:moveTo>
                    <a:pt x="825" y="0"/>
                  </a:moveTo>
                  <a:lnTo>
                    <a:pt x="1138329" y="643762"/>
                  </a:lnTo>
                  <a:lnTo>
                    <a:pt x="1137505" y="755863"/>
                  </a:lnTo>
                  <a:lnTo>
                    <a:pt x="0" y="112102"/>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3" name="Google Shape;413;p24"/>
            <p:cNvSpPr/>
            <p:nvPr/>
          </p:nvSpPr>
          <p:spPr>
            <a:xfrm>
              <a:off x="8045020" y="3329622"/>
              <a:ext cx="85332" cy="12588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2"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4" name="Google Shape;414;p24"/>
            <p:cNvSpPr/>
            <p:nvPr/>
          </p:nvSpPr>
          <p:spPr>
            <a:xfrm>
              <a:off x="7260006" y="1129221"/>
              <a:ext cx="1190345" cy="1989945"/>
            </a:xfrm>
            <a:custGeom>
              <a:avLst/>
              <a:gdLst/>
              <a:ahLst/>
              <a:cxnLst/>
              <a:rect l="l" t="t" r="r" b="b"/>
              <a:pathLst>
                <a:path w="2817385" h="4709929" extrusionOk="0">
                  <a:moveTo>
                    <a:pt x="1415287" y="36268"/>
                  </a:moveTo>
                  <a:cubicBezTo>
                    <a:pt x="1080630" y="101386"/>
                    <a:pt x="328063" y="185463"/>
                    <a:pt x="0" y="0"/>
                  </a:cubicBezTo>
                  <a:cubicBezTo>
                    <a:pt x="2473" y="1312252"/>
                    <a:pt x="323942" y="3174298"/>
                    <a:pt x="1374897" y="4709930"/>
                  </a:cubicBezTo>
                  <a:cubicBezTo>
                    <a:pt x="2442338" y="4372799"/>
                    <a:pt x="2792657" y="2891570"/>
                    <a:pt x="2817385" y="1594980"/>
                  </a:cubicBezTo>
                  <a:cubicBezTo>
                    <a:pt x="2489322" y="1408693"/>
                    <a:pt x="1745823" y="478082"/>
                    <a:pt x="1415287" y="36268"/>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5" name="Google Shape;415;p24"/>
            <p:cNvSpPr/>
            <p:nvPr/>
          </p:nvSpPr>
          <p:spPr>
            <a:xfrm>
              <a:off x="7088100" y="1243613"/>
              <a:ext cx="1190345" cy="1989945"/>
            </a:xfrm>
            <a:custGeom>
              <a:avLst/>
              <a:gdLst/>
              <a:ahLst/>
              <a:cxnLst/>
              <a:rect l="l" t="t" r="r" b="b"/>
              <a:pathLst>
                <a:path w="2817384" h="4709929" extrusionOk="0">
                  <a:moveTo>
                    <a:pt x="1415287" y="36268"/>
                  </a:moveTo>
                  <a:cubicBezTo>
                    <a:pt x="1080630" y="101386"/>
                    <a:pt x="328063" y="185463"/>
                    <a:pt x="0" y="0"/>
                  </a:cubicBezTo>
                  <a:cubicBezTo>
                    <a:pt x="2473" y="1312252"/>
                    <a:pt x="323942" y="3174298"/>
                    <a:pt x="1374897" y="4709930"/>
                  </a:cubicBezTo>
                  <a:cubicBezTo>
                    <a:pt x="2442338" y="4372799"/>
                    <a:pt x="2792657" y="2890746"/>
                    <a:pt x="2817385" y="1594980"/>
                  </a:cubicBezTo>
                  <a:cubicBezTo>
                    <a:pt x="2489322" y="1408693"/>
                    <a:pt x="1745823" y="478082"/>
                    <a:pt x="1415287" y="36268"/>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6" name="Google Shape;416;p24"/>
            <p:cNvSpPr/>
            <p:nvPr/>
          </p:nvSpPr>
          <p:spPr>
            <a:xfrm>
              <a:off x="7666552" y="1258866"/>
              <a:ext cx="609451" cy="1974273"/>
            </a:xfrm>
            <a:custGeom>
              <a:avLst/>
              <a:gdLst/>
              <a:ahLst/>
              <a:cxnLst/>
              <a:rect l="l" t="t" r="r" b="b"/>
              <a:pathLst>
                <a:path w="1442487" h="4672836" extrusionOk="0">
                  <a:moveTo>
                    <a:pt x="1442488" y="1557887"/>
                  </a:moveTo>
                  <a:cubicBezTo>
                    <a:pt x="1113601" y="1371600"/>
                    <a:pt x="370925" y="441813"/>
                    <a:pt x="40389" y="0"/>
                  </a:cubicBezTo>
                  <a:lnTo>
                    <a:pt x="0" y="4672837"/>
                  </a:lnTo>
                  <a:cubicBezTo>
                    <a:pt x="1066617" y="4336531"/>
                    <a:pt x="1416935" y="2854478"/>
                    <a:pt x="1442488" y="155788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7" name="Google Shape;417;p24"/>
            <p:cNvSpPr/>
            <p:nvPr/>
          </p:nvSpPr>
          <p:spPr>
            <a:xfrm>
              <a:off x="6932829" y="2301564"/>
              <a:ext cx="699301" cy="1668851"/>
            </a:xfrm>
            <a:custGeom>
              <a:avLst/>
              <a:gdLst/>
              <a:ahLst/>
              <a:cxnLst/>
              <a:rect l="l" t="t" r="r" b="b"/>
              <a:pathLst>
                <a:path w="1655151" h="3949944" extrusionOk="0">
                  <a:moveTo>
                    <a:pt x="0" y="0"/>
                  </a:moveTo>
                  <a:lnTo>
                    <a:pt x="1654328" y="910828"/>
                  </a:lnTo>
                  <a:lnTo>
                    <a:pt x="1655152" y="3949944"/>
                  </a:lnTo>
                  <a:lnTo>
                    <a:pt x="824" y="3039940"/>
                  </a:lnTo>
                  <a:lnTo>
                    <a:pt x="0" y="0"/>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8" name="Google Shape;418;p24"/>
            <p:cNvSpPr/>
            <p:nvPr/>
          </p:nvSpPr>
          <p:spPr>
            <a:xfrm>
              <a:off x="7022942" y="3048577"/>
              <a:ext cx="528307" cy="750495"/>
            </a:xfrm>
            <a:custGeom>
              <a:avLst/>
              <a:gdLst/>
              <a:ahLst/>
              <a:cxnLst/>
              <a:rect l="l" t="t" r="r" b="b"/>
              <a:pathLst>
                <a:path w="1250431" h="1776320" extrusionOk="0">
                  <a:moveTo>
                    <a:pt x="0" y="0"/>
                  </a:moveTo>
                  <a:lnTo>
                    <a:pt x="1247134" y="686624"/>
                  </a:lnTo>
                  <a:lnTo>
                    <a:pt x="1250431" y="1776321"/>
                  </a:lnTo>
                  <a:lnTo>
                    <a:pt x="3297" y="108969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9" name="Google Shape;419;p24"/>
            <p:cNvSpPr/>
            <p:nvPr/>
          </p:nvSpPr>
          <p:spPr>
            <a:xfrm>
              <a:off x="7032299" y="2743533"/>
              <a:ext cx="243780" cy="181442"/>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20" name="Google Shape;420;p24"/>
            <p:cNvSpPr/>
            <p:nvPr/>
          </p:nvSpPr>
          <p:spPr>
            <a:xfrm>
              <a:off x="7033339" y="2837126"/>
              <a:ext cx="243780" cy="181442"/>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21" name="Google Shape;421;p24"/>
            <p:cNvSpPr/>
            <p:nvPr/>
          </p:nvSpPr>
          <p:spPr>
            <a:xfrm>
              <a:off x="7032993" y="2927253"/>
              <a:ext cx="462486" cy="301939"/>
            </a:xfrm>
            <a:custGeom>
              <a:avLst/>
              <a:gdLst/>
              <a:ahLst/>
              <a:cxnLst/>
              <a:rect l="l" t="t" r="r" b="b"/>
              <a:pathLst>
                <a:path w="1094642" h="714649" extrusionOk="0">
                  <a:moveTo>
                    <a:pt x="0" y="0"/>
                  </a:moveTo>
                  <a:lnTo>
                    <a:pt x="1094643" y="602548"/>
                  </a:lnTo>
                  <a:lnTo>
                    <a:pt x="1094643" y="714650"/>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22" name="Google Shape;422;p24"/>
            <p:cNvSpPr/>
            <p:nvPr/>
          </p:nvSpPr>
          <p:spPr>
            <a:xfrm>
              <a:off x="6932829" y="2301564"/>
              <a:ext cx="699650" cy="606665"/>
            </a:xfrm>
            <a:custGeom>
              <a:avLst/>
              <a:gdLst/>
              <a:ahLst/>
              <a:cxnLst/>
              <a:rect l="l" t="t" r="r" b="b"/>
              <a:pathLst>
                <a:path w="1655976" h="1435893" extrusionOk="0">
                  <a:moveTo>
                    <a:pt x="0" y="0"/>
                  </a:moveTo>
                  <a:lnTo>
                    <a:pt x="1654328" y="910828"/>
                  </a:lnTo>
                  <a:lnTo>
                    <a:pt x="1655976" y="1435894"/>
                  </a:lnTo>
                  <a:lnTo>
                    <a:pt x="824" y="5258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23" name="Google Shape;423;p24"/>
            <p:cNvSpPr/>
            <p:nvPr/>
          </p:nvSpPr>
          <p:spPr>
            <a:xfrm>
              <a:off x="7018436" y="2419516"/>
              <a:ext cx="88806" cy="131106"/>
            </a:xfrm>
            <a:custGeom>
              <a:avLst/>
              <a:gdLst/>
              <a:ahLst/>
              <a:cxnLst/>
              <a:rect l="l" t="t" r="r" b="b"/>
              <a:pathLst>
                <a:path w="210191" h="310309" extrusionOk="0">
                  <a:moveTo>
                    <a:pt x="210191" y="213266"/>
                  </a:moveTo>
                  <a:cubicBezTo>
                    <a:pt x="210191" y="292397"/>
                    <a:pt x="163207" y="331138"/>
                    <a:pt x="105508" y="298991"/>
                  </a:cubicBezTo>
                  <a:cubicBezTo>
                    <a:pt x="47808" y="266845"/>
                    <a:pt x="0" y="176998"/>
                    <a:pt x="0" y="97043"/>
                  </a:cubicBezTo>
                  <a:cubicBezTo>
                    <a:pt x="0" y="17912"/>
                    <a:pt x="46984" y="-20829"/>
                    <a:pt x="104683" y="11318"/>
                  </a:cubicBezTo>
                  <a:cubicBezTo>
                    <a:pt x="163207" y="43465"/>
                    <a:pt x="210191" y="134136"/>
                    <a:pt x="210191" y="213266"/>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24" name="Google Shape;424;p24"/>
            <p:cNvSpPr/>
            <p:nvPr/>
          </p:nvSpPr>
          <p:spPr>
            <a:xfrm>
              <a:off x="7345267" y="2854458"/>
              <a:ext cx="474675" cy="451690"/>
            </a:xfrm>
            <a:custGeom>
              <a:avLst/>
              <a:gdLst/>
              <a:ahLst/>
              <a:cxnLst/>
              <a:rect l="l" t="t" r="r" b="b"/>
              <a:pathLst>
                <a:path w="1123491" h="1069089" extrusionOk="0">
                  <a:moveTo>
                    <a:pt x="1649" y="451705"/>
                  </a:moveTo>
                  <a:lnTo>
                    <a:pt x="0" y="0"/>
                  </a:lnTo>
                  <a:lnTo>
                    <a:pt x="1121843" y="617385"/>
                  </a:lnTo>
                  <a:lnTo>
                    <a:pt x="1123492" y="1069090"/>
                  </a:lnTo>
                  <a:lnTo>
                    <a:pt x="1649" y="451705"/>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25" name="Google Shape;425;p24"/>
            <p:cNvSpPr/>
            <p:nvPr/>
          </p:nvSpPr>
          <p:spPr>
            <a:xfrm>
              <a:off x="5775924" y="1647104"/>
              <a:ext cx="1036763" cy="1220992"/>
            </a:xfrm>
            <a:custGeom>
              <a:avLst/>
              <a:gdLst/>
              <a:ahLst/>
              <a:cxnLst/>
              <a:rect l="l" t="t" r="r" b="b"/>
              <a:pathLst>
                <a:path w="2453878" h="2889921" extrusionOk="0">
                  <a:moveTo>
                    <a:pt x="2453054" y="1415287"/>
                  </a:moveTo>
                  <a:lnTo>
                    <a:pt x="0" y="0"/>
                  </a:lnTo>
                  <a:lnTo>
                    <a:pt x="824" y="1278456"/>
                  </a:lnTo>
                  <a:lnTo>
                    <a:pt x="2237093" y="2569277"/>
                  </a:lnTo>
                  <a:lnTo>
                    <a:pt x="2453878" y="2889922"/>
                  </a:lnTo>
                  <a:lnTo>
                    <a:pt x="2453054" y="1415287"/>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26" name="Google Shape;426;p24"/>
            <p:cNvSpPr/>
            <p:nvPr/>
          </p:nvSpPr>
          <p:spPr>
            <a:xfrm>
              <a:off x="5666057" y="1710540"/>
              <a:ext cx="391093" cy="372288"/>
            </a:xfrm>
            <a:custGeom>
              <a:avLst/>
              <a:gdLst/>
              <a:ahLst/>
              <a:cxnLst/>
              <a:rect l="l" t="t" r="r" b="b"/>
              <a:pathLst>
                <a:path w="925665" h="881154" extrusionOk="0">
                  <a:moveTo>
                    <a:pt x="0" y="347021"/>
                  </a:moveTo>
                  <a:lnTo>
                    <a:pt x="0" y="0"/>
                  </a:lnTo>
                  <a:lnTo>
                    <a:pt x="925665" y="534133"/>
                  </a:lnTo>
                  <a:lnTo>
                    <a:pt x="925665" y="881154"/>
                  </a:lnTo>
                  <a:lnTo>
                    <a:pt x="0" y="34702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27" name="Google Shape;427;p24"/>
            <p:cNvSpPr/>
            <p:nvPr/>
          </p:nvSpPr>
          <p:spPr>
            <a:xfrm>
              <a:off x="6316252" y="2089766"/>
              <a:ext cx="227064" cy="178308"/>
            </a:xfrm>
            <a:custGeom>
              <a:avLst/>
              <a:gdLst/>
              <a:ahLst/>
              <a:cxnLst/>
              <a:rect l="l" t="t" r="r" b="b"/>
              <a:pathLst>
                <a:path w="537429" h="422030" extrusionOk="0">
                  <a:moveTo>
                    <a:pt x="537430" y="309929"/>
                  </a:moveTo>
                  <a:lnTo>
                    <a:pt x="0" y="0"/>
                  </a:lnTo>
                  <a:lnTo>
                    <a:pt x="0" y="112102"/>
                  </a:lnTo>
                  <a:lnTo>
                    <a:pt x="537430" y="422031"/>
                  </a:lnTo>
                  <a:lnTo>
                    <a:pt x="537430" y="309929"/>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28" name="Google Shape;428;p24"/>
            <p:cNvSpPr/>
            <p:nvPr/>
          </p:nvSpPr>
          <p:spPr>
            <a:xfrm>
              <a:off x="6106568" y="2063421"/>
              <a:ext cx="437760" cy="299850"/>
            </a:xfrm>
            <a:custGeom>
              <a:avLst/>
              <a:gdLst/>
              <a:ahLst/>
              <a:cxnLst/>
              <a:rect l="l" t="t" r="r" b="b"/>
              <a:pathLst>
                <a:path w="1036118" h="709704" extrusionOk="0">
                  <a:moveTo>
                    <a:pt x="1036119" y="597602"/>
                  </a:moveTo>
                  <a:lnTo>
                    <a:pt x="0" y="0"/>
                  </a:lnTo>
                  <a:lnTo>
                    <a:pt x="0" y="112102"/>
                  </a:lnTo>
                  <a:lnTo>
                    <a:pt x="1036119" y="709704"/>
                  </a:lnTo>
                  <a:lnTo>
                    <a:pt x="1036119" y="597602"/>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29" name="Google Shape;429;p24"/>
            <p:cNvSpPr/>
            <p:nvPr/>
          </p:nvSpPr>
          <p:spPr>
            <a:xfrm>
              <a:off x="6014376" y="2104325"/>
              <a:ext cx="530396" cy="353482"/>
            </a:xfrm>
            <a:custGeom>
              <a:avLst/>
              <a:gdLst/>
              <a:ahLst/>
              <a:cxnLst/>
              <a:rect l="l" t="t" r="r" b="b"/>
              <a:pathLst>
                <a:path w="1255376" h="836643" extrusionOk="0">
                  <a:moveTo>
                    <a:pt x="1255377" y="724541"/>
                  </a:moveTo>
                  <a:lnTo>
                    <a:pt x="0" y="0"/>
                  </a:lnTo>
                  <a:lnTo>
                    <a:pt x="0" y="112102"/>
                  </a:lnTo>
                  <a:lnTo>
                    <a:pt x="1255377" y="836643"/>
                  </a:lnTo>
                  <a:lnTo>
                    <a:pt x="1255377" y="72454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30" name="Google Shape;430;p24"/>
            <p:cNvSpPr/>
            <p:nvPr/>
          </p:nvSpPr>
          <p:spPr>
            <a:xfrm>
              <a:off x="6597680" y="2248236"/>
              <a:ext cx="117711" cy="175065"/>
            </a:xfrm>
            <a:custGeom>
              <a:avLst/>
              <a:gdLst/>
              <a:ahLst/>
              <a:cxnLst/>
              <a:rect l="l" t="t" r="r" b="b"/>
              <a:pathLst>
                <a:path w="278606" h="414354" extrusionOk="0">
                  <a:moveTo>
                    <a:pt x="0" y="126810"/>
                  </a:moveTo>
                  <a:cubicBezTo>
                    <a:pt x="0" y="232318"/>
                    <a:pt x="62645" y="353487"/>
                    <a:pt x="139303" y="397998"/>
                  </a:cubicBezTo>
                  <a:cubicBezTo>
                    <a:pt x="215961" y="442509"/>
                    <a:pt x="278606" y="393052"/>
                    <a:pt x="278606" y="287545"/>
                  </a:cubicBezTo>
                  <a:cubicBezTo>
                    <a:pt x="278606" y="182037"/>
                    <a:pt x="215961" y="60868"/>
                    <a:pt x="139303" y="16357"/>
                  </a:cubicBezTo>
                  <a:cubicBezTo>
                    <a:pt x="62645" y="-28154"/>
                    <a:pt x="0" y="21303"/>
                    <a:pt x="0" y="12681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31" name="Google Shape;431;p24"/>
            <p:cNvSpPr/>
            <p:nvPr/>
          </p:nvSpPr>
          <p:spPr>
            <a:xfrm>
              <a:off x="6330462" y="2791205"/>
              <a:ext cx="291143" cy="396639"/>
            </a:xfrm>
            <a:custGeom>
              <a:avLst/>
              <a:gdLst/>
              <a:ahLst/>
              <a:cxnLst/>
              <a:rect l="l" t="t" r="r" b="b"/>
              <a:pathLst>
                <a:path w="689097" h="938791" extrusionOk="0">
                  <a:moveTo>
                    <a:pt x="344549" y="11931"/>
                  </a:moveTo>
                  <a:cubicBezTo>
                    <a:pt x="394005" y="39956"/>
                    <a:pt x="433571" y="109196"/>
                    <a:pt x="433571" y="166071"/>
                  </a:cubicBezTo>
                  <a:lnTo>
                    <a:pt x="433571" y="417476"/>
                  </a:lnTo>
                  <a:lnTo>
                    <a:pt x="600075" y="513092"/>
                  </a:lnTo>
                  <a:cubicBezTo>
                    <a:pt x="649532" y="541118"/>
                    <a:pt x="689097" y="610357"/>
                    <a:pt x="689097" y="667233"/>
                  </a:cubicBezTo>
                  <a:cubicBezTo>
                    <a:pt x="689097" y="724107"/>
                    <a:pt x="649532" y="747188"/>
                    <a:pt x="600075" y="719162"/>
                  </a:cubicBezTo>
                  <a:lnTo>
                    <a:pt x="433571" y="623546"/>
                  </a:lnTo>
                  <a:lnTo>
                    <a:pt x="433571" y="874951"/>
                  </a:lnTo>
                  <a:cubicBezTo>
                    <a:pt x="433571" y="931826"/>
                    <a:pt x="394005" y="954906"/>
                    <a:pt x="344549" y="926880"/>
                  </a:cubicBezTo>
                  <a:cubicBezTo>
                    <a:pt x="295092" y="898855"/>
                    <a:pt x="255526" y="829616"/>
                    <a:pt x="255526" y="772740"/>
                  </a:cubicBezTo>
                  <a:lnTo>
                    <a:pt x="255526" y="521335"/>
                  </a:lnTo>
                  <a:lnTo>
                    <a:pt x="89022" y="424894"/>
                  </a:lnTo>
                  <a:cubicBezTo>
                    <a:pt x="39565" y="396869"/>
                    <a:pt x="0" y="327630"/>
                    <a:pt x="0" y="270754"/>
                  </a:cubicBezTo>
                  <a:cubicBezTo>
                    <a:pt x="0" y="213879"/>
                    <a:pt x="39565" y="190799"/>
                    <a:pt x="89022" y="218825"/>
                  </a:cubicBezTo>
                  <a:lnTo>
                    <a:pt x="255526" y="314441"/>
                  </a:lnTo>
                  <a:lnTo>
                    <a:pt x="255526" y="63036"/>
                  </a:lnTo>
                  <a:cubicBezTo>
                    <a:pt x="255526" y="6985"/>
                    <a:pt x="295092" y="-16095"/>
                    <a:pt x="344549" y="11931"/>
                  </a:cubicBezTo>
                  <a:close/>
                </a:path>
              </a:pathLst>
            </a:custGeom>
            <a:gradFill>
              <a:gsLst>
                <a:gs pos="0">
                  <a:srgbClr val="FFFFFF">
                    <a:alpha val="29803"/>
                    <a:alpha val="29800"/>
                  </a:srgbClr>
                </a:gs>
                <a:gs pos="100000">
                  <a:srgbClr val="FFFFFF">
                    <a:alpha val="0"/>
                    <a:alpha val="2980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a:solidFill>
                  <a:schemeClr val="dk1"/>
                </a:solidFill>
                <a:latin typeface="Calibri"/>
                <a:ea typeface="Calibri"/>
                <a:cs typeface="Calibri"/>
                <a:sym typeface="Calibri"/>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25"/>
          <p:cNvSpPr txBox="1">
            <a:spLocks noGrp="1"/>
          </p:cNvSpPr>
          <p:nvPr>
            <p:ph type="body" idx="1"/>
          </p:nvPr>
        </p:nvSpPr>
        <p:spPr>
          <a:xfrm>
            <a:off x="866850" y="528250"/>
            <a:ext cx="7410300" cy="4340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300" dirty="0">
                <a:latin typeface="Barlow"/>
                <a:ea typeface="Barlow"/>
                <a:cs typeface="Barlow"/>
                <a:sym typeface="Barlow"/>
              </a:rPr>
              <a:t>Finally, we can extract the principal components using the predict() function:</a:t>
            </a:r>
            <a:endParaRPr sz="1300" dirty="0">
              <a:latin typeface="Barlow"/>
              <a:ea typeface="Barlow"/>
              <a:cs typeface="Barlow"/>
              <a:sym typeface="Barlow"/>
            </a:endParaRPr>
          </a:p>
          <a:p>
            <a:pPr marL="0" lvl="0" indent="0" algn="l" rtl="0">
              <a:spcBef>
                <a:spcPts val="1100"/>
              </a:spcBef>
              <a:spcAft>
                <a:spcPts val="0"/>
              </a:spcAft>
              <a:buNone/>
            </a:pPr>
            <a:r>
              <a:rPr lang="en" sz="1300" dirty="0">
                <a:latin typeface="Barlow"/>
                <a:ea typeface="Barlow"/>
                <a:cs typeface="Barlow"/>
                <a:sym typeface="Barlow"/>
              </a:rPr>
              <a:t>We can then use these principal components for further analysis or modeling</a:t>
            </a:r>
            <a:endParaRPr sz="1300" dirty="0">
              <a:latin typeface="Barlow"/>
              <a:ea typeface="Barlow"/>
              <a:cs typeface="Barlow"/>
              <a:sym typeface="Barlow"/>
            </a:endParaRPr>
          </a:p>
          <a:p>
            <a:pPr marL="0" lvl="0" indent="0" algn="l" rtl="0">
              <a:spcBef>
                <a:spcPts val="1100"/>
              </a:spcBef>
              <a:spcAft>
                <a:spcPts val="0"/>
              </a:spcAft>
              <a:buNone/>
            </a:pPr>
            <a:endParaRPr sz="1300" dirty="0">
              <a:latin typeface="Barlow"/>
              <a:ea typeface="Barlow"/>
              <a:cs typeface="Barlow"/>
              <a:sym typeface="Barlow"/>
            </a:endParaRPr>
          </a:p>
          <a:p>
            <a:pPr marL="0" lvl="0" indent="0" algn="l" rtl="0">
              <a:spcBef>
                <a:spcPts val="1100"/>
              </a:spcBef>
              <a:spcAft>
                <a:spcPts val="0"/>
              </a:spcAft>
              <a:buNone/>
            </a:pPr>
            <a:r>
              <a:rPr lang="en" sz="1300" dirty="0">
                <a:latin typeface="Barlow"/>
                <a:ea typeface="Barlow"/>
                <a:cs typeface="Barlow"/>
                <a:sym typeface="Barlow"/>
              </a:rPr>
              <a:t>Plot the cumulative variance plot.</a:t>
            </a:r>
            <a:endParaRPr sz="1300" dirty="0">
              <a:latin typeface="Barlow"/>
              <a:ea typeface="Barlow"/>
              <a:cs typeface="Barlow"/>
              <a:sym typeface="Barlow"/>
            </a:endParaRPr>
          </a:p>
          <a:p>
            <a:pPr marL="0" lvl="0" indent="0" algn="l" rtl="0">
              <a:spcBef>
                <a:spcPts val="1100"/>
              </a:spcBef>
              <a:spcAft>
                <a:spcPts val="0"/>
              </a:spcAft>
              <a:buNone/>
            </a:pPr>
            <a:endParaRPr lang="en-CA" sz="1300" dirty="0">
              <a:latin typeface="Barlow"/>
              <a:ea typeface="Barlow"/>
              <a:cs typeface="Barlow"/>
              <a:sym typeface="Barlow"/>
            </a:endParaRPr>
          </a:p>
          <a:p>
            <a:pPr marL="0" lvl="0" indent="0" algn="l" rtl="0">
              <a:spcBef>
                <a:spcPts val="1100"/>
              </a:spcBef>
              <a:spcAft>
                <a:spcPts val="1100"/>
              </a:spcAft>
              <a:buNone/>
            </a:pPr>
            <a:endParaRPr sz="1300" dirty="0">
              <a:latin typeface="Barlow"/>
              <a:ea typeface="Barlow"/>
              <a:cs typeface="Barlow"/>
              <a:sym typeface="Barlow"/>
            </a:endParaRPr>
          </a:p>
        </p:txBody>
      </p:sp>
      <p:sp>
        <p:nvSpPr>
          <p:cNvPr id="437" name="Google Shape;437;p25"/>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15</a:t>
            </a:fld>
            <a:endParaRPr/>
          </a:p>
        </p:txBody>
      </p:sp>
      <p:pic>
        <p:nvPicPr>
          <p:cNvPr id="438" name="Google Shape;438;p25"/>
          <p:cNvPicPr preferRelativeResize="0"/>
          <p:nvPr/>
        </p:nvPicPr>
        <p:blipFill>
          <a:blip r:embed="rId3">
            <a:alphaModFix/>
          </a:blip>
          <a:stretch>
            <a:fillRect/>
          </a:stretch>
        </p:blipFill>
        <p:spPr>
          <a:xfrm>
            <a:off x="866850" y="1236125"/>
            <a:ext cx="6768450" cy="347100"/>
          </a:xfrm>
          <a:prstGeom prst="rect">
            <a:avLst/>
          </a:prstGeom>
          <a:noFill/>
          <a:ln>
            <a:noFill/>
          </a:ln>
        </p:spPr>
      </p:pic>
      <p:pic>
        <p:nvPicPr>
          <p:cNvPr id="439" name="Google Shape;439;p25"/>
          <p:cNvPicPr preferRelativeResize="0"/>
          <p:nvPr/>
        </p:nvPicPr>
        <p:blipFill>
          <a:blip r:embed="rId4">
            <a:alphaModFix/>
          </a:blip>
          <a:stretch>
            <a:fillRect/>
          </a:stretch>
        </p:blipFill>
        <p:spPr>
          <a:xfrm>
            <a:off x="866849" y="1934650"/>
            <a:ext cx="3830985" cy="304002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7F11E5A-AC86-279B-0A39-9F201ACB8DA2}"/>
              </a:ext>
            </a:extLst>
          </p:cNvPr>
          <p:cNvSpPr>
            <a:spLocks noGrp="1"/>
          </p:cNvSpPr>
          <p:nvPr>
            <p:ph type="body" idx="2"/>
          </p:nvPr>
        </p:nvSpPr>
        <p:spPr>
          <a:xfrm>
            <a:off x="360727" y="453006"/>
            <a:ext cx="8405768" cy="4068660"/>
          </a:xfrm>
        </p:spPr>
        <p:txBody>
          <a:bodyPr/>
          <a:lstStyle/>
          <a:p>
            <a:pPr algn="just"/>
            <a:r>
              <a:rPr lang="en-US" sz="1300" dirty="0">
                <a:effectLst/>
                <a:latin typeface="Barlow" pitchFamily="2" charset="77"/>
                <a:ea typeface="Times New Roman" panose="02020603050405020304" pitchFamily="18" charset="0"/>
              </a:rPr>
              <a:t>The cumulative variance plot shows the cumulative proportion of variance explained by each principal component in the Bitcoin Price History dataset. The x-axis represents the number of principal components, while the y-axis represents the cumulative proportion of variance.</a:t>
            </a:r>
            <a:endParaRPr lang="en-CA" sz="1300" dirty="0">
              <a:effectLst/>
              <a:latin typeface="Barlow" pitchFamily="2" charset="77"/>
              <a:ea typeface="Times New Roman" panose="02020603050405020304" pitchFamily="18" charset="0"/>
            </a:endParaRPr>
          </a:p>
          <a:p>
            <a:pPr algn="just"/>
            <a:r>
              <a:rPr lang="en-US" sz="1300" dirty="0">
                <a:effectLst/>
                <a:latin typeface="Barlow" pitchFamily="2" charset="77"/>
                <a:ea typeface="Times New Roman" panose="02020603050405020304" pitchFamily="18" charset="0"/>
              </a:rPr>
              <a:t>As we can see from the blue line, which shows the cumulative proportion of variance explained by each additional principal component, the blue line in the cumulative variance plot at first it was increasing and then stays steady after the second component.</a:t>
            </a:r>
            <a:endParaRPr lang="en-CA" sz="1300" dirty="0">
              <a:effectLst/>
              <a:latin typeface="Barlow" pitchFamily="2" charset="77"/>
              <a:ea typeface="Times New Roman" panose="02020603050405020304" pitchFamily="18" charset="0"/>
            </a:endParaRPr>
          </a:p>
          <a:p>
            <a:pPr algn="just"/>
            <a:r>
              <a:rPr lang="en-US" sz="1300" dirty="0">
                <a:effectLst/>
                <a:latin typeface="Barlow" pitchFamily="2" charset="77"/>
                <a:ea typeface="Times New Roman" panose="02020603050405020304" pitchFamily="18" charset="0"/>
              </a:rPr>
              <a:t>The red dashed line indicates the 95% variance threshold, which is commonly used as a cutoff for the number of principal components to retain in a PCA analysis.</a:t>
            </a:r>
            <a:endParaRPr lang="en-CA" sz="1300" dirty="0">
              <a:effectLst/>
              <a:latin typeface="Barlow" pitchFamily="2" charset="77"/>
              <a:ea typeface="Times New Roman" panose="02020603050405020304" pitchFamily="18" charset="0"/>
            </a:endParaRPr>
          </a:p>
          <a:p>
            <a:pPr algn="just"/>
            <a:r>
              <a:rPr lang="en-US" sz="1300" dirty="0">
                <a:effectLst/>
                <a:latin typeface="Barlow" pitchFamily="2" charset="77"/>
                <a:ea typeface="Times New Roman" panose="02020603050405020304" pitchFamily="18" charset="0"/>
              </a:rPr>
              <a:t>The green dashed line shows the optimal number of components, which is the number of components at or just below the 95% variance threshold and intersects with the plot at the second component.</a:t>
            </a:r>
            <a:endParaRPr lang="en-CA" sz="1300" dirty="0">
              <a:effectLst/>
              <a:latin typeface="Barlow" pitchFamily="2" charset="77"/>
              <a:ea typeface="Times New Roman" panose="02020603050405020304" pitchFamily="18" charset="0"/>
            </a:endParaRPr>
          </a:p>
          <a:p>
            <a:pPr algn="just"/>
            <a:r>
              <a:rPr lang="en-US" sz="1300" dirty="0">
                <a:effectLst/>
                <a:latin typeface="Barlow" pitchFamily="2" charset="77"/>
                <a:ea typeface="Times New Roman" panose="02020603050405020304" pitchFamily="18" charset="0"/>
              </a:rPr>
              <a:t>Overall, As the blue line in the cumulative variance plot stays steady after the second component, and that the green dashed line intersects with the plot at the second component.</a:t>
            </a:r>
            <a:endParaRPr lang="en-CA" sz="1300" dirty="0">
              <a:effectLst/>
              <a:latin typeface="Barlow" pitchFamily="2" charset="77"/>
              <a:ea typeface="Times New Roman" panose="02020603050405020304" pitchFamily="18" charset="0"/>
            </a:endParaRPr>
          </a:p>
          <a:p>
            <a:pPr algn="just"/>
            <a:r>
              <a:rPr lang="en-US" sz="1300" dirty="0">
                <a:effectLst/>
                <a:latin typeface="Barlow" pitchFamily="2" charset="77"/>
                <a:ea typeface="Times New Roman" panose="02020603050405020304" pitchFamily="18" charset="0"/>
              </a:rPr>
              <a:t>In this case, choosing two components would explain 95% of the variance in the data, which is a good amount of the total variance. Therefore, using two components may be a reasonable choice for dimensionality reduction or further analysis. So, </a:t>
            </a:r>
            <a:r>
              <a:rPr lang="en-US" sz="1300" u="sng" dirty="0">
                <a:effectLst/>
                <a:latin typeface="Barlow" pitchFamily="2" charset="77"/>
                <a:ea typeface="Times New Roman" panose="02020603050405020304" pitchFamily="18" charset="0"/>
              </a:rPr>
              <a:t>the optimal number of components would be 2.</a:t>
            </a:r>
            <a:endParaRPr lang="en-CA" sz="1300" dirty="0">
              <a:effectLst/>
              <a:latin typeface="Barlow" pitchFamily="2" charset="77"/>
              <a:ea typeface="Times New Roman" panose="02020603050405020304" pitchFamily="18" charset="0"/>
            </a:endParaRPr>
          </a:p>
          <a:p>
            <a:endParaRPr lang="en-US" sz="1300" dirty="0">
              <a:latin typeface="Barlow" pitchFamily="2" charset="77"/>
            </a:endParaRPr>
          </a:p>
        </p:txBody>
      </p:sp>
      <p:sp>
        <p:nvSpPr>
          <p:cNvPr id="6" name="Slide Number Placeholder 5">
            <a:extLst>
              <a:ext uri="{FF2B5EF4-FFF2-40B4-BE49-F238E27FC236}">
                <a16:creationId xmlns:a16="http://schemas.microsoft.com/office/drawing/2014/main" id="{9AD872A8-784D-A4B1-E215-0539FBD6295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3037050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26"/>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REFERENCES</a:t>
            </a:r>
            <a:endParaRPr/>
          </a:p>
        </p:txBody>
      </p:sp>
      <p:sp>
        <p:nvSpPr>
          <p:cNvPr id="445" name="Google Shape;445;p26"/>
          <p:cNvSpPr txBox="1">
            <a:spLocks noGrp="1"/>
          </p:cNvSpPr>
          <p:nvPr>
            <p:ph type="body" idx="1"/>
          </p:nvPr>
        </p:nvSpPr>
        <p:spPr>
          <a:xfrm>
            <a:off x="855300" y="1353949"/>
            <a:ext cx="7433400" cy="23658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1300">
                <a:latin typeface="Barlow"/>
                <a:ea typeface="Barlow"/>
                <a:cs typeface="Barlow"/>
                <a:sym typeface="Barlow"/>
              </a:rPr>
              <a:t>[1] Silge, M. K. A. J. n.d. </a:t>
            </a:r>
            <a:r>
              <a:rPr lang="en" sz="1300" i="1">
                <a:latin typeface="Barlow"/>
                <a:ea typeface="Barlow"/>
                <a:cs typeface="Barlow"/>
                <a:sym typeface="Barlow"/>
              </a:rPr>
              <a:t>16 Dimensionality Reduction | Tidy Modeling with r</a:t>
            </a:r>
            <a:r>
              <a:rPr lang="en" sz="1300">
                <a:latin typeface="Barlow"/>
                <a:ea typeface="Barlow"/>
                <a:cs typeface="Barlow"/>
                <a:sym typeface="Barlow"/>
              </a:rPr>
              <a:t>. </a:t>
            </a:r>
            <a:r>
              <a:rPr lang="en" sz="1300" u="sng">
                <a:latin typeface="Barlow"/>
                <a:ea typeface="Barlow"/>
                <a:cs typeface="Barlow"/>
                <a:sym typeface="Barlow"/>
                <a:hlinkClick r:id="rId3"/>
              </a:rPr>
              <a:t>https://www.tmwr.org/dimensionality.html</a:t>
            </a:r>
            <a:r>
              <a:rPr lang="en" sz="1300">
                <a:latin typeface="Barlow"/>
                <a:ea typeface="Barlow"/>
                <a:cs typeface="Barlow"/>
                <a:sym typeface="Barlow"/>
              </a:rPr>
              <a:t>.</a:t>
            </a:r>
            <a:endParaRPr sz="1300">
              <a:latin typeface="Barlow"/>
              <a:ea typeface="Barlow"/>
              <a:cs typeface="Barlow"/>
              <a:sym typeface="Barlow"/>
            </a:endParaRPr>
          </a:p>
          <a:p>
            <a:pPr marL="0" lvl="0" indent="0" algn="just" rtl="0">
              <a:spcBef>
                <a:spcPts val="1200"/>
              </a:spcBef>
              <a:spcAft>
                <a:spcPts val="0"/>
              </a:spcAft>
              <a:buNone/>
            </a:pPr>
            <a:r>
              <a:rPr lang="en" sz="1300">
                <a:latin typeface="Barlow"/>
                <a:ea typeface="Barlow"/>
                <a:cs typeface="Barlow"/>
                <a:sym typeface="Barlow"/>
              </a:rPr>
              <a:t>[2] Wood, R. 2021, December 14. </a:t>
            </a:r>
            <a:r>
              <a:rPr lang="en" sz="1300" i="1">
                <a:latin typeface="Barlow"/>
                <a:ea typeface="Barlow"/>
                <a:cs typeface="Barlow"/>
                <a:sym typeface="Barlow"/>
              </a:rPr>
              <a:t>Learn Principal Component Analysis in r - Towards Data Science</a:t>
            </a:r>
            <a:r>
              <a:rPr lang="en" sz="1300">
                <a:latin typeface="Barlow"/>
                <a:ea typeface="Barlow"/>
                <a:cs typeface="Barlow"/>
                <a:sym typeface="Barlow"/>
              </a:rPr>
              <a:t>. </a:t>
            </a:r>
            <a:r>
              <a:rPr lang="en" sz="1300" u="sng">
                <a:latin typeface="Barlow"/>
                <a:ea typeface="Barlow"/>
                <a:cs typeface="Barlow"/>
                <a:sym typeface="Barlow"/>
                <a:hlinkClick r:id="rId4"/>
              </a:rPr>
              <a:t>https://towardsdatascience.com/learn-principle-component-analysis-in-r-ddba7c9b1064</a:t>
            </a:r>
            <a:r>
              <a:rPr lang="en" sz="1300">
                <a:latin typeface="Barlow"/>
                <a:ea typeface="Barlow"/>
                <a:cs typeface="Barlow"/>
                <a:sym typeface="Barlow"/>
              </a:rPr>
              <a:t>.</a:t>
            </a:r>
            <a:endParaRPr sz="1300">
              <a:latin typeface="Barlow"/>
              <a:ea typeface="Barlow"/>
              <a:cs typeface="Barlow"/>
              <a:sym typeface="Barlow"/>
            </a:endParaRPr>
          </a:p>
          <a:p>
            <a:pPr marL="0" lvl="0" indent="0" algn="l" rtl="0">
              <a:lnSpc>
                <a:spcPct val="115000"/>
              </a:lnSpc>
              <a:spcBef>
                <a:spcPts val="1200"/>
              </a:spcBef>
              <a:spcAft>
                <a:spcPts val="0"/>
              </a:spcAft>
              <a:buNone/>
            </a:pPr>
            <a:endParaRPr sz="1300">
              <a:latin typeface="Barlow"/>
              <a:ea typeface="Barlow"/>
              <a:cs typeface="Barlow"/>
              <a:sym typeface="Barlow"/>
            </a:endParaRPr>
          </a:p>
          <a:p>
            <a:pPr marL="0" lvl="0" indent="0" algn="l" rtl="0">
              <a:lnSpc>
                <a:spcPct val="115000"/>
              </a:lnSpc>
              <a:spcBef>
                <a:spcPts val="800"/>
              </a:spcBef>
              <a:spcAft>
                <a:spcPts val="800"/>
              </a:spcAft>
              <a:buNone/>
            </a:pPr>
            <a:endParaRPr sz="1300">
              <a:latin typeface="Barlow"/>
              <a:ea typeface="Barlow"/>
              <a:cs typeface="Barlow"/>
              <a:sym typeface="Barlow"/>
            </a:endParaRPr>
          </a:p>
        </p:txBody>
      </p:sp>
      <p:sp>
        <p:nvSpPr>
          <p:cNvPr id="446" name="Google Shape;446;p2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17</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2"/>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INTRODUCTION</a:t>
            </a:r>
            <a:endParaRPr/>
          </a:p>
        </p:txBody>
      </p:sp>
      <p:sp>
        <p:nvSpPr>
          <p:cNvPr id="109" name="Google Shape;109;p12"/>
          <p:cNvSpPr txBox="1">
            <a:spLocks noGrp="1"/>
          </p:cNvSpPr>
          <p:nvPr>
            <p:ph type="body" idx="1"/>
          </p:nvPr>
        </p:nvSpPr>
        <p:spPr>
          <a:xfrm>
            <a:off x="717700" y="1577600"/>
            <a:ext cx="7324500" cy="3058500"/>
          </a:xfrm>
          <a:prstGeom prst="rect">
            <a:avLst/>
          </a:prstGeom>
        </p:spPr>
        <p:txBody>
          <a:bodyPr spcFirstLastPara="1" wrap="square" lIns="0" tIns="0" rIns="0" bIns="0" anchor="t" anchorCtr="0">
            <a:noAutofit/>
          </a:bodyPr>
          <a:lstStyle/>
          <a:p>
            <a:pPr marL="457200" lvl="0" indent="-314325" algn="just" rtl="0">
              <a:spcBef>
                <a:spcPts val="0"/>
              </a:spcBef>
              <a:spcAft>
                <a:spcPts val="0"/>
              </a:spcAft>
              <a:buSzPts val="1350"/>
              <a:buFont typeface="Barlow"/>
              <a:buChar char="╸"/>
            </a:pPr>
            <a:r>
              <a:rPr lang="en" sz="1350">
                <a:latin typeface="Barlow"/>
                <a:ea typeface="Barlow"/>
                <a:cs typeface="Barlow"/>
                <a:sym typeface="Barlow"/>
              </a:rPr>
              <a:t>This study aims to demonstrate the application of Principal Component Analysis (PCA) in R for feature reduction and determining the optimal number of components in a given dataset. </a:t>
            </a:r>
            <a:endParaRPr sz="1350">
              <a:latin typeface="Barlow"/>
              <a:ea typeface="Barlow"/>
              <a:cs typeface="Barlow"/>
              <a:sym typeface="Barlow"/>
            </a:endParaRPr>
          </a:p>
          <a:p>
            <a:pPr marL="457200" lvl="0" indent="-314325" algn="just" rtl="0">
              <a:spcBef>
                <a:spcPts val="0"/>
              </a:spcBef>
              <a:spcAft>
                <a:spcPts val="0"/>
              </a:spcAft>
              <a:buSzPts val="1350"/>
              <a:buFont typeface="Barlow"/>
              <a:buChar char="╸"/>
            </a:pPr>
            <a:r>
              <a:rPr lang="en" sz="1350">
                <a:latin typeface="Barlow"/>
                <a:ea typeface="Barlow"/>
                <a:cs typeface="Barlow"/>
                <a:sym typeface="Barlow"/>
              </a:rPr>
              <a:t>The dataset used in this study is the Bitcoin cryptocurrency network data from Coin Metrics, which contains multiple variables related to the Bitcoin network.</a:t>
            </a:r>
            <a:endParaRPr sz="1350">
              <a:latin typeface="Barlow"/>
              <a:ea typeface="Barlow"/>
              <a:cs typeface="Barlow"/>
              <a:sym typeface="Barlow"/>
            </a:endParaRPr>
          </a:p>
          <a:p>
            <a:pPr marL="457200" lvl="0" indent="-314325" algn="just" rtl="0">
              <a:spcBef>
                <a:spcPts val="0"/>
              </a:spcBef>
              <a:spcAft>
                <a:spcPts val="0"/>
              </a:spcAft>
              <a:buSzPts val="1350"/>
              <a:buFont typeface="Barlow"/>
              <a:buChar char="╸"/>
            </a:pPr>
            <a:r>
              <a:rPr lang="en" sz="1350">
                <a:latin typeface="Barlow"/>
                <a:ea typeface="Barlow"/>
                <a:cs typeface="Barlow"/>
                <a:sym typeface="Barlow"/>
              </a:rPr>
              <a:t>PCA is employed to transform the original variables into a smaller set of uncorrelated variables, providing insights into the underlying structure of the data and simplifying subsequent analyses.</a:t>
            </a:r>
            <a:endParaRPr sz="1350">
              <a:latin typeface="Barlow"/>
              <a:ea typeface="Barlow"/>
              <a:cs typeface="Barlow"/>
              <a:sym typeface="Barlow"/>
            </a:endParaRPr>
          </a:p>
          <a:p>
            <a:pPr marL="457200" lvl="0" indent="-314325" algn="just" rtl="0">
              <a:spcBef>
                <a:spcPts val="0"/>
              </a:spcBef>
              <a:spcAft>
                <a:spcPts val="0"/>
              </a:spcAft>
              <a:buSzPts val="1350"/>
              <a:buFont typeface="Barlow"/>
              <a:buChar char="╸"/>
            </a:pPr>
            <a:r>
              <a:rPr lang="en" sz="1350">
                <a:latin typeface="Barlow"/>
                <a:ea typeface="Barlow"/>
                <a:cs typeface="Barlow"/>
                <a:sym typeface="Barlow"/>
              </a:rPr>
              <a:t>The optimal number of components is determined by visualizing the variance explained by each component and selecting the number of components that capture sufficient variance.</a:t>
            </a:r>
            <a:endParaRPr sz="1350">
              <a:latin typeface="Barlow"/>
              <a:ea typeface="Barlow"/>
              <a:cs typeface="Barlow"/>
              <a:sym typeface="Barlow"/>
            </a:endParaRPr>
          </a:p>
          <a:p>
            <a:pPr marL="457200" lvl="0" indent="-314325" algn="just" rtl="0">
              <a:spcBef>
                <a:spcPts val="0"/>
              </a:spcBef>
              <a:spcAft>
                <a:spcPts val="0"/>
              </a:spcAft>
              <a:buSzPts val="1350"/>
              <a:buFont typeface="Barlow"/>
              <a:buChar char="╸"/>
            </a:pPr>
            <a:r>
              <a:rPr lang="en" sz="1350">
                <a:latin typeface="Barlow"/>
                <a:ea typeface="Barlow"/>
                <a:cs typeface="Barlow"/>
                <a:sym typeface="Barlow"/>
              </a:rPr>
              <a:t>The results of this study provide a practical example of how PCA can be used in R to perform feature reduction and enhance the efficiency and interpretability of subsequent analyses in large datasets.</a:t>
            </a:r>
            <a:endParaRPr sz="1350">
              <a:latin typeface="Barlow"/>
              <a:ea typeface="Barlow"/>
              <a:cs typeface="Barlow"/>
              <a:sym typeface="Barlow"/>
            </a:endParaRPr>
          </a:p>
          <a:p>
            <a:pPr marL="0" lvl="0" indent="0" algn="l" rtl="0">
              <a:spcBef>
                <a:spcPts val="300"/>
              </a:spcBef>
              <a:spcAft>
                <a:spcPts val="0"/>
              </a:spcAft>
              <a:buNone/>
            </a:pPr>
            <a:endParaRPr sz="1100">
              <a:latin typeface="Barlow"/>
              <a:ea typeface="Barlow"/>
              <a:cs typeface="Barlow"/>
              <a:sym typeface="Barlow"/>
            </a:endParaRPr>
          </a:p>
          <a:p>
            <a:pPr marL="0" lvl="0" indent="0" algn="l" rtl="0">
              <a:spcBef>
                <a:spcPts val="0"/>
              </a:spcBef>
              <a:spcAft>
                <a:spcPts val="800"/>
              </a:spcAft>
              <a:buClr>
                <a:schemeClr val="dk1"/>
              </a:buClr>
              <a:buSzPts val="1100"/>
              <a:buFont typeface="Arial"/>
              <a:buNone/>
            </a:pPr>
            <a:endParaRPr sz="1200">
              <a:latin typeface="Barlow"/>
              <a:ea typeface="Barlow"/>
              <a:cs typeface="Barlow"/>
              <a:sym typeface="Barlow"/>
            </a:endParaRPr>
          </a:p>
        </p:txBody>
      </p:sp>
      <p:sp>
        <p:nvSpPr>
          <p:cNvPr id="110" name="Google Shape;110;p12"/>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pic>
        <p:nvPicPr>
          <p:cNvPr id="111" name="Google Shape;111;p12"/>
          <p:cNvPicPr preferRelativeResize="0"/>
          <p:nvPr/>
        </p:nvPicPr>
        <p:blipFill rotWithShape="1">
          <a:blip r:embed="rId3">
            <a:alphaModFix/>
          </a:blip>
          <a:srcRect/>
          <a:stretch/>
        </p:blipFill>
        <p:spPr>
          <a:xfrm>
            <a:off x="7466825" y="141225"/>
            <a:ext cx="1349149" cy="12951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3"/>
          <p:cNvSpPr txBox="1">
            <a:spLocks noGrp="1"/>
          </p:cNvSpPr>
          <p:nvPr>
            <p:ph type="ctrTitle"/>
          </p:nvPr>
        </p:nvSpPr>
        <p:spPr>
          <a:xfrm>
            <a:off x="855300" y="1534047"/>
            <a:ext cx="51108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DATASET DESCRIPTION</a:t>
            </a:r>
            <a:endParaRPr/>
          </a:p>
        </p:txBody>
      </p:sp>
      <p:sp>
        <p:nvSpPr>
          <p:cNvPr id="117" name="Google Shape;117;p13"/>
          <p:cNvSpPr txBox="1">
            <a:spLocks noGrp="1"/>
          </p:cNvSpPr>
          <p:nvPr>
            <p:ph type="subTitle" idx="1"/>
          </p:nvPr>
        </p:nvSpPr>
        <p:spPr>
          <a:xfrm>
            <a:off x="855300" y="2714552"/>
            <a:ext cx="5110800" cy="4281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
              <a:t>Exploring the Dataset</a:t>
            </a:r>
            <a:endParaRPr/>
          </a:p>
        </p:txBody>
      </p:sp>
      <p:grpSp>
        <p:nvGrpSpPr>
          <p:cNvPr id="118" name="Google Shape;118;p13"/>
          <p:cNvGrpSpPr/>
          <p:nvPr/>
        </p:nvGrpSpPr>
        <p:grpSpPr>
          <a:xfrm>
            <a:off x="5666057" y="1129221"/>
            <a:ext cx="3063626" cy="2885062"/>
            <a:chOff x="5666057" y="1129221"/>
            <a:chExt cx="3063626" cy="2885062"/>
          </a:xfrm>
        </p:grpSpPr>
        <p:sp>
          <p:nvSpPr>
            <p:cNvPr id="119" name="Google Shape;119;p13"/>
            <p:cNvSpPr/>
            <p:nvPr/>
          </p:nvSpPr>
          <p:spPr>
            <a:xfrm>
              <a:off x="6277435" y="1466157"/>
              <a:ext cx="753978" cy="813530"/>
            </a:xfrm>
            <a:custGeom>
              <a:avLst/>
              <a:gdLst/>
              <a:ahLst/>
              <a:cxnLst/>
              <a:rect l="l" t="t" r="r" b="b"/>
              <a:pathLst>
                <a:path w="1784563" h="1925515" extrusionOk="0">
                  <a:moveTo>
                    <a:pt x="1784564" y="1004796"/>
                  </a:moveTo>
                  <a:lnTo>
                    <a:pt x="8243" y="0"/>
                  </a:lnTo>
                  <a:lnTo>
                    <a:pt x="0" y="920719"/>
                  </a:lnTo>
                  <a:lnTo>
                    <a:pt x="1776321" y="1925515"/>
                  </a:lnTo>
                  <a:lnTo>
                    <a:pt x="1784564" y="1004796"/>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 name="Google Shape;120;p13"/>
            <p:cNvSpPr/>
            <p:nvPr/>
          </p:nvSpPr>
          <p:spPr>
            <a:xfrm>
              <a:off x="6470830" y="1667556"/>
              <a:ext cx="226019" cy="174477"/>
            </a:xfrm>
            <a:custGeom>
              <a:avLst/>
              <a:gdLst/>
              <a:ahLst/>
              <a:cxnLst/>
              <a:rect l="l" t="t" r="r" b="b"/>
              <a:pathLst>
                <a:path w="534957" h="412963" extrusionOk="0">
                  <a:moveTo>
                    <a:pt x="824" y="0"/>
                  </a:moveTo>
                  <a:lnTo>
                    <a:pt x="534957" y="302510"/>
                  </a:lnTo>
                  <a:lnTo>
                    <a:pt x="534133" y="412964"/>
                  </a:lnTo>
                  <a:lnTo>
                    <a:pt x="0" y="110453"/>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 name="Google Shape;121;p13"/>
            <p:cNvSpPr/>
            <p:nvPr/>
          </p:nvSpPr>
          <p:spPr>
            <a:xfrm>
              <a:off x="6470137" y="1760803"/>
              <a:ext cx="480944" cy="319352"/>
            </a:xfrm>
            <a:custGeom>
              <a:avLst/>
              <a:gdLst/>
              <a:ahLst/>
              <a:cxnLst/>
              <a:rect l="l" t="t" r="r" b="b"/>
              <a:pathLst>
                <a:path w="1138329" h="755863" extrusionOk="0">
                  <a:moveTo>
                    <a:pt x="824" y="0"/>
                  </a:moveTo>
                  <a:lnTo>
                    <a:pt x="1138329" y="643762"/>
                  </a:lnTo>
                  <a:lnTo>
                    <a:pt x="1137505" y="755864"/>
                  </a:lnTo>
                  <a:lnTo>
                    <a:pt x="0" y="112102"/>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 name="Google Shape;122;p13"/>
            <p:cNvSpPr/>
            <p:nvPr/>
          </p:nvSpPr>
          <p:spPr>
            <a:xfrm>
              <a:off x="6346401" y="1595026"/>
              <a:ext cx="85332" cy="12588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3"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3" name="Google Shape;123;p13"/>
            <p:cNvSpPr/>
            <p:nvPr/>
          </p:nvSpPr>
          <p:spPr>
            <a:xfrm>
              <a:off x="7976053" y="3200753"/>
              <a:ext cx="753630" cy="813530"/>
            </a:xfrm>
            <a:custGeom>
              <a:avLst/>
              <a:gdLst/>
              <a:ahLst/>
              <a:cxnLst/>
              <a:rect l="l" t="t" r="r" b="b"/>
              <a:pathLst>
                <a:path w="1783739" h="1925515" extrusionOk="0">
                  <a:moveTo>
                    <a:pt x="1783740" y="1004796"/>
                  </a:moveTo>
                  <a:lnTo>
                    <a:pt x="8243" y="0"/>
                  </a:lnTo>
                  <a:lnTo>
                    <a:pt x="0" y="920719"/>
                  </a:lnTo>
                  <a:lnTo>
                    <a:pt x="1776321" y="1925515"/>
                  </a:lnTo>
                  <a:lnTo>
                    <a:pt x="1783740" y="1004796"/>
                  </a:lnTo>
                  <a:close/>
                </a:path>
              </a:pathLst>
            </a:custGeom>
            <a:gradFill>
              <a:gsLst>
                <a:gs pos="0">
                  <a:srgbClr val="FFFFFF">
                    <a:alpha val="29803"/>
                    <a:alpha val="29800"/>
                  </a:srgbClr>
                </a:gs>
                <a:gs pos="100000">
                  <a:srgbClr val="FFFFFF">
                    <a:alpha val="0"/>
                    <a:alpha val="2980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 name="Google Shape;124;p13"/>
            <p:cNvSpPr/>
            <p:nvPr/>
          </p:nvSpPr>
          <p:spPr>
            <a:xfrm>
              <a:off x="8169449" y="3402152"/>
              <a:ext cx="226019" cy="174477"/>
            </a:xfrm>
            <a:custGeom>
              <a:avLst/>
              <a:gdLst/>
              <a:ahLst/>
              <a:cxnLst/>
              <a:rect l="l" t="t" r="r" b="b"/>
              <a:pathLst>
                <a:path w="534957" h="412963" extrusionOk="0">
                  <a:moveTo>
                    <a:pt x="825" y="0"/>
                  </a:moveTo>
                  <a:lnTo>
                    <a:pt x="534957" y="302510"/>
                  </a:lnTo>
                  <a:lnTo>
                    <a:pt x="534133" y="412964"/>
                  </a:lnTo>
                  <a:lnTo>
                    <a:pt x="0" y="110454"/>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5" name="Google Shape;125;p13"/>
            <p:cNvSpPr/>
            <p:nvPr/>
          </p:nvSpPr>
          <p:spPr>
            <a:xfrm>
              <a:off x="8168755" y="3495399"/>
              <a:ext cx="480944" cy="319352"/>
            </a:xfrm>
            <a:custGeom>
              <a:avLst/>
              <a:gdLst/>
              <a:ahLst/>
              <a:cxnLst/>
              <a:rect l="l" t="t" r="r" b="b"/>
              <a:pathLst>
                <a:path w="1138329" h="755863" extrusionOk="0">
                  <a:moveTo>
                    <a:pt x="825" y="0"/>
                  </a:moveTo>
                  <a:lnTo>
                    <a:pt x="1138329" y="643762"/>
                  </a:lnTo>
                  <a:lnTo>
                    <a:pt x="1137505" y="755863"/>
                  </a:lnTo>
                  <a:lnTo>
                    <a:pt x="0" y="112102"/>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6" name="Google Shape;126;p13"/>
            <p:cNvSpPr/>
            <p:nvPr/>
          </p:nvSpPr>
          <p:spPr>
            <a:xfrm>
              <a:off x="8045020" y="3329622"/>
              <a:ext cx="85332" cy="12588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2"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7" name="Google Shape;127;p13"/>
            <p:cNvSpPr/>
            <p:nvPr/>
          </p:nvSpPr>
          <p:spPr>
            <a:xfrm>
              <a:off x="7260006" y="1129221"/>
              <a:ext cx="1190345" cy="1989945"/>
            </a:xfrm>
            <a:custGeom>
              <a:avLst/>
              <a:gdLst/>
              <a:ahLst/>
              <a:cxnLst/>
              <a:rect l="l" t="t" r="r" b="b"/>
              <a:pathLst>
                <a:path w="2817385" h="4709929" extrusionOk="0">
                  <a:moveTo>
                    <a:pt x="1415287" y="36268"/>
                  </a:moveTo>
                  <a:cubicBezTo>
                    <a:pt x="1080630" y="101386"/>
                    <a:pt x="328063" y="185463"/>
                    <a:pt x="0" y="0"/>
                  </a:cubicBezTo>
                  <a:cubicBezTo>
                    <a:pt x="2473" y="1312252"/>
                    <a:pt x="323942" y="3174298"/>
                    <a:pt x="1374897" y="4709930"/>
                  </a:cubicBezTo>
                  <a:cubicBezTo>
                    <a:pt x="2442338" y="4372799"/>
                    <a:pt x="2792657" y="2891570"/>
                    <a:pt x="2817385" y="1594980"/>
                  </a:cubicBezTo>
                  <a:cubicBezTo>
                    <a:pt x="2489322" y="1408693"/>
                    <a:pt x="1745823" y="478082"/>
                    <a:pt x="1415287" y="36268"/>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8" name="Google Shape;128;p13"/>
            <p:cNvSpPr/>
            <p:nvPr/>
          </p:nvSpPr>
          <p:spPr>
            <a:xfrm>
              <a:off x="7088100" y="1243613"/>
              <a:ext cx="1190345" cy="1989945"/>
            </a:xfrm>
            <a:custGeom>
              <a:avLst/>
              <a:gdLst/>
              <a:ahLst/>
              <a:cxnLst/>
              <a:rect l="l" t="t" r="r" b="b"/>
              <a:pathLst>
                <a:path w="2817384" h="4709929" extrusionOk="0">
                  <a:moveTo>
                    <a:pt x="1415287" y="36268"/>
                  </a:moveTo>
                  <a:cubicBezTo>
                    <a:pt x="1080630" y="101386"/>
                    <a:pt x="328063" y="185463"/>
                    <a:pt x="0" y="0"/>
                  </a:cubicBezTo>
                  <a:cubicBezTo>
                    <a:pt x="2473" y="1312252"/>
                    <a:pt x="323942" y="3174298"/>
                    <a:pt x="1374897" y="4709930"/>
                  </a:cubicBezTo>
                  <a:cubicBezTo>
                    <a:pt x="2442338" y="4372799"/>
                    <a:pt x="2792657" y="2890746"/>
                    <a:pt x="2817385" y="1594980"/>
                  </a:cubicBezTo>
                  <a:cubicBezTo>
                    <a:pt x="2489322" y="1408693"/>
                    <a:pt x="1745823" y="478082"/>
                    <a:pt x="1415287" y="36268"/>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9" name="Google Shape;129;p13"/>
            <p:cNvSpPr/>
            <p:nvPr/>
          </p:nvSpPr>
          <p:spPr>
            <a:xfrm>
              <a:off x="7666552" y="1258866"/>
              <a:ext cx="609451" cy="1974273"/>
            </a:xfrm>
            <a:custGeom>
              <a:avLst/>
              <a:gdLst/>
              <a:ahLst/>
              <a:cxnLst/>
              <a:rect l="l" t="t" r="r" b="b"/>
              <a:pathLst>
                <a:path w="1442487" h="4672836" extrusionOk="0">
                  <a:moveTo>
                    <a:pt x="1442488" y="1557887"/>
                  </a:moveTo>
                  <a:cubicBezTo>
                    <a:pt x="1113601" y="1371600"/>
                    <a:pt x="370925" y="441813"/>
                    <a:pt x="40389" y="0"/>
                  </a:cubicBezTo>
                  <a:lnTo>
                    <a:pt x="0" y="4672837"/>
                  </a:lnTo>
                  <a:cubicBezTo>
                    <a:pt x="1066617" y="4336531"/>
                    <a:pt x="1416935" y="2854478"/>
                    <a:pt x="1442488" y="155788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0" name="Google Shape;130;p13"/>
            <p:cNvSpPr/>
            <p:nvPr/>
          </p:nvSpPr>
          <p:spPr>
            <a:xfrm>
              <a:off x="6932829" y="2301564"/>
              <a:ext cx="699301" cy="1668851"/>
            </a:xfrm>
            <a:custGeom>
              <a:avLst/>
              <a:gdLst/>
              <a:ahLst/>
              <a:cxnLst/>
              <a:rect l="l" t="t" r="r" b="b"/>
              <a:pathLst>
                <a:path w="1655151" h="3949944" extrusionOk="0">
                  <a:moveTo>
                    <a:pt x="0" y="0"/>
                  </a:moveTo>
                  <a:lnTo>
                    <a:pt x="1654328" y="910828"/>
                  </a:lnTo>
                  <a:lnTo>
                    <a:pt x="1655152" y="3949944"/>
                  </a:lnTo>
                  <a:lnTo>
                    <a:pt x="824" y="3039940"/>
                  </a:lnTo>
                  <a:lnTo>
                    <a:pt x="0" y="0"/>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1" name="Google Shape;131;p13"/>
            <p:cNvSpPr/>
            <p:nvPr/>
          </p:nvSpPr>
          <p:spPr>
            <a:xfrm>
              <a:off x="7022942" y="3048577"/>
              <a:ext cx="528307" cy="750495"/>
            </a:xfrm>
            <a:custGeom>
              <a:avLst/>
              <a:gdLst/>
              <a:ahLst/>
              <a:cxnLst/>
              <a:rect l="l" t="t" r="r" b="b"/>
              <a:pathLst>
                <a:path w="1250431" h="1776320" extrusionOk="0">
                  <a:moveTo>
                    <a:pt x="0" y="0"/>
                  </a:moveTo>
                  <a:lnTo>
                    <a:pt x="1247134" y="686624"/>
                  </a:lnTo>
                  <a:lnTo>
                    <a:pt x="1250431" y="1776321"/>
                  </a:lnTo>
                  <a:lnTo>
                    <a:pt x="3297" y="108969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2" name="Google Shape;132;p13"/>
            <p:cNvSpPr/>
            <p:nvPr/>
          </p:nvSpPr>
          <p:spPr>
            <a:xfrm>
              <a:off x="7032299" y="2743533"/>
              <a:ext cx="243780" cy="181442"/>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3" name="Google Shape;133;p13"/>
            <p:cNvSpPr/>
            <p:nvPr/>
          </p:nvSpPr>
          <p:spPr>
            <a:xfrm>
              <a:off x="7033339" y="2837126"/>
              <a:ext cx="243780" cy="181442"/>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4" name="Google Shape;134;p13"/>
            <p:cNvSpPr/>
            <p:nvPr/>
          </p:nvSpPr>
          <p:spPr>
            <a:xfrm>
              <a:off x="7032993" y="2927253"/>
              <a:ext cx="462486" cy="301939"/>
            </a:xfrm>
            <a:custGeom>
              <a:avLst/>
              <a:gdLst/>
              <a:ahLst/>
              <a:cxnLst/>
              <a:rect l="l" t="t" r="r" b="b"/>
              <a:pathLst>
                <a:path w="1094642" h="714649" extrusionOk="0">
                  <a:moveTo>
                    <a:pt x="0" y="0"/>
                  </a:moveTo>
                  <a:lnTo>
                    <a:pt x="1094643" y="602548"/>
                  </a:lnTo>
                  <a:lnTo>
                    <a:pt x="1094643" y="714650"/>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5" name="Google Shape;135;p13"/>
            <p:cNvSpPr/>
            <p:nvPr/>
          </p:nvSpPr>
          <p:spPr>
            <a:xfrm>
              <a:off x="6932829" y="2301564"/>
              <a:ext cx="699650" cy="606665"/>
            </a:xfrm>
            <a:custGeom>
              <a:avLst/>
              <a:gdLst/>
              <a:ahLst/>
              <a:cxnLst/>
              <a:rect l="l" t="t" r="r" b="b"/>
              <a:pathLst>
                <a:path w="1655976" h="1435893" extrusionOk="0">
                  <a:moveTo>
                    <a:pt x="0" y="0"/>
                  </a:moveTo>
                  <a:lnTo>
                    <a:pt x="1654328" y="910828"/>
                  </a:lnTo>
                  <a:lnTo>
                    <a:pt x="1655976" y="1435894"/>
                  </a:lnTo>
                  <a:lnTo>
                    <a:pt x="824" y="5258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6" name="Google Shape;136;p13"/>
            <p:cNvSpPr/>
            <p:nvPr/>
          </p:nvSpPr>
          <p:spPr>
            <a:xfrm>
              <a:off x="7018436" y="2419516"/>
              <a:ext cx="88806" cy="131106"/>
            </a:xfrm>
            <a:custGeom>
              <a:avLst/>
              <a:gdLst/>
              <a:ahLst/>
              <a:cxnLst/>
              <a:rect l="l" t="t" r="r" b="b"/>
              <a:pathLst>
                <a:path w="210191" h="310309" extrusionOk="0">
                  <a:moveTo>
                    <a:pt x="210191" y="213266"/>
                  </a:moveTo>
                  <a:cubicBezTo>
                    <a:pt x="210191" y="292397"/>
                    <a:pt x="163207" y="331138"/>
                    <a:pt x="105508" y="298991"/>
                  </a:cubicBezTo>
                  <a:cubicBezTo>
                    <a:pt x="47808" y="266845"/>
                    <a:pt x="0" y="176998"/>
                    <a:pt x="0" y="97043"/>
                  </a:cubicBezTo>
                  <a:cubicBezTo>
                    <a:pt x="0" y="17912"/>
                    <a:pt x="46984" y="-20829"/>
                    <a:pt x="104683" y="11318"/>
                  </a:cubicBezTo>
                  <a:cubicBezTo>
                    <a:pt x="163207" y="43465"/>
                    <a:pt x="210191" y="134136"/>
                    <a:pt x="210191" y="213266"/>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7" name="Google Shape;137;p13"/>
            <p:cNvSpPr/>
            <p:nvPr/>
          </p:nvSpPr>
          <p:spPr>
            <a:xfrm>
              <a:off x="7345267" y="2854458"/>
              <a:ext cx="474675" cy="451690"/>
            </a:xfrm>
            <a:custGeom>
              <a:avLst/>
              <a:gdLst/>
              <a:ahLst/>
              <a:cxnLst/>
              <a:rect l="l" t="t" r="r" b="b"/>
              <a:pathLst>
                <a:path w="1123491" h="1069089" extrusionOk="0">
                  <a:moveTo>
                    <a:pt x="1649" y="451705"/>
                  </a:moveTo>
                  <a:lnTo>
                    <a:pt x="0" y="0"/>
                  </a:lnTo>
                  <a:lnTo>
                    <a:pt x="1121843" y="617385"/>
                  </a:lnTo>
                  <a:lnTo>
                    <a:pt x="1123492" y="1069090"/>
                  </a:lnTo>
                  <a:lnTo>
                    <a:pt x="1649" y="451705"/>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8" name="Google Shape;138;p13"/>
            <p:cNvSpPr/>
            <p:nvPr/>
          </p:nvSpPr>
          <p:spPr>
            <a:xfrm>
              <a:off x="5775924" y="1647104"/>
              <a:ext cx="1036763" cy="1220992"/>
            </a:xfrm>
            <a:custGeom>
              <a:avLst/>
              <a:gdLst/>
              <a:ahLst/>
              <a:cxnLst/>
              <a:rect l="l" t="t" r="r" b="b"/>
              <a:pathLst>
                <a:path w="2453878" h="2889921" extrusionOk="0">
                  <a:moveTo>
                    <a:pt x="2453054" y="1415287"/>
                  </a:moveTo>
                  <a:lnTo>
                    <a:pt x="0" y="0"/>
                  </a:lnTo>
                  <a:lnTo>
                    <a:pt x="824" y="1278456"/>
                  </a:lnTo>
                  <a:lnTo>
                    <a:pt x="2237093" y="2569277"/>
                  </a:lnTo>
                  <a:lnTo>
                    <a:pt x="2453878" y="2889922"/>
                  </a:lnTo>
                  <a:lnTo>
                    <a:pt x="2453054" y="1415287"/>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9" name="Google Shape;139;p13"/>
            <p:cNvSpPr/>
            <p:nvPr/>
          </p:nvSpPr>
          <p:spPr>
            <a:xfrm>
              <a:off x="5666057" y="1710540"/>
              <a:ext cx="391093" cy="372288"/>
            </a:xfrm>
            <a:custGeom>
              <a:avLst/>
              <a:gdLst/>
              <a:ahLst/>
              <a:cxnLst/>
              <a:rect l="l" t="t" r="r" b="b"/>
              <a:pathLst>
                <a:path w="925665" h="881154" extrusionOk="0">
                  <a:moveTo>
                    <a:pt x="0" y="347021"/>
                  </a:moveTo>
                  <a:lnTo>
                    <a:pt x="0" y="0"/>
                  </a:lnTo>
                  <a:lnTo>
                    <a:pt x="925665" y="534133"/>
                  </a:lnTo>
                  <a:lnTo>
                    <a:pt x="925665" y="881154"/>
                  </a:lnTo>
                  <a:lnTo>
                    <a:pt x="0" y="34702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0" name="Google Shape;140;p13"/>
            <p:cNvSpPr/>
            <p:nvPr/>
          </p:nvSpPr>
          <p:spPr>
            <a:xfrm>
              <a:off x="6316252" y="2089766"/>
              <a:ext cx="227064" cy="178308"/>
            </a:xfrm>
            <a:custGeom>
              <a:avLst/>
              <a:gdLst/>
              <a:ahLst/>
              <a:cxnLst/>
              <a:rect l="l" t="t" r="r" b="b"/>
              <a:pathLst>
                <a:path w="537429" h="422030" extrusionOk="0">
                  <a:moveTo>
                    <a:pt x="537430" y="309929"/>
                  </a:moveTo>
                  <a:lnTo>
                    <a:pt x="0" y="0"/>
                  </a:lnTo>
                  <a:lnTo>
                    <a:pt x="0" y="112102"/>
                  </a:lnTo>
                  <a:lnTo>
                    <a:pt x="537430" y="422031"/>
                  </a:lnTo>
                  <a:lnTo>
                    <a:pt x="537430" y="309929"/>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1" name="Google Shape;141;p13"/>
            <p:cNvSpPr/>
            <p:nvPr/>
          </p:nvSpPr>
          <p:spPr>
            <a:xfrm>
              <a:off x="6106568" y="2063421"/>
              <a:ext cx="437760" cy="299850"/>
            </a:xfrm>
            <a:custGeom>
              <a:avLst/>
              <a:gdLst/>
              <a:ahLst/>
              <a:cxnLst/>
              <a:rect l="l" t="t" r="r" b="b"/>
              <a:pathLst>
                <a:path w="1036118" h="709704" extrusionOk="0">
                  <a:moveTo>
                    <a:pt x="1036119" y="597602"/>
                  </a:moveTo>
                  <a:lnTo>
                    <a:pt x="0" y="0"/>
                  </a:lnTo>
                  <a:lnTo>
                    <a:pt x="0" y="112102"/>
                  </a:lnTo>
                  <a:lnTo>
                    <a:pt x="1036119" y="709704"/>
                  </a:lnTo>
                  <a:lnTo>
                    <a:pt x="1036119" y="597602"/>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2" name="Google Shape;142;p13"/>
            <p:cNvSpPr/>
            <p:nvPr/>
          </p:nvSpPr>
          <p:spPr>
            <a:xfrm>
              <a:off x="6014376" y="2104325"/>
              <a:ext cx="530396" cy="353482"/>
            </a:xfrm>
            <a:custGeom>
              <a:avLst/>
              <a:gdLst/>
              <a:ahLst/>
              <a:cxnLst/>
              <a:rect l="l" t="t" r="r" b="b"/>
              <a:pathLst>
                <a:path w="1255376" h="836643" extrusionOk="0">
                  <a:moveTo>
                    <a:pt x="1255377" y="724541"/>
                  </a:moveTo>
                  <a:lnTo>
                    <a:pt x="0" y="0"/>
                  </a:lnTo>
                  <a:lnTo>
                    <a:pt x="0" y="112102"/>
                  </a:lnTo>
                  <a:lnTo>
                    <a:pt x="1255377" y="836643"/>
                  </a:lnTo>
                  <a:lnTo>
                    <a:pt x="1255377" y="72454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3" name="Google Shape;143;p13"/>
            <p:cNvSpPr/>
            <p:nvPr/>
          </p:nvSpPr>
          <p:spPr>
            <a:xfrm>
              <a:off x="6597680" y="2248236"/>
              <a:ext cx="117711" cy="175065"/>
            </a:xfrm>
            <a:custGeom>
              <a:avLst/>
              <a:gdLst/>
              <a:ahLst/>
              <a:cxnLst/>
              <a:rect l="l" t="t" r="r" b="b"/>
              <a:pathLst>
                <a:path w="278606" h="414354" extrusionOk="0">
                  <a:moveTo>
                    <a:pt x="0" y="126810"/>
                  </a:moveTo>
                  <a:cubicBezTo>
                    <a:pt x="0" y="232318"/>
                    <a:pt x="62645" y="353487"/>
                    <a:pt x="139303" y="397998"/>
                  </a:cubicBezTo>
                  <a:cubicBezTo>
                    <a:pt x="215961" y="442509"/>
                    <a:pt x="278606" y="393052"/>
                    <a:pt x="278606" y="287545"/>
                  </a:cubicBezTo>
                  <a:cubicBezTo>
                    <a:pt x="278606" y="182037"/>
                    <a:pt x="215961" y="60868"/>
                    <a:pt x="139303" y="16357"/>
                  </a:cubicBezTo>
                  <a:cubicBezTo>
                    <a:pt x="62645" y="-28154"/>
                    <a:pt x="0" y="21303"/>
                    <a:pt x="0" y="12681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4" name="Google Shape;144;p13"/>
            <p:cNvSpPr/>
            <p:nvPr/>
          </p:nvSpPr>
          <p:spPr>
            <a:xfrm>
              <a:off x="6330462" y="2791205"/>
              <a:ext cx="291143" cy="396639"/>
            </a:xfrm>
            <a:custGeom>
              <a:avLst/>
              <a:gdLst/>
              <a:ahLst/>
              <a:cxnLst/>
              <a:rect l="l" t="t" r="r" b="b"/>
              <a:pathLst>
                <a:path w="689097" h="938791" extrusionOk="0">
                  <a:moveTo>
                    <a:pt x="344549" y="11931"/>
                  </a:moveTo>
                  <a:cubicBezTo>
                    <a:pt x="394005" y="39956"/>
                    <a:pt x="433571" y="109196"/>
                    <a:pt x="433571" y="166071"/>
                  </a:cubicBezTo>
                  <a:lnTo>
                    <a:pt x="433571" y="417476"/>
                  </a:lnTo>
                  <a:lnTo>
                    <a:pt x="600075" y="513092"/>
                  </a:lnTo>
                  <a:cubicBezTo>
                    <a:pt x="649532" y="541118"/>
                    <a:pt x="689097" y="610357"/>
                    <a:pt x="689097" y="667233"/>
                  </a:cubicBezTo>
                  <a:cubicBezTo>
                    <a:pt x="689097" y="724107"/>
                    <a:pt x="649532" y="747188"/>
                    <a:pt x="600075" y="719162"/>
                  </a:cubicBezTo>
                  <a:lnTo>
                    <a:pt x="433571" y="623546"/>
                  </a:lnTo>
                  <a:lnTo>
                    <a:pt x="433571" y="874951"/>
                  </a:lnTo>
                  <a:cubicBezTo>
                    <a:pt x="433571" y="931826"/>
                    <a:pt x="394005" y="954906"/>
                    <a:pt x="344549" y="926880"/>
                  </a:cubicBezTo>
                  <a:cubicBezTo>
                    <a:pt x="295092" y="898855"/>
                    <a:pt x="255526" y="829616"/>
                    <a:pt x="255526" y="772740"/>
                  </a:cubicBezTo>
                  <a:lnTo>
                    <a:pt x="255526" y="521335"/>
                  </a:lnTo>
                  <a:lnTo>
                    <a:pt x="89022" y="424894"/>
                  </a:lnTo>
                  <a:cubicBezTo>
                    <a:pt x="39565" y="396869"/>
                    <a:pt x="0" y="327630"/>
                    <a:pt x="0" y="270754"/>
                  </a:cubicBezTo>
                  <a:cubicBezTo>
                    <a:pt x="0" y="213879"/>
                    <a:pt x="39565" y="190799"/>
                    <a:pt x="89022" y="218825"/>
                  </a:cubicBezTo>
                  <a:lnTo>
                    <a:pt x="255526" y="314441"/>
                  </a:lnTo>
                  <a:lnTo>
                    <a:pt x="255526" y="63036"/>
                  </a:lnTo>
                  <a:cubicBezTo>
                    <a:pt x="255526" y="6985"/>
                    <a:pt x="295092" y="-16095"/>
                    <a:pt x="344549" y="11931"/>
                  </a:cubicBezTo>
                  <a:close/>
                </a:path>
              </a:pathLst>
            </a:custGeom>
            <a:gradFill>
              <a:gsLst>
                <a:gs pos="0">
                  <a:srgbClr val="FFFFFF">
                    <a:alpha val="29803"/>
                    <a:alpha val="29800"/>
                  </a:srgbClr>
                </a:gs>
                <a:gs pos="100000">
                  <a:srgbClr val="FFFFFF">
                    <a:alpha val="0"/>
                    <a:alpha val="2980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a:solidFill>
                  <a:schemeClr val="dk1"/>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4"/>
          <p:cNvSpPr txBox="1">
            <a:spLocks noGrp="1"/>
          </p:cNvSpPr>
          <p:nvPr>
            <p:ph type="ctrTitle" idx="4294967295"/>
          </p:nvPr>
        </p:nvSpPr>
        <p:spPr>
          <a:xfrm>
            <a:off x="855300" y="809850"/>
            <a:ext cx="7917900" cy="89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800"/>
              <a:t>2994 Rows and 10 Columns</a:t>
            </a:r>
            <a:endParaRPr sz="4800"/>
          </a:p>
        </p:txBody>
      </p:sp>
      <p:sp>
        <p:nvSpPr>
          <p:cNvPr id="150" name="Google Shape;150;p14"/>
          <p:cNvSpPr txBox="1">
            <a:spLocks noGrp="1"/>
          </p:cNvSpPr>
          <p:nvPr>
            <p:ph type="subTitle" idx="4294967295"/>
          </p:nvPr>
        </p:nvSpPr>
        <p:spPr>
          <a:xfrm>
            <a:off x="855300" y="1487508"/>
            <a:ext cx="4313100" cy="4632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 sz="2000"/>
              <a:t>That’s a lot of data</a:t>
            </a:r>
            <a:endParaRPr sz="2000"/>
          </a:p>
        </p:txBody>
      </p:sp>
      <p:sp>
        <p:nvSpPr>
          <p:cNvPr id="151" name="Google Shape;151;p14"/>
          <p:cNvSpPr txBox="1">
            <a:spLocks noGrp="1"/>
          </p:cNvSpPr>
          <p:nvPr>
            <p:ph type="ctrTitle" idx="4294967295"/>
          </p:nvPr>
        </p:nvSpPr>
        <p:spPr>
          <a:xfrm>
            <a:off x="855300" y="3438743"/>
            <a:ext cx="4313100" cy="89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800"/>
              <a:t>Real Time Data</a:t>
            </a:r>
            <a:endParaRPr sz="4800"/>
          </a:p>
        </p:txBody>
      </p:sp>
      <p:sp>
        <p:nvSpPr>
          <p:cNvPr id="152" name="Google Shape;152;p14"/>
          <p:cNvSpPr txBox="1">
            <a:spLocks noGrp="1"/>
          </p:cNvSpPr>
          <p:nvPr>
            <p:ph type="subTitle" idx="4294967295"/>
          </p:nvPr>
        </p:nvSpPr>
        <p:spPr>
          <a:xfrm>
            <a:off x="855300" y="4116400"/>
            <a:ext cx="4313100" cy="4632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 sz="2000" dirty="0"/>
              <a:t>From </a:t>
            </a:r>
            <a:r>
              <a:rPr lang="en" sz="2000" dirty="0">
                <a:hlinkClick r:id="rId3"/>
              </a:rPr>
              <a:t>Kaggle</a:t>
            </a:r>
            <a:endParaRPr sz="2000" dirty="0"/>
          </a:p>
        </p:txBody>
      </p:sp>
      <p:sp>
        <p:nvSpPr>
          <p:cNvPr id="153" name="Google Shape;153;p14"/>
          <p:cNvSpPr txBox="1">
            <a:spLocks noGrp="1"/>
          </p:cNvSpPr>
          <p:nvPr>
            <p:ph type="ctrTitle" idx="4294967295"/>
          </p:nvPr>
        </p:nvSpPr>
        <p:spPr>
          <a:xfrm>
            <a:off x="855300" y="2124300"/>
            <a:ext cx="4899000" cy="89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800"/>
              <a:t>No Missing Values</a:t>
            </a:r>
            <a:endParaRPr sz="4800"/>
          </a:p>
        </p:txBody>
      </p:sp>
      <p:sp>
        <p:nvSpPr>
          <p:cNvPr id="154" name="Google Shape;154;p14"/>
          <p:cNvSpPr txBox="1">
            <a:spLocks noGrp="1"/>
          </p:cNvSpPr>
          <p:nvPr>
            <p:ph type="subTitle" idx="4294967295"/>
          </p:nvPr>
        </p:nvSpPr>
        <p:spPr>
          <a:xfrm>
            <a:off x="855300" y="2801954"/>
            <a:ext cx="4313100" cy="4632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 sz="2000"/>
              <a:t>The cleaner, the better</a:t>
            </a:r>
            <a:endParaRPr sz="2000"/>
          </a:p>
        </p:txBody>
      </p:sp>
      <p:sp>
        <p:nvSpPr>
          <p:cNvPr id="155" name="Google Shape;155;p14"/>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grpSp>
        <p:nvGrpSpPr>
          <p:cNvPr id="156" name="Google Shape;156;p14"/>
          <p:cNvGrpSpPr/>
          <p:nvPr/>
        </p:nvGrpSpPr>
        <p:grpSpPr>
          <a:xfrm>
            <a:off x="5377920" y="1950697"/>
            <a:ext cx="3869293" cy="4438148"/>
            <a:chOff x="5274695" y="916497"/>
            <a:chExt cx="3869293" cy="4438148"/>
          </a:xfrm>
        </p:grpSpPr>
        <p:sp>
          <p:nvSpPr>
            <p:cNvPr id="157" name="Google Shape;157;p14"/>
            <p:cNvSpPr/>
            <p:nvPr/>
          </p:nvSpPr>
          <p:spPr>
            <a:xfrm>
              <a:off x="5274695" y="2686401"/>
              <a:ext cx="3419186" cy="2423862"/>
            </a:xfrm>
            <a:custGeom>
              <a:avLst/>
              <a:gdLst/>
              <a:ahLst/>
              <a:cxnLst/>
              <a:rect l="l" t="t" r="r" b="b"/>
              <a:pathLst>
                <a:path w="6575358" h="4661273" extrusionOk="0">
                  <a:moveTo>
                    <a:pt x="821939" y="267047"/>
                  </a:moveTo>
                  <a:cubicBezTo>
                    <a:pt x="148314" y="-318021"/>
                    <a:pt x="53758" y="239450"/>
                    <a:pt x="8896" y="247729"/>
                  </a:cubicBezTo>
                  <a:cubicBezTo>
                    <a:pt x="8896" y="247729"/>
                    <a:pt x="-11120" y="382267"/>
                    <a:pt x="8896" y="872814"/>
                  </a:cubicBezTo>
                  <a:lnTo>
                    <a:pt x="6575358" y="4661273"/>
                  </a:lnTo>
                  <a:lnTo>
                    <a:pt x="6575358" y="1995346"/>
                  </a:lnTo>
                  <a:cubicBezTo>
                    <a:pt x="5828573" y="658933"/>
                    <a:pt x="5334398" y="-274555"/>
                    <a:pt x="4848504" y="156657"/>
                  </a:cubicBezTo>
                  <a:cubicBezTo>
                    <a:pt x="4006473" y="902482"/>
                    <a:pt x="3596501" y="1403378"/>
                    <a:pt x="2595036" y="368469"/>
                  </a:cubicBezTo>
                  <a:cubicBezTo>
                    <a:pt x="2001473" y="-244888"/>
                    <a:pt x="1630841" y="969406"/>
                    <a:pt x="821939" y="267047"/>
                  </a:cubicBezTo>
                  <a:close/>
                </a:path>
              </a:pathLst>
            </a:custGeom>
            <a:gradFill>
              <a:gsLst>
                <a:gs pos="0">
                  <a:srgbClr val="FFFFFF">
                    <a:alpha val="19607"/>
                    <a:alpha val="29800"/>
                  </a:srgbClr>
                </a:gs>
                <a:gs pos="39000">
                  <a:srgbClr val="FFFFFF">
                    <a:alpha val="0"/>
                    <a:alpha val="29800"/>
                  </a:srgbClr>
                </a:gs>
                <a:gs pos="100000">
                  <a:srgbClr val="FFFFFF">
                    <a:alpha val="0"/>
                    <a:alpha val="29800"/>
                  </a:srgbClr>
                </a:gs>
              </a:gsLst>
              <a:lin ang="660013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8" name="Google Shape;158;p14"/>
            <p:cNvSpPr/>
            <p:nvPr/>
          </p:nvSpPr>
          <p:spPr>
            <a:xfrm>
              <a:off x="5724803" y="2906563"/>
              <a:ext cx="3419186" cy="2448082"/>
            </a:xfrm>
            <a:custGeom>
              <a:avLst/>
              <a:gdLst/>
              <a:ahLst/>
              <a:cxnLst/>
              <a:rect l="l" t="t" r="r" b="b"/>
              <a:pathLst>
                <a:path w="6575357" h="4707850" extrusionOk="0">
                  <a:moveTo>
                    <a:pt x="822629" y="313625"/>
                  </a:moveTo>
                  <a:cubicBezTo>
                    <a:pt x="149004" y="-271443"/>
                    <a:pt x="54448" y="285338"/>
                    <a:pt x="8896" y="294307"/>
                  </a:cubicBezTo>
                  <a:cubicBezTo>
                    <a:pt x="8896" y="294307"/>
                    <a:pt x="-11120" y="428845"/>
                    <a:pt x="8896" y="919392"/>
                  </a:cubicBezTo>
                  <a:lnTo>
                    <a:pt x="6575358" y="4707851"/>
                  </a:lnTo>
                  <a:lnTo>
                    <a:pt x="6575358" y="2041924"/>
                  </a:lnTo>
                  <a:cubicBezTo>
                    <a:pt x="5512466" y="499219"/>
                    <a:pt x="4811924" y="786234"/>
                    <a:pt x="4204557" y="1009085"/>
                  </a:cubicBezTo>
                  <a:cubicBezTo>
                    <a:pt x="3609614" y="1227105"/>
                    <a:pt x="3391514" y="771745"/>
                    <a:pt x="2638518" y="122512"/>
                  </a:cubicBezTo>
                  <a:cubicBezTo>
                    <a:pt x="2019418" y="-411501"/>
                    <a:pt x="1631531" y="1015984"/>
                    <a:pt x="822629" y="313625"/>
                  </a:cubicBezTo>
                  <a:close/>
                </a:path>
              </a:pathLst>
            </a:custGeom>
            <a:gradFill>
              <a:gsLst>
                <a:gs pos="0">
                  <a:srgbClr val="FFFFFF">
                    <a:alpha val="19607"/>
                    <a:alpha val="29800"/>
                  </a:srgbClr>
                </a:gs>
                <a:gs pos="39000">
                  <a:srgbClr val="FFFFFF">
                    <a:alpha val="0"/>
                    <a:alpha val="29800"/>
                  </a:srgbClr>
                </a:gs>
                <a:gs pos="100000">
                  <a:srgbClr val="FFFFFF">
                    <a:alpha val="0"/>
                    <a:alpha val="29800"/>
                  </a:srgbClr>
                </a:gs>
              </a:gsLst>
              <a:lin ang="660013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9" name="Google Shape;159;p14"/>
            <p:cNvSpPr/>
            <p:nvPr/>
          </p:nvSpPr>
          <p:spPr>
            <a:xfrm>
              <a:off x="7946991" y="2672432"/>
              <a:ext cx="74651" cy="112121"/>
            </a:xfrm>
            <a:custGeom>
              <a:avLst/>
              <a:gdLst/>
              <a:ahLst/>
              <a:cxnLst/>
              <a:rect l="l" t="t" r="r" b="b"/>
              <a:pathLst>
                <a:path w="143559" h="215617" extrusionOk="0">
                  <a:moveTo>
                    <a:pt x="143559" y="149060"/>
                  </a:moveTo>
                  <a:cubicBezTo>
                    <a:pt x="143559" y="93865"/>
                    <a:pt x="111120" y="31080"/>
                    <a:pt x="71780" y="8312"/>
                  </a:cubicBezTo>
                  <a:cubicBezTo>
                    <a:pt x="31749" y="-14456"/>
                    <a:pt x="0" y="11072"/>
                    <a:pt x="0" y="66267"/>
                  </a:cubicBezTo>
                  <a:cubicBezTo>
                    <a:pt x="0" y="121463"/>
                    <a:pt x="32439" y="184247"/>
                    <a:pt x="71780" y="207015"/>
                  </a:cubicBezTo>
                  <a:cubicBezTo>
                    <a:pt x="111120" y="230473"/>
                    <a:pt x="143559" y="204255"/>
                    <a:pt x="143559" y="149060"/>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0" name="Google Shape;160;p14"/>
            <p:cNvSpPr/>
            <p:nvPr/>
          </p:nvSpPr>
          <p:spPr>
            <a:xfrm>
              <a:off x="6955392" y="2865861"/>
              <a:ext cx="77522" cy="109188"/>
            </a:xfrm>
            <a:custGeom>
              <a:avLst/>
              <a:gdLst/>
              <a:ahLst/>
              <a:cxnLst/>
              <a:rect l="l" t="t" r="r" b="b"/>
              <a:pathLst>
                <a:path w="149080" h="209976" extrusionOk="0">
                  <a:moveTo>
                    <a:pt x="149081" y="147765"/>
                  </a:moveTo>
                  <a:cubicBezTo>
                    <a:pt x="149081" y="94639"/>
                    <a:pt x="115952" y="32544"/>
                    <a:pt x="74541" y="9087"/>
                  </a:cubicBezTo>
                  <a:cubicBezTo>
                    <a:pt x="33129" y="-14371"/>
                    <a:pt x="0" y="9087"/>
                    <a:pt x="0" y="62212"/>
                  </a:cubicBezTo>
                  <a:cubicBezTo>
                    <a:pt x="0" y="115337"/>
                    <a:pt x="33129" y="177432"/>
                    <a:pt x="74541" y="200890"/>
                  </a:cubicBezTo>
                  <a:cubicBezTo>
                    <a:pt x="115262" y="224348"/>
                    <a:pt x="149081" y="200890"/>
                    <a:pt x="149081" y="147765"/>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1" name="Google Shape;161;p14"/>
            <p:cNvSpPr/>
            <p:nvPr/>
          </p:nvSpPr>
          <p:spPr>
            <a:xfrm>
              <a:off x="7782859" y="916497"/>
              <a:ext cx="662526" cy="1683701"/>
            </a:xfrm>
            <a:custGeom>
              <a:avLst/>
              <a:gdLst/>
              <a:ahLst/>
              <a:cxnLst/>
              <a:rect l="l" t="t" r="r" b="b"/>
              <a:pathLst>
                <a:path w="1274089" h="3237886" extrusionOk="0">
                  <a:moveTo>
                    <a:pt x="0" y="0"/>
                  </a:moveTo>
                  <a:lnTo>
                    <a:pt x="1274090" y="734786"/>
                  </a:lnTo>
                  <a:lnTo>
                    <a:pt x="1274090" y="3237887"/>
                  </a:lnTo>
                  <a:lnTo>
                    <a:pt x="0" y="2503101"/>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2" name="Google Shape;162;p14"/>
            <p:cNvSpPr/>
            <p:nvPr/>
          </p:nvSpPr>
          <p:spPr>
            <a:xfrm>
              <a:off x="7653489" y="1028281"/>
              <a:ext cx="662885" cy="1683701"/>
            </a:xfrm>
            <a:custGeom>
              <a:avLst/>
              <a:gdLst/>
              <a:ahLst/>
              <a:cxnLst/>
              <a:rect l="l" t="t" r="r" b="b"/>
              <a:pathLst>
                <a:path w="1274779" h="3237886" extrusionOk="0">
                  <a:moveTo>
                    <a:pt x="1274780" y="734786"/>
                  </a:moveTo>
                  <a:lnTo>
                    <a:pt x="690" y="0"/>
                  </a:lnTo>
                  <a:lnTo>
                    <a:pt x="0" y="2503101"/>
                  </a:lnTo>
                  <a:lnTo>
                    <a:pt x="550772" y="2820473"/>
                  </a:lnTo>
                  <a:lnTo>
                    <a:pt x="637735" y="2991578"/>
                  </a:lnTo>
                  <a:lnTo>
                    <a:pt x="724009" y="2921205"/>
                  </a:lnTo>
                  <a:lnTo>
                    <a:pt x="1274780" y="3237887"/>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3" name="Google Shape;163;p14"/>
            <p:cNvSpPr/>
            <p:nvPr/>
          </p:nvSpPr>
          <p:spPr>
            <a:xfrm>
              <a:off x="8000029" y="1682867"/>
              <a:ext cx="228977" cy="344059"/>
            </a:xfrm>
            <a:custGeom>
              <a:avLst/>
              <a:gdLst/>
              <a:ahLst/>
              <a:cxnLst/>
              <a:rect l="l" t="t" r="r" b="b"/>
              <a:pathLst>
                <a:path w="440340" h="661652" extrusionOk="0">
                  <a:moveTo>
                    <a:pt x="440341" y="254588"/>
                  </a:moveTo>
                  <a:cubicBezTo>
                    <a:pt x="440341" y="334621"/>
                    <a:pt x="428608" y="407754"/>
                    <a:pt x="406522" y="469159"/>
                  </a:cubicBezTo>
                  <a:cubicBezTo>
                    <a:pt x="384436" y="530564"/>
                    <a:pt x="351997" y="578859"/>
                    <a:pt x="311276" y="611976"/>
                  </a:cubicBezTo>
                  <a:cubicBezTo>
                    <a:pt x="270554" y="645094"/>
                    <a:pt x="221551" y="661652"/>
                    <a:pt x="168406" y="661652"/>
                  </a:cubicBezTo>
                  <a:cubicBezTo>
                    <a:pt x="115262" y="661652"/>
                    <a:pt x="57286" y="644404"/>
                    <a:pt x="0" y="610597"/>
                  </a:cubicBezTo>
                  <a:lnTo>
                    <a:pt x="0" y="0"/>
                  </a:lnTo>
                  <a:lnTo>
                    <a:pt x="440341" y="254588"/>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4" name="Google Shape;164;p14"/>
            <p:cNvSpPr/>
            <p:nvPr/>
          </p:nvSpPr>
          <p:spPr>
            <a:xfrm>
              <a:off x="7771033" y="1410213"/>
              <a:ext cx="229336" cy="590892"/>
            </a:xfrm>
            <a:custGeom>
              <a:avLst/>
              <a:gdLst/>
              <a:ahLst/>
              <a:cxnLst/>
              <a:rect l="l" t="t" r="r" b="b"/>
              <a:pathLst>
                <a:path w="441030" h="1136330" extrusionOk="0">
                  <a:moveTo>
                    <a:pt x="441031" y="1136331"/>
                  </a:moveTo>
                  <a:cubicBezTo>
                    <a:pt x="363730" y="1091484"/>
                    <a:pt x="287809" y="1019731"/>
                    <a:pt x="220861" y="927279"/>
                  </a:cubicBezTo>
                  <a:cubicBezTo>
                    <a:pt x="153912" y="834827"/>
                    <a:pt x="98007" y="725817"/>
                    <a:pt x="59356" y="610597"/>
                  </a:cubicBezTo>
                  <a:cubicBezTo>
                    <a:pt x="20706" y="495377"/>
                    <a:pt x="0" y="378087"/>
                    <a:pt x="0" y="271146"/>
                  </a:cubicBezTo>
                  <a:cubicBezTo>
                    <a:pt x="0" y="164206"/>
                    <a:pt x="20706" y="70374"/>
                    <a:pt x="59356" y="0"/>
                  </a:cubicBezTo>
                  <a:lnTo>
                    <a:pt x="441031" y="525734"/>
                  </a:lnTo>
                  <a:lnTo>
                    <a:pt x="441031" y="113633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5" name="Google Shape;165;p14"/>
            <p:cNvSpPr/>
            <p:nvPr/>
          </p:nvSpPr>
          <p:spPr>
            <a:xfrm>
              <a:off x="7801495" y="1339631"/>
              <a:ext cx="427807" cy="476085"/>
            </a:xfrm>
            <a:custGeom>
              <a:avLst/>
              <a:gdLst/>
              <a:ahLst/>
              <a:cxnLst/>
              <a:rect l="l" t="t" r="r" b="b"/>
              <a:pathLst>
                <a:path w="822705" h="915549" extrusionOk="0">
                  <a:moveTo>
                    <a:pt x="822706" y="915550"/>
                  </a:moveTo>
                  <a:cubicBezTo>
                    <a:pt x="822706" y="781012"/>
                    <a:pt x="790957" y="631985"/>
                    <a:pt x="731601" y="491237"/>
                  </a:cubicBezTo>
                  <a:cubicBezTo>
                    <a:pt x="672244" y="350489"/>
                    <a:pt x="589422" y="226300"/>
                    <a:pt x="496246" y="137298"/>
                  </a:cubicBezTo>
                  <a:cubicBezTo>
                    <a:pt x="402380" y="48296"/>
                    <a:pt x="302993" y="0"/>
                    <a:pt x="213268" y="0"/>
                  </a:cubicBezTo>
                  <a:cubicBezTo>
                    <a:pt x="123544" y="0"/>
                    <a:pt x="49003" y="47606"/>
                    <a:pt x="0" y="135918"/>
                  </a:cubicBezTo>
                  <a:lnTo>
                    <a:pt x="381675" y="661652"/>
                  </a:lnTo>
                  <a:lnTo>
                    <a:pt x="822706" y="91555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6" name="Google Shape;166;p14"/>
            <p:cNvSpPr/>
            <p:nvPr/>
          </p:nvSpPr>
          <p:spPr>
            <a:xfrm>
              <a:off x="7740213" y="2013922"/>
              <a:ext cx="403761" cy="281633"/>
            </a:xfrm>
            <a:custGeom>
              <a:avLst/>
              <a:gdLst/>
              <a:ahLst/>
              <a:cxnLst/>
              <a:rect l="l" t="t" r="r" b="b"/>
              <a:pathLst>
                <a:path w="776463" h="541602" extrusionOk="0">
                  <a:moveTo>
                    <a:pt x="0" y="0"/>
                  </a:moveTo>
                  <a:lnTo>
                    <a:pt x="776463" y="447771"/>
                  </a:lnTo>
                  <a:lnTo>
                    <a:pt x="776463" y="541603"/>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7" name="Google Shape;167;p14"/>
            <p:cNvSpPr/>
            <p:nvPr/>
          </p:nvSpPr>
          <p:spPr>
            <a:xfrm>
              <a:off x="7740213" y="2109226"/>
              <a:ext cx="489537" cy="331143"/>
            </a:xfrm>
            <a:custGeom>
              <a:avLst/>
              <a:gdLst/>
              <a:ahLst/>
              <a:cxnLst/>
              <a:rect l="l" t="t" r="r" b="b"/>
              <a:pathLst>
                <a:path w="941418" h="636814" extrusionOk="0">
                  <a:moveTo>
                    <a:pt x="0" y="0"/>
                  </a:moveTo>
                  <a:lnTo>
                    <a:pt x="941419" y="542982"/>
                  </a:lnTo>
                  <a:lnTo>
                    <a:pt x="941419" y="636814"/>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8" name="Google Shape;168;p14"/>
            <p:cNvSpPr/>
            <p:nvPr/>
          </p:nvSpPr>
          <p:spPr>
            <a:xfrm>
              <a:off x="7740213" y="2204529"/>
              <a:ext cx="317266" cy="231765"/>
            </a:xfrm>
            <a:custGeom>
              <a:avLst/>
              <a:gdLst/>
              <a:ahLst/>
              <a:cxnLst/>
              <a:rect l="l" t="t" r="r" b="b"/>
              <a:pathLst>
                <a:path w="610127" h="445701" extrusionOk="0">
                  <a:moveTo>
                    <a:pt x="0" y="0"/>
                  </a:moveTo>
                  <a:lnTo>
                    <a:pt x="610128" y="351869"/>
                  </a:lnTo>
                  <a:lnTo>
                    <a:pt x="610128" y="445701"/>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9" name="Google Shape;169;p14"/>
            <p:cNvSpPr/>
            <p:nvPr/>
          </p:nvSpPr>
          <p:spPr>
            <a:xfrm>
              <a:off x="6790543" y="1110687"/>
              <a:ext cx="662526" cy="1683701"/>
            </a:xfrm>
            <a:custGeom>
              <a:avLst/>
              <a:gdLst/>
              <a:ahLst/>
              <a:cxnLst/>
              <a:rect l="l" t="t" r="r" b="b"/>
              <a:pathLst>
                <a:path w="1274089" h="3237886" extrusionOk="0">
                  <a:moveTo>
                    <a:pt x="0" y="0"/>
                  </a:moveTo>
                  <a:lnTo>
                    <a:pt x="1274090" y="734786"/>
                  </a:lnTo>
                  <a:lnTo>
                    <a:pt x="1274090" y="3237887"/>
                  </a:lnTo>
                  <a:lnTo>
                    <a:pt x="0" y="2503101"/>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0" name="Google Shape;170;p14"/>
            <p:cNvSpPr/>
            <p:nvPr/>
          </p:nvSpPr>
          <p:spPr>
            <a:xfrm>
              <a:off x="6662965" y="1223189"/>
              <a:ext cx="662885" cy="1683701"/>
            </a:xfrm>
            <a:custGeom>
              <a:avLst/>
              <a:gdLst/>
              <a:ahLst/>
              <a:cxnLst/>
              <a:rect l="l" t="t" r="r" b="b"/>
              <a:pathLst>
                <a:path w="1274779" h="3237886" extrusionOk="0">
                  <a:moveTo>
                    <a:pt x="1274780" y="734786"/>
                  </a:moveTo>
                  <a:lnTo>
                    <a:pt x="690" y="0"/>
                  </a:lnTo>
                  <a:lnTo>
                    <a:pt x="0" y="2503791"/>
                  </a:lnTo>
                  <a:lnTo>
                    <a:pt x="551461" y="2821163"/>
                  </a:lnTo>
                  <a:lnTo>
                    <a:pt x="637735" y="2991578"/>
                  </a:lnTo>
                  <a:lnTo>
                    <a:pt x="724009" y="2921204"/>
                  </a:lnTo>
                  <a:lnTo>
                    <a:pt x="1274780" y="3237887"/>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1" name="Google Shape;171;p14"/>
            <p:cNvSpPr/>
            <p:nvPr/>
          </p:nvSpPr>
          <p:spPr>
            <a:xfrm>
              <a:off x="7009147" y="1878132"/>
              <a:ext cx="229336" cy="341189"/>
            </a:xfrm>
            <a:custGeom>
              <a:avLst/>
              <a:gdLst/>
              <a:ahLst/>
              <a:cxnLst/>
              <a:rect l="l" t="t" r="r" b="b"/>
              <a:pathLst>
                <a:path w="441031" h="656132" extrusionOk="0">
                  <a:moveTo>
                    <a:pt x="441031" y="254588"/>
                  </a:moveTo>
                  <a:cubicBezTo>
                    <a:pt x="441031" y="361528"/>
                    <a:pt x="420326" y="455360"/>
                    <a:pt x="381675" y="525734"/>
                  </a:cubicBezTo>
                  <a:cubicBezTo>
                    <a:pt x="343024" y="596108"/>
                    <a:pt x="287119" y="640954"/>
                    <a:pt x="220171" y="656132"/>
                  </a:cubicBezTo>
                  <a:lnTo>
                    <a:pt x="0" y="0"/>
                  </a:lnTo>
                  <a:lnTo>
                    <a:pt x="441031" y="254588"/>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2" name="Google Shape;172;p14"/>
            <p:cNvSpPr/>
            <p:nvPr/>
          </p:nvSpPr>
          <p:spPr>
            <a:xfrm>
              <a:off x="6847524" y="1878490"/>
              <a:ext cx="276710" cy="343653"/>
            </a:xfrm>
            <a:custGeom>
              <a:avLst/>
              <a:gdLst/>
              <a:ahLst/>
              <a:cxnLst/>
              <a:rect l="l" t="t" r="r" b="b"/>
              <a:pathLst>
                <a:path w="532135" h="660871" extrusionOk="0">
                  <a:moveTo>
                    <a:pt x="532136" y="655443"/>
                  </a:moveTo>
                  <a:cubicBezTo>
                    <a:pt x="447933" y="674071"/>
                    <a:pt x="350616" y="644404"/>
                    <a:pt x="253990" y="571960"/>
                  </a:cubicBezTo>
                  <a:cubicBezTo>
                    <a:pt x="158053" y="498827"/>
                    <a:pt x="68329" y="386366"/>
                    <a:pt x="0" y="251828"/>
                  </a:cubicBezTo>
                  <a:lnTo>
                    <a:pt x="311966" y="0"/>
                  </a:lnTo>
                  <a:lnTo>
                    <a:pt x="532136" y="65544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3" name="Google Shape;173;p14"/>
            <p:cNvSpPr/>
            <p:nvPr/>
          </p:nvSpPr>
          <p:spPr>
            <a:xfrm>
              <a:off x="6780868" y="1534538"/>
              <a:ext cx="457954" cy="476444"/>
            </a:xfrm>
            <a:custGeom>
              <a:avLst/>
              <a:gdLst/>
              <a:ahLst/>
              <a:cxnLst/>
              <a:rect l="l" t="t" r="r" b="b"/>
              <a:pathLst>
                <a:path w="880681" h="916239" extrusionOk="0">
                  <a:moveTo>
                    <a:pt x="880682" y="916240"/>
                  </a:moveTo>
                  <a:cubicBezTo>
                    <a:pt x="880682" y="815509"/>
                    <a:pt x="862737" y="706498"/>
                    <a:pt x="828918" y="598178"/>
                  </a:cubicBezTo>
                  <a:cubicBezTo>
                    <a:pt x="794408" y="489857"/>
                    <a:pt x="745405" y="385676"/>
                    <a:pt x="685358" y="295294"/>
                  </a:cubicBezTo>
                  <a:cubicBezTo>
                    <a:pt x="625312" y="204912"/>
                    <a:pt x="555603" y="130399"/>
                    <a:pt x="483823" y="78653"/>
                  </a:cubicBezTo>
                  <a:cubicBezTo>
                    <a:pt x="411353" y="26908"/>
                    <a:pt x="338883" y="0"/>
                    <a:pt x="271935" y="0"/>
                  </a:cubicBezTo>
                  <a:cubicBezTo>
                    <a:pt x="204986" y="0"/>
                    <a:pt x="145630" y="26218"/>
                    <a:pt x="100078" y="77273"/>
                  </a:cubicBezTo>
                  <a:cubicBezTo>
                    <a:pt x="53835" y="128329"/>
                    <a:pt x="22776" y="202152"/>
                    <a:pt x="8282" y="292534"/>
                  </a:cubicBezTo>
                  <a:cubicBezTo>
                    <a:pt x="-5522" y="382917"/>
                    <a:pt x="-2071" y="486407"/>
                    <a:pt x="18635" y="594728"/>
                  </a:cubicBezTo>
                  <a:cubicBezTo>
                    <a:pt x="39341" y="703049"/>
                    <a:pt x="77301" y="812059"/>
                    <a:pt x="129065" y="912790"/>
                  </a:cubicBezTo>
                  <a:lnTo>
                    <a:pt x="441031" y="660962"/>
                  </a:lnTo>
                  <a:lnTo>
                    <a:pt x="880682" y="91624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4" name="Google Shape;174;p14"/>
            <p:cNvSpPr/>
            <p:nvPr/>
          </p:nvSpPr>
          <p:spPr>
            <a:xfrm>
              <a:off x="6749690" y="2209187"/>
              <a:ext cx="458313" cy="313205"/>
            </a:xfrm>
            <a:custGeom>
              <a:avLst/>
              <a:gdLst/>
              <a:ahLst/>
              <a:cxnLst/>
              <a:rect l="l" t="t" r="r" b="b"/>
              <a:pathLst>
                <a:path w="881371" h="602317" extrusionOk="0">
                  <a:moveTo>
                    <a:pt x="0" y="0"/>
                  </a:moveTo>
                  <a:lnTo>
                    <a:pt x="881372" y="508485"/>
                  </a:lnTo>
                  <a:lnTo>
                    <a:pt x="881372" y="602317"/>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5" name="Google Shape;175;p14"/>
            <p:cNvSpPr/>
            <p:nvPr/>
          </p:nvSpPr>
          <p:spPr>
            <a:xfrm>
              <a:off x="6749690" y="2304133"/>
              <a:ext cx="475899" cy="323609"/>
            </a:xfrm>
            <a:custGeom>
              <a:avLst/>
              <a:gdLst/>
              <a:ahLst/>
              <a:cxnLst/>
              <a:rect l="l" t="t" r="r" b="b"/>
              <a:pathLst>
                <a:path w="915191" h="622325" extrusionOk="0">
                  <a:moveTo>
                    <a:pt x="0" y="0"/>
                  </a:moveTo>
                  <a:lnTo>
                    <a:pt x="915191" y="528494"/>
                  </a:lnTo>
                  <a:lnTo>
                    <a:pt x="915191" y="622325"/>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6" name="Google Shape;176;p14"/>
            <p:cNvSpPr/>
            <p:nvPr/>
          </p:nvSpPr>
          <p:spPr>
            <a:xfrm>
              <a:off x="6749690" y="2399436"/>
              <a:ext cx="317266" cy="231764"/>
            </a:xfrm>
            <a:custGeom>
              <a:avLst/>
              <a:gdLst/>
              <a:ahLst/>
              <a:cxnLst/>
              <a:rect l="l" t="t" r="r" b="b"/>
              <a:pathLst>
                <a:path w="610127" h="445700" extrusionOk="0">
                  <a:moveTo>
                    <a:pt x="0" y="0"/>
                  </a:moveTo>
                  <a:lnTo>
                    <a:pt x="610127" y="351869"/>
                  </a:lnTo>
                  <a:lnTo>
                    <a:pt x="610127" y="445701"/>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5"/>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VARIABLE DESCRIPTION</a:t>
            </a:r>
            <a:endParaRPr/>
          </a:p>
        </p:txBody>
      </p:sp>
      <p:sp>
        <p:nvSpPr>
          <p:cNvPr id="182" name="Google Shape;182;p15"/>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grpSp>
        <p:nvGrpSpPr>
          <p:cNvPr id="183" name="Google Shape;183;p15"/>
          <p:cNvGrpSpPr/>
          <p:nvPr/>
        </p:nvGrpSpPr>
        <p:grpSpPr>
          <a:xfrm>
            <a:off x="6476525" y="981077"/>
            <a:ext cx="2715745" cy="3830730"/>
            <a:chOff x="6123875" y="728477"/>
            <a:chExt cx="2715745" cy="3830730"/>
          </a:xfrm>
        </p:grpSpPr>
        <p:sp>
          <p:nvSpPr>
            <p:cNvPr id="184" name="Google Shape;184;p15"/>
            <p:cNvSpPr/>
            <p:nvPr/>
          </p:nvSpPr>
          <p:spPr>
            <a:xfrm>
              <a:off x="7623440" y="1879668"/>
              <a:ext cx="1216181" cy="1240618"/>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5" name="Google Shape;185;p15"/>
            <p:cNvSpPr/>
            <p:nvPr/>
          </p:nvSpPr>
          <p:spPr>
            <a:xfrm>
              <a:off x="7882311" y="728477"/>
              <a:ext cx="691063" cy="1048489"/>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6" name="Google Shape;186;p15"/>
            <p:cNvSpPr/>
            <p:nvPr/>
          </p:nvSpPr>
          <p:spPr>
            <a:xfrm>
              <a:off x="7475329" y="1990661"/>
              <a:ext cx="1216181" cy="1240618"/>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7" name="Google Shape;187;p15"/>
            <p:cNvSpPr/>
            <p:nvPr/>
          </p:nvSpPr>
          <p:spPr>
            <a:xfrm>
              <a:off x="7734201" y="839469"/>
              <a:ext cx="691063" cy="1048489"/>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8" name="Google Shape;188;p15"/>
            <p:cNvSpPr/>
            <p:nvPr/>
          </p:nvSpPr>
          <p:spPr>
            <a:xfrm>
              <a:off x="6123875" y="1800332"/>
              <a:ext cx="693296" cy="760288"/>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9" name="Google Shape;189;p15"/>
            <p:cNvSpPr/>
            <p:nvPr/>
          </p:nvSpPr>
          <p:spPr>
            <a:xfrm>
              <a:off x="6185340" y="1920927"/>
              <a:ext cx="78893" cy="116774"/>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0" name="Google Shape;190;p15"/>
            <p:cNvSpPr/>
            <p:nvPr/>
          </p:nvSpPr>
          <p:spPr>
            <a:xfrm>
              <a:off x="6299385" y="1990500"/>
              <a:ext cx="226633" cy="181056"/>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1" name="Google Shape;191;p15"/>
            <p:cNvSpPr/>
            <p:nvPr/>
          </p:nvSpPr>
          <p:spPr>
            <a:xfrm>
              <a:off x="6300496" y="2091873"/>
              <a:ext cx="443962" cy="306718"/>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2" name="Google Shape;192;p15"/>
            <p:cNvSpPr/>
            <p:nvPr/>
          </p:nvSpPr>
          <p:spPr>
            <a:xfrm>
              <a:off x="7901935" y="2559893"/>
              <a:ext cx="696273" cy="1899420"/>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3" name="Google Shape;193;p15"/>
            <p:cNvSpPr/>
            <p:nvPr/>
          </p:nvSpPr>
          <p:spPr>
            <a:xfrm>
              <a:off x="7786040" y="2659787"/>
              <a:ext cx="696645" cy="1899420"/>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4" name="Google Shape;194;p15"/>
            <p:cNvSpPr/>
            <p:nvPr/>
          </p:nvSpPr>
          <p:spPr>
            <a:xfrm>
              <a:off x="7853059" y="3604335"/>
              <a:ext cx="559325" cy="372894"/>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5" name="Google Shape;195;p15"/>
            <p:cNvSpPr/>
            <p:nvPr/>
          </p:nvSpPr>
          <p:spPr>
            <a:xfrm>
              <a:off x="7892308" y="3724948"/>
              <a:ext cx="481176" cy="327909"/>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6" name="Google Shape;196;p15"/>
            <p:cNvSpPr/>
            <p:nvPr/>
          </p:nvSpPr>
          <p:spPr>
            <a:xfrm>
              <a:off x="7978582" y="3158025"/>
              <a:ext cx="310364" cy="465707"/>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7" name="Google Shape;197;p15"/>
            <p:cNvSpPr/>
            <p:nvPr/>
          </p:nvSpPr>
          <p:spPr>
            <a:xfrm>
              <a:off x="7039195" y="1360060"/>
              <a:ext cx="696273" cy="1899420"/>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8" name="Google Shape;198;p15"/>
            <p:cNvSpPr/>
            <p:nvPr/>
          </p:nvSpPr>
          <p:spPr>
            <a:xfrm>
              <a:off x="6923299" y="1461064"/>
              <a:ext cx="696645" cy="1899420"/>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9" name="Google Shape;199;p15"/>
            <p:cNvSpPr/>
            <p:nvPr/>
          </p:nvSpPr>
          <p:spPr>
            <a:xfrm>
              <a:off x="6990319" y="2404133"/>
              <a:ext cx="559325" cy="372894"/>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0" name="Google Shape;200;p15"/>
            <p:cNvSpPr/>
            <p:nvPr/>
          </p:nvSpPr>
          <p:spPr>
            <a:xfrm>
              <a:off x="7028827" y="2525115"/>
              <a:ext cx="481176" cy="327909"/>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1" name="Google Shape;201;p15"/>
            <p:cNvSpPr/>
            <p:nvPr/>
          </p:nvSpPr>
          <p:spPr>
            <a:xfrm>
              <a:off x="7115842" y="1958193"/>
              <a:ext cx="310364" cy="465707"/>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2" name="Google Shape;202;p15"/>
            <p:cNvSpPr/>
            <p:nvPr/>
          </p:nvSpPr>
          <p:spPr>
            <a:xfrm>
              <a:off x="6322712" y="2474799"/>
              <a:ext cx="1107859" cy="1303458"/>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3" name="Google Shape;203;p15"/>
            <p:cNvSpPr/>
            <p:nvPr/>
          </p:nvSpPr>
          <p:spPr>
            <a:xfrm>
              <a:off x="6205335" y="2542874"/>
              <a:ext cx="417912" cy="397432"/>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4" name="Google Shape;204;p15"/>
            <p:cNvSpPr/>
            <p:nvPr/>
          </p:nvSpPr>
          <p:spPr>
            <a:xfrm>
              <a:off x="6899971" y="2947628"/>
              <a:ext cx="242635" cy="19035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5" name="Google Shape;205;p15"/>
            <p:cNvSpPr/>
            <p:nvPr/>
          </p:nvSpPr>
          <p:spPr>
            <a:xfrm>
              <a:off x="6675955" y="2919510"/>
              <a:ext cx="467779" cy="320102"/>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6" name="Google Shape;206;p15"/>
            <p:cNvSpPr/>
            <p:nvPr/>
          </p:nvSpPr>
          <p:spPr>
            <a:xfrm>
              <a:off x="6577832" y="2963167"/>
              <a:ext cx="566768" cy="37735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7" name="Google Shape;207;p15"/>
            <p:cNvSpPr/>
            <p:nvPr/>
          </p:nvSpPr>
          <p:spPr>
            <a:xfrm>
              <a:off x="7201001" y="3116765"/>
              <a:ext cx="125787" cy="186889"/>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8" name="Google Shape;208;p15"/>
            <p:cNvSpPr/>
            <p:nvPr/>
          </p:nvSpPr>
          <p:spPr>
            <a:xfrm>
              <a:off x="6406025" y="1383203"/>
              <a:ext cx="311109" cy="423419"/>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alpha val="2980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aphicFrame>
        <p:nvGraphicFramePr>
          <p:cNvPr id="209" name="Google Shape;209;p15"/>
          <p:cNvGraphicFramePr/>
          <p:nvPr/>
        </p:nvGraphicFramePr>
        <p:xfrm>
          <a:off x="855300" y="1534863"/>
          <a:ext cx="5699775" cy="2963925"/>
        </p:xfrm>
        <a:graphic>
          <a:graphicData uri="http://schemas.openxmlformats.org/drawingml/2006/table">
            <a:tbl>
              <a:tblPr>
                <a:noFill/>
                <a:tableStyleId>{12909D9C-31BC-4782-88DB-2CE979802D57}</a:tableStyleId>
              </a:tblPr>
              <a:tblGrid>
                <a:gridCol w="2844450">
                  <a:extLst>
                    <a:ext uri="{9D8B030D-6E8A-4147-A177-3AD203B41FA5}">
                      <a16:colId xmlns:a16="http://schemas.microsoft.com/office/drawing/2014/main" val="20000"/>
                    </a:ext>
                  </a:extLst>
                </a:gridCol>
                <a:gridCol w="2855325">
                  <a:extLst>
                    <a:ext uri="{9D8B030D-6E8A-4147-A177-3AD203B41FA5}">
                      <a16:colId xmlns:a16="http://schemas.microsoft.com/office/drawing/2014/main" val="20001"/>
                    </a:ext>
                  </a:extLst>
                </a:gridCol>
              </a:tblGrid>
              <a:tr h="329325">
                <a:tc>
                  <a:txBody>
                    <a:bodyPr/>
                    <a:lstStyle/>
                    <a:p>
                      <a:pPr marL="0" lvl="0" indent="0" algn="l" rtl="0">
                        <a:lnSpc>
                          <a:spcPct val="115000"/>
                        </a:lnSpc>
                        <a:spcBef>
                          <a:spcPts val="0"/>
                        </a:spcBef>
                        <a:spcAft>
                          <a:spcPts val="0"/>
                        </a:spcAft>
                        <a:buNone/>
                      </a:pPr>
                      <a:r>
                        <a:rPr lang="en" sz="1050">
                          <a:solidFill>
                            <a:schemeClr val="dk1"/>
                          </a:solidFill>
                          <a:latin typeface="Times New Roman"/>
                          <a:ea typeface="Times New Roman"/>
                          <a:cs typeface="Times New Roman"/>
                          <a:sym typeface="Times New Roman"/>
                        </a:rPr>
                        <a:t>Name</a:t>
                      </a:r>
                      <a:endParaRPr sz="1050">
                        <a:solidFill>
                          <a:schemeClr val="dk1"/>
                        </a:solidFill>
                        <a:latin typeface="Times New Roman"/>
                        <a:ea typeface="Times New Roman"/>
                        <a:cs typeface="Times New Roman"/>
                        <a:sym typeface="Times New Roman"/>
                      </a:endParaRPr>
                    </a:p>
                  </a:txBody>
                  <a:tcPr marL="38100" marR="38100"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50">
                          <a:solidFill>
                            <a:schemeClr val="dk1"/>
                          </a:solidFill>
                          <a:latin typeface="Times New Roman"/>
                          <a:ea typeface="Times New Roman"/>
                          <a:cs typeface="Times New Roman"/>
                          <a:sym typeface="Times New Roman"/>
                        </a:rPr>
                        <a:t> Crypto Name</a:t>
                      </a:r>
                      <a:endParaRPr sz="1050">
                        <a:solidFill>
                          <a:schemeClr val="dk1"/>
                        </a:solidFill>
                        <a:latin typeface="Times New Roman"/>
                        <a:ea typeface="Times New Roman"/>
                        <a:cs typeface="Times New Roman"/>
                        <a:sym typeface="Times New Roman"/>
                      </a:endParaRPr>
                    </a:p>
                  </a:txBody>
                  <a:tcPr marL="38100" marR="38100"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29325">
                <a:tc>
                  <a:txBody>
                    <a:bodyPr/>
                    <a:lstStyle/>
                    <a:p>
                      <a:pPr marL="0" lvl="0" indent="0" algn="l" rtl="0">
                        <a:lnSpc>
                          <a:spcPct val="115000"/>
                        </a:lnSpc>
                        <a:spcBef>
                          <a:spcPts val="0"/>
                        </a:spcBef>
                        <a:spcAft>
                          <a:spcPts val="0"/>
                        </a:spcAft>
                        <a:buNone/>
                      </a:pPr>
                      <a:r>
                        <a:rPr lang="en" sz="1050">
                          <a:solidFill>
                            <a:schemeClr val="dk1"/>
                          </a:solidFill>
                          <a:latin typeface="Times New Roman"/>
                          <a:ea typeface="Times New Roman"/>
                          <a:cs typeface="Times New Roman"/>
                          <a:sym typeface="Times New Roman"/>
                        </a:rPr>
                        <a:t>Symbol</a:t>
                      </a:r>
                      <a:endParaRPr sz="1050">
                        <a:solidFill>
                          <a:schemeClr val="dk1"/>
                        </a:solidFill>
                        <a:latin typeface="Times New Roman"/>
                        <a:ea typeface="Times New Roman"/>
                        <a:cs typeface="Times New Roman"/>
                        <a:sym typeface="Times New Roman"/>
                      </a:endParaRPr>
                    </a:p>
                  </a:txBody>
                  <a:tcPr marL="38100" marR="38100"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50">
                          <a:solidFill>
                            <a:schemeClr val="dk1"/>
                          </a:solidFill>
                          <a:latin typeface="Times New Roman"/>
                          <a:ea typeface="Times New Roman"/>
                          <a:cs typeface="Times New Roman"/>
                          <a:sym typeface="Times New Roman"/>
                        </a:rPr>
                        <a:t> Crypto Symbol</a:t>
                      </a:r>
                      <a:endParaRPr sz="1050">
                        <a:solidFill>
                          <a:schemeClr val="dk1"/>
                        </a:solidFill>
                        <a:latin typeface="Times New Roman"/>
                        <a:ea typeface="Times New Roman"/>
                        <a:cs typeface="Times New Roman"/>
                        <a:sym typeface="Times New Roman"/>
                      </a:endParaRPr>
                    </a:p>
                  </a:txBody>
                  <a:tcPr marL="38100" marR="38100"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29325">
                <a:tc>
                  <a:txBody>
                    <a:bodyPr/>
                    <a:lstStyle/>
                    <a:p>
                      <a:pPr marL="0" lvl="0" indent="0" algn="l" rtl="0">
                        <a:lnSpc>
                          <a:spcPct val="115000"/>
                        </a:lnSpc>
                        <a:spcBef>
                          <a:spcPts val="0"/>
                        </a:spcBef>
                        <a:spcAft>
                          <a:spcPts val="0"/>
                        </a:spcAft>
                        <a:buNone/>
                      </a:pPr>
                      <a:r>
                        <a:rPr lang="en" sz="1050">
                          <a:solidFill>
                            <a:schemeClr val="dk1"/>
                          </a:solidFill>
                          <a:latin typeface="Times New Roman"/>
                          <a:ea typeface="Times New Roman"/>
                          <a:cs typeface="Times New Roman"/>
                          <a:sym typeface="Times New Roman"/>
                        </a:rPr>
                        <a:t>Date </a:t>
                      </a:r>
                      <a:endParaRPr sz="1050">
                        <a:solidFill>
                          <a:schemeClr val="dk1"/>
                        </a:solidFill>
                        <a:latin typeface="Times New Roman"/>
                        <a:ea typeface="Times New Roman"/>
                        <a:cs typeface="Times New Roman"/>
                        <a:sym typeface="Times New Roman"/>
                      </a:endParaRPr>
                    </a:p>
                  </a:txBody>
                  <a:tcPr marL="38100" marR="38100"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50">
                          <a:solidFill>
                            <a:schemeClr val="dk1"/>
                          </a:solidFill>
                          <a:latin typeface="Times New Roman"/>
                          <a:ea typeface="Times New Roman"/>
                          <a:cs typeface="Times New Roman"/>
                          <a:sym typeface="Times New Roman"/>
                        </a:rPr>
                        <a:t> Date of observation</a:t>
                      </a:r>
                      <a:endParaRPr sz="1050">
                        <a:solidFill>
                          <a:schemeClr val="dk1"/>
                        </a:solidFill>
                        <a:latin typeface="Times New Roman"/>
                        <a:ea typeface="Times New Roman"/>
                        <a:cs typeface="Times New Roman"/>
                        <a:sym typeface="Times New Roman"/>
                      </a:endParaRPr>
                    </a:p>
                  </a:txBody>
                  <a:tcPr marL="38100" marR="38100"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29325">
                <a:tc>
                  <a:txBody>
                    <a:bodyPr/>
                    <a:lstStyle/>
                    <a:p>
                      <a:pPr marL="0" lvl="0" indent="0" algn="l" rtl="0">
                        <a:lnSpc>
                          <a:spcPct val="115000"/>
                        </a:lnSpc>
                        <a:spcBef>
                          <a:spcPts val="0"/>
                        </a:spcBef>
                        <a:spcAft>
                          <a:spcPts val="0"/>
                        </a:spcAft>
                        <a:buNone/>
                      </a:pPr>
                      <a:r>
                        <a:rPr lang="en" sz="1050">
                          <a:solidFill>
                            <a:schemeClr val="dk1"/>
                          </a:solidFill>
                          <a:latin typeface="Times New Roman"/>
                          <a:ea typeface="Times New Roman"/>
                          <a:cs typeface="Times New Roman"/>
                          <a:sym typeface="Times New Roman"/>
                        </a:rPr>
                        <a:t>High </a:t>
                      </a:r>
                      <a:endParaRPr sz="1050">
                        <a:solidFill>
                          <a:schemeClr val="dk1"/>
                        </a:solidFill>
                        <a:latin typeface="Times New Roman"/>
                        <a:ea typeface="Times New Roman"/>
                        <a:cs typeface="Times New Roman"/>
                        <a:sym typeface="Times New Roman"/>
                      </a:endParaRPr>
                    </a:p>
                  </a:txBody>
                  <a:tcPr marL="38100" marR="38100"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50">
                          <a:solidFill>
                            <a:schemeClr val="dk1"/>
                          </a:solidFill>
                          <a:latin typeface="Times New Roman"/>
                          <a:ea typeface="Times New Roman"/>
                          <a:cs typeface="Times New Roman"/>
                          <a:sym typeface="Times New Roman"/>
                        </a:rPr>
                        <a:t> Highest price on the given day</a:t>
                      </a:r>
                      <a:endParaRPr sz="1050">
                        <a:solidFill>
                          <a:schemeClr val="dk1"/>
                        </a:solidFill>
                        <a:latin typeface="Times New Roman"/>
                        <a:ea typeface="Times New Roman"/>
                        <a:cs typeface="Times New Roman"/>
                        <a:sym typeface="Times New Roman"/>
                      </a:endParaRPr>
                    </a:p>
                  </a:txBody>
                  <a:tcPr marL="38100" marR="38100"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29325">
                <a:tc>
                  <a:txBody>
                    <a:bodyPr/>
                    <a:lstStyle/>
                    <a:p>
                      <a:pPr marL="0" lvl="0" indent="0" algn="l" rtl="0">
                        <a:lnSpc>
                          <a:spcPct val="115000"/>
                        </a:lnSpc>
                        <a:spcBef>
                          <a:spcPts val="0"/>
                        </a:spcBef>
                        <a:spcAft>
                          <a:spcPts val="0"/>
                        </a:spcAft>
                        <a:buNone/>
                      </a:pPr>
                      <a:r>
                        <a:rPr lang="en" sz="1050">
                          <a:solidFill>
                            <a:schemeClr val="dk1"/>
                          </a:solidFill>
                          <a:latin typeface="Times New Roman"/>
                          <a:ea typeface="Times New Roman"/>
                          <a:cs typeface="Times New Roman"/>
                          <a:sym typeface="Times New Roman"/>
                        </a:rPr>
                        <a:t>Low </a:t>
                      </a:r>
                      <a:endParaRPr sz="1050">
                        <a:solidFill>
                          <a:schemeClr val="dk1"/>
                        </a:solidFill>
                        <a:latin typeface="Times New Roman"/>
                        <a:ea typeface="Times New Roman"/>
                        <a:cs typeface="Times New Roman"/>
                        <a:sym typeface="Times New Roman"/>
                      </a:endParaRPr>
                    </a:p>
                  </a:txBody>
                  <a:tcPr marL="38100" marR="38100"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50">
                          <a:solidFill>
                            <a:schemeClr val="dk1"/>
                          </a:solidFill>
                          <a:latin typeface="Times New Roman"/>
                          <a:ea typeface="Times New Roman"/>
                          <a:cs typeface="Times New Roman"/>
                          <a:sym typeface="Times New Roman"/>
                        </a:rPr>
                        <a:t> Lowest price on the given day</a:t>
                      </a:r>
                      <a:endParaRPr sz="1050">
                        <a:solidFill>
                          <a:schemeClr val="dk1"/>
                        </a:solidFill>
                        <a:latin typeface="Times New Roman"/>
                        <a:ea typeface="Times New Roman"/>
                        <a:cs typeface="Times New Roman"/>
                        <a:sym typeface="Times New Roman"/>
                      </a:endParaRPr>
                    </a:p>
                  </a:txBody>
                  <a:tcPr marL="38100" marR="38100"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29325">
                <a:tc>
                  <a:txBody>
                    <a:bodyPr/>
                    <a:lstStyle/>
                    <a:p>
                      <a:pPr marL="0" lvl="0" indent="0" algn="l" rtl="0">
                        <a:lnSpc>
                          <a:spcPct val="115000"/>
                        </a:lnSpc>
                        <a:spcBef>
                          <a:spcPts val="0"/>
                        </a:spcBef>
                        <a:spcAft>
                          <a:spcPts val="0"/>
                        </a:spcAft>
                        <a:buNone/>
                      </a:pPr>
                      <a:r>
                        <a:rPr lang="en" sz="1050">
                          <a:solidFill>
                            <a:schemeClr val="dk1"/>
                          </a:solidFill>
                          <a:latin typeface="Times New Roman"/>
                          <a:ea typeface="Times New Roman"/>
                          <a:cs typeface="Times New Roman"/>
                          <a:sym typeface="Times New Roman"/>
                        </a:rPr>
                        <a:t>Open </a:t>
                      </a:r>
                      <a:endParaRPr sz="1050">
                        <a:solidFill>
                          <a:schemeClr val="dk1"/>
                        </a:solidFill>
                        <a:latin typeface="Times New Roman"/>
                        <a:ea typeface="Times New Roman"/>
                        <a:cs typeface="Times New Roman"/>
                        <a:sym typeface="Times New Roman"/>
                      </a:endParaRPr>
                    </a:p>
                  </a:txBody>
                  <a:tcPr marL="38100" marR="38100"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50">
                          <a:solidFill>
                            <a:schemeClr val="dk1"/>
                          </a:solidFill>
                          <a:latin typeface="Times New Roman"/>
                          <a:ea typeface="Times New Roman"/>
                          <a:cs typeface="Times New Roman"/>
                          <a:sym typeface="Times New Roman"/>
                        </a:rPr>
                        <a:t> Opening price on the given day</a:t>
                      </a:r>
                      <a:endParaRPr sz="1050">
                        <a:solidFill>
                          <a:schemeClr val="dk1"/>
                        </a:solidFill>
                        <a:latin typeface="Times New Roman"/>
                        <a:ea typeface="Times New Roman"/>
                        <a:cs typeface="Times New Roman"/>
                        <a:sym typeface="Times New Roman"/>
                      </a:endParaRPr>
                    </a:p>
                  </a:txBody>
                  <a:tcPr marL="38100" marR="38100"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29325">
                <a:tc>
                  <a:txBody>
                    <a:bodyPr/>
                    <a:lstStyle/>
                    <a:p>
                      <a:pPr marL="0" lvl="0" indent="0" algn="l" rtl="0">
                        <a:lnSpc>
                          <a:spcPct val="115000"/>
                        </a:lnSpc>
                        <a:spcBef>
                          <a:spcPts val="0"/>
                        </a:spcBef>
                        <a:spcAft>
                          <a:spcPts val="0"/>
                        </a:spcAft>
                        <a:buNone/>
                      </a:pPr>
                      <a:r>
                        <a:rPr lang="en" sz="1050">
                          <a:solidFill>
                            <a:schemeClr val="dk1"/>
                          </a:solidFill>
                          <a:latin typeface="Times New Roman"/>
                          <a:ea typeface="Times New Roman"/>
                          <a:cs typeface="Times New Roman"/>
                          <a:sym typeface="Times New Roman"/>
                        </a:rPr>
                        <a:t>Close </a:t>
                      </a:r>
                      <a:endParaRPr sz="1050">
                        <a:solidFill>
                          <a:schemeClr val="dk1"/>
                        </a:solidFill>
                        <a:latin typeface="Times New Roman"/>
                        <a:ea typeface="Times New Roman"/>
                        <a:cs typeface="Times New Roman"/>
                        <a:sym typeface="Times New Roman"/>
                      </a:endParaRPr>
                    </a:p>
                  </a:txBody>
                  <a:tcPr marL="38100" marR="38100"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50">
                          <a:solidFill>
                            <a:schemeClr val="dk1"/>
                          </a:solidFill>
                          <a:latin typeface="Times New Roman"/>
                          <a:ea typeface="Times New Roman"/>
                          <a:cs typeface="Times New Roman"/>
                          <a:sym typeface="Times New Roman"/>
                        </a:rPr>
                        <a:t> Closing price on the given day</a:t>
                      </a:r>
                      <a:endParaRPr sz="1050">
                        <a:solidFill>
                          <a:schemeClr val="dk1"/>
                        </a:solidFill>
                        <a:latin typeface="Times New Roman"/>
                        <a:ea typeface="Times New Roman"/>
                        <a:cs typeface="Times New Roman"/>
                        <a:sym typeface="Times New Roman"/>
                      </a:endParaRPr>
                    </a:p>
                  </a:txBody>
                  <a:tcPr marL="38100" marR="38100"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29325">
                <a:tc>
                  <a:txBody>
                    <a:bodyPr/>
                    <a:lstStyle/>
                    <a:p>
                      <a:pPr marL="0" lvl="0" indent="0" algn="l" rtl="0">
                        <a:lnSpc>
                          <a:spcPct val="115000"/>
                        </a:lnSpc>
                        <a:spcBef>
                          <a:spcPts val="0"/>
                        </a:spcBef>
                        <a:spcAft>
                          <a:spcPts val="0"/>
                        </a:spcAft>
                        <a:buNone/>
                      </a:pPr>
                      <a:r>
                        <a:rPr lang="en" sz="1050">
                          <a:solidFill>
                            <a:schemeClr val="dk1"/>
                          </a:solidFill>
                          <a:latin typeface="Times New Roman"/>
                          <a:ea typeface="Times New Roman"/>
                          <a:cs typeface="Times New Roman"/>
                          <a:sym typeface="Times New Roman"/>
                        </a:rPr>
                        <a:t>Volume </a:t>
                      </a:r>
                      <a:endParaRPr sz="1050">
                        <a:solidFill>
                          <a:schemeClr val="dk1"/>
                        </a:solidFill>
                        <a:latin typeface="Times New Roman"/>
                        <a:ea typeface="Times New Roman"/>
                        <a:cs typeface="Times New Roman"/>
                        <a:sym typeface="Times New Roman"/>
                      </a:endParaRPr>
                    </a:p>
                  </a:txBody>
                  <a:tcPr marL="38100" marR="38100"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50">
                          <a:solidFill>
                            <a:schemeClr val="dk1"/>
                          </a:solidFill>
                          <a:latin typeface="Times New Roman"/>
                          <a:ea typeface="Times New Roman"/>
                          <a:cs typeface="Times New Roman"/>
                          <a:sym typeface="Times New Roman"/>
                        </a:rPr>
                        <a:t> Volume of transactions on the given day</a:t>
                      </a:r>
                      <a:endParaRPr sz="1050">
                        <a:solidFill>
                          <a:schemeClr val="dk1"/>
                        </a:solidFill>
                        <a:latin typeface="Times New Roman"/>
                        <a:ea typeface="Times New Roman"/>
                        <a:cs typeface="Times New Roman"/>
                        <a:sym typeface="Times New Roman"/>
                      </a:endParaRPr>
                    </a:p>
                  </a:txBody>
                  <a:tcPr marL="38100" marR="38100"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29325">
                <a:tc>
                  <a:txBody>
                    <a:bodyPr/>
                    <a:lstStyle/>
                    <a:p>
                      <a:pPr marL="0" lvl="0" indent="0" algn="l" rtl="0">
                        <a:lnSpc>
                          <a:spcPct val="115000"/>
                        </a:lnSpc>
                        <a:spcBef>
                          <a:spcPts val="0"/>
                        </a:spcBef>
                        <a:spcAft>
                          <a:spcPts val="0"/>
                        </a:spcAft>
                        <a:buNone/>
                      </a:pPr>
                      <a:r>
                        <a:rPr lang="en" sz="1050">
                          <a:solidFill>
                            <a:schemeClr val="dk1"/>
                          </a:solidFill>
                          <a:latin typeface="Times New Roman"/>
                          <a:ea typeface="Times New Roman"/>
                          <a:cs typeface="Times New Roman"/>
                          <a:sym typeface="Times New Roman"/>
                        </a:rPr>
                        <a:t>Marketcap</a:t>
                      </a:r>
                      <a:endParaRPr sz="1050">
                        <a:solidFill>
                          <a:schemeClr val="dk1"/>
                        </a:solidFill>
                        <a:latin typeface="Times New Roman"/>
                        <a:ea typeface="Times New Roman"/>
                        <a:cs typeface="Times New Roman"/>
                        <a:sym typeface="Times New Roman"/>
                      </a:endParaRPr>
                    </a:p>
                  </a:txBody>
                  <a:tcPr marL="38100" marR="38100"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50">
                          <a:solidFill>
                            <a:schemeClr val="dk1"/>
                          </a:solidFill>
                          <a:latin typeface="Times New Roman"/>
                          <a:ea typeface="Times New Roman"/>
                          <a:cs typeface="Times New Roman"/>
                          <a:sym typeface="Times New Roman"/>
                        </a:rPr>
                        <a:t> Market capitalization in USD</a:t>
                      </a:r>
                      <a:endParaRPr sz="1050">
                        <a:solidFill>
                          <a:schemeClr val="dk1"/>
                        </a:solidFill>
                        <a:latin typeface="Times New Roman"/>
                        <a:ea typeface="Times New Roman"/>
                        <a:cs typeface="Times New Roman"/>
                        <a:sym typeface="Times New Roman"/>
                      </a:endParaRPr>
                    </a:p>
                  </a:txBody>
                  <a:tcPr marL="38100" marR="38100"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6"/>
          <p:cNvSpPr txBox="1">
            <a:spLocks noGrp="1"/>
          </p:cNvSpPr>
          <p:nvPr>
            <p:ph type="body" idx="1"/>
          </p:nvPr>
        </p:nvSpPr>
        <p:spPr>
          <a:xfrm>
            <a:off x="810900" y="450150"/>
            <a:ext cx="7522200" cy="819900"/>
          </a:xfrm>
          <a:prstGeom prst="rect">
            <a:avLst/>
          </a:prstGeom>
        </p:spPr>
        <p:txBody>
          <a:bodyPr spcFirstLastPara="1" wrap="square" lIns="0" tIns="0" rIns="0" bIns="0" anchor="ctr" anchorCtr="0">
            <a:noAutofit/>
          </a:bodyPr>
          <a:lstStyle/>
          <a:p>
            <a:pPr marL="0" lvl="0" indent="0" algn="just" rtl="0">
              <a:spcBef>
                <a:spcPts val="0"/>
              </a:spcBef>
              <a:spcAft>
                <a:spcPts val="0"/>
              </a:spcAft>
              <a:buNone/>
            </a:pPr>
            <a:r>
              <a:rPr lang="en" sz="1350" b="0" i="0">
                <a:solidFill>
                  <a:schemeClr val="dk1"/>
                </a:solidFill>
              </a:rPr>
              <a:t>The headtail() function was used to display the first and last four rows, as shown in the table above.  A summary of the dataset was also displayed to gain a better understanding of the variables.</a:t>
            </a:r>
            <a:endParaRPr sz="1350" b="0" i="0">
              <a:solidFill>
                <a:schemeClr val="dk1"/>
              </a:solidFill>
            </a:endParaRPr>
          </a:p>
          <a:p>
            <a:pPr marL="0" lvl="0" indent="0" algn="l" rtl="0">
              <a:spcBef>
                <a:spcPts val="0"/>
              </a:spcBef>
              <a:spcAft>
                <a:spcPts val="0"/>
              </a:spcAft>
              <a:buNone/>
            </a:pPr>
            <a:endParaRPr sz="1100" b="0" i="0">
              <a:solidFill>
                <a:srgbClr val="000000"/>
              </a:solidFill>
              <a:latin typeface="Arial"/>
              <a:ea typeface="Arial"/>
              <a:cs typeface="Arial"/>
              <a:sym typeface="Arial"/>
            </a:endParaRPr>
          </a:p>
          <a:p>
            <a:pPr marL="0" lvl="0" indent="0" algn="just" rtl="0">
              <a:spcBef>
                <a:spcPts val="0"/>
              </a:spcBef>
              <a:spcAft>
                <a:spcPts val="0"/>
              </a:spcAft>
              <a:buNone/>
            </a:pPr>
            <a:endParaRPr sz="1050" b="0" i="0">
              <a:solidFill>
                <a:srgbClr val="000000"/>
              </a:solidFill>
              <a:latin typeface="Times New Roman"/>
              <a:ea typeface="Times New Roman"/>
              <a:cs typeface="Times New Roman"/>
              <a:sym typeface="Times New Roman"/>
            </a:endParaRPr>
          </a:p>
        </p:txBody>
      </p:sp>
      <p:sp>
        <p:nvSpPr>
          <p:cNvPr id="215" name="Google Shape;215;p1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pic>
        <p:nvPicPr>
          <p:cNvPr id="216" name="Google Shape;216;p16"/>
          <p:cNvPicPr preferRelativeResize="0"/>
          <p:nvPr/>
        </p:nvPicPr>
        <p:blipFill>
          <a:blip r:embed="rId3">
            <a:alphaModFix/>
          </a:blip>
          <a:stretch>
            <a:fillRect/>
          </a:stretch>
        </p:blipFill>
        <p:spPr>
          <a:xfrm>
            <a:off x="1346199" y="1106625"/>
            <a:ext cx="6451599" cy="1585775"/>
          </a:xfrm>
          <a:prstGeom prst="rect">
            <a:avLst/>
          </a:prstGeom>
          <a:noFill/>
          <a:ln w="9525" cap="flat" cmpd="sng">
            <a:solidFill>
              <a:schemeClr val="dk2"/>
            </a:solidFill>
            <a:prstDash val="solid"/>
            <a:round/>
            <a:headEnd type="none" w="sm" len="sm"/>
            <a:tailEnd type="none" w="sm" len="sm"/>
          </a:ln>
        </p:spPr>
      </p:pic>
      <p:pic>
        <p:nvPicPr>
          <p:cNvPr id="217" name="Google Shape;217;p16"/>
          <p:cNvPicPr preferRelativeResize="0"/>
          <p:nvPr/>
        </p:nvPicPr>
        <p:blipFill>
          <a:blip r:embed="rId4">
            <a:alphaModFix/>
          </a:blip>
          <a:stretch>
            <a:fillRect/>
          </a:stretch>
        </p:blipFill>
        <p:spPr>
          <a:xfrm>
            <a:off x="1605687" y="2907200"/>
            <a:ext cx="5932624" cy="1842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7"/>
          <p:cNvSpPr txBox="1">
            <a:spLocks noGrp="1"/>
          </p:cNvSpPr>
          <p:nvPr>
            <p:ph type="ctrTitle"/>
          </p:nvPr>
        </p:nvSpPr>
        <p:spPr>
          <a:xfrm>
            <a:off x="863900" y="2731547"/>
            <a:ext cx="5110800" cy="1159800"/>
          </a:xfrm>
          <a:prstGeom prst="rect">
            <a:avLst/>
          </a:prstGeom>
        </p:spPr>
        <p:txBody>
          <a:bodyPr spcFirstLastPara="1" wrap="square" lIns="0" tIns="0" rIns="0" bIns="0" anchor="b" anchorCtr="0">
            <a:noAutofit/>
          </a:bodyPr>
          <a:lstStyle/>
          <a:p>
            <a:pPr marL="0" lvl="0" indent="0" algn="l" rtl="0">
              <a:lnSpc>
                <a:spcPct val="115000"/>
              </a:lnSpc>
              <a:spcBef>
                <a:spcPts val="1200"/>
              </a:spcBef>
              <a:spcAft>
                <a:spcPts val="1200"/>
              </a:spcAft>
              <a:buNone/>
            </a:pPr>
            <a:r>
              <a:rPr lang="en"/>
              <a:t>Explore Data features with different types of graphs in R</a:t>
            </a:r>
            <a:endParaRPr/>
          </a:p>
        </p:txBody>
      </p:sp>
      <p:grpSp>
        <p:nvGrpSpPr>
          <p:cNvPr id="223" name="Google Shape;223;p17"/>
          <p:cNvGrpSpPr/>
          <p:nvPr/>
        </p:nvGrpSpPr>
        <p:grpSpPr>
          <a:xfrm>
            <a:off x="6080382" y="1129221"/>
            <a:ext cx="3063626" cy="2885062"/>
            <a:chOff x="5666057" y="1129221"/>
            <a:chExt cx="3063626" cy="2885062"/>
          </a:xfrm>
        </p:grpSpPr>
        <p:sp>
          <p:nvSpPr>
            <p:cNvPr id="224" name="Google Shape;224;p17"/>
            <p:cNvSpPr/>
            <p:nvPr/>
          </p:nvSpPr>
          <p:spPr>
            <a:xfrm>
              <a:off x="6277435" y="1466157"/>
              <a:ext cx="753978" cy="813530"/>
            </a:xfrm>
            <a:custGeom>
              <a:avLst/>
              <a:gdLst/>
              <a:ahLst/>
              <a:cxnLst/>
              <a:rect l="l" t="t" r="r" b="b"/>
              <a:pathLst>
                <a:path w="1784563" h="1925515" extrusionOk="0">
                  <a:moveTo>
                    <a:pt x="1784564" y="1004796"/>
                  </a:moveTo>
                  <a:lnTo>
                    <a:pt x="8243" y="0"/>
                  </a:lnTo>
                  <a:lnTo>
                    <a:pt x="0" y="920719"/>
                  </a:lnTo>
                  <a:lnTo>
                    <a:pt x="1776321" y="1925515"/>
                  </a:lnTo>
                  <a:lnTo>
                    <a:pt x="1784564" y="1004796"/>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5" name="Google Shape;225;p17"/>
            <p:cNvSpPr/>
            <p:nvPr/>
          </p:nvSpPr>
          <p:spPr>
            <a:xfrm>
              <a:off x="6470830" y="1667556"/>
              <a:ext cx="226019" cy="174477"/>
            </a:xfrm>
            <a:custGeom>
              <a:avLst/>
              <a:gdLst/>
              <a:ahLst/>
              <a:cxnLst/>
              <a:rect l="l" t="t" r="r" b="b"/>
              <a:pathLst>
                <a:path w="534957" h="412963" extrusionOk="0">
                  <a:moveTo>
                    <a:pt x="824" y="0"/>
                  </a:moveTo>
                  <a:lnTo>
                    <a:pt x="534957" y="302510"/>
                  </a:lnTo>
                  <a:lnTo>
                    <a:pt x="534133" y="412964"/>
                  </a:lnTo>
                  <a:lnTo>
                    <a:pt x="0" y="110453"/>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6" name="Google Shape;226;p17"/>
            <p:cNvSpPr/>
            <p:nvPr/>
          </p:nvSpPr>
          <p:spPr>
            <a:xfrm>
              <a:off x="6470137" y="1760803"/>
              <a:ext cx="480944" cy="319352"/>
            </a:xfrm>
            <a:custGeom>
              <a:avLst/>
              <a:gdLst/>
              <a:ahLst/>
              <a:cxnLst/>
              <a:rect l="l" t="t" r="r" b="b"/>
              <a:pathLst>
                <a:path w="1138329" h="755863" extrusionOk="0">
                  <a:moveTo>
                    <a:pt x="824" y="0"/>
                  </a:moveTo>
                  <a:lnTo>
                    <a:pt x="1138329" y="643762"/>
                  </a:lnTo>
                  <a:lnTo>
                    <a:pt x="1137505" y="755864"/>
                  </a:lnTo>
                  <a:lnTo>
                    <a:pt x="0" y="112102"/>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7" name="Google Shape;227;p17"/>
            <p:cNvSpPr/>
            <p:nvPr/>
          </p:nvSpPr>
          <p:spPr>
            <a:xfrm>
              <a:off x="6346401" y="1595026"/>
              <a:ext cx="85332" cy="12588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3"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8" name="Google Shape;228;p17"/>
            <p:cNvSpPr/>
            <p:nvPr/>
          </p:nvSpPr>
          <p:spPr>
            <a:xfrm>
              <a:off x="7976053" y="3200753"/>
              <a:ext cx="753630" cy="813530"/>
            </a:xfrm>
            <a:custGeom>
              <a:avLst/>
              <a:gdLst/>
              <a:ahLst/>
              <a:cxnLst/>
              <a:rect l="l" t="t" r="r" b="b"/>
              <a:pathLst>
                <a:path w="1783739" h="1925515" extrusionOk="0">
                  <a:moveTo>
                    <a:pt x="1783740" y="1004796"/>
                  </a:moveTo>
                  <a:lnTo>
                    <a:pt x="8243" y="0"/>
                  </a:lnTo>
                  <a:lnTo>
                    <a:pt x="0" y="920719"/>
                  </a:lnTo>
                  <a:lnTo>
                    <a:pt x="1776321" y="1925515"/>
                  </a:lnTo>
                  <a:lnTo>
                    <a:pt x="1783740" y="1004796"/>
                  </a:lnTo>
                  <a:close/>
                </a:path>
              </a:pathLst>
            </a:custGeom>
            <a:gradFill>
              <a:gsLst>
                <a:gs pos="0">
                  <a:srgbClr val="FFFFFF">
                    <a:alpha val="29803"/>
                    <a:alpha val="29800"/>
                  </a:srgbClr>
                </a:gs>
                <a:gs pos="100000">
                  <a:srgbClr val="FFFFFF">
                    <a:alpha val="0"/>
                    <a:alpha val="2980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9" name="Google Shape;229;p17"/>
            <p:cNvSpPr/>
            <p:nvPr/>
          </p:nvSpPr>
          <p:spPr>
            <a:xfrm>
              <a:off x="8169449" y="3402152"/>
              <a:ext cx="226019" cy="174477"/>
            </a:xfrm>
            <a:custGeom>
              <a:avLst/>
              <a:gdLst/>
              <a:ahLst/>
              <a:cxnLst/>
              <a:rect l="l" t="t" r="r" b="b"/>
              <a:pathLst>
                <a:path w="534957" h="412963" extrusionOk="0">
                  <a:moveTo>
                    <a:pt x="825" y="0"/>
                  </a:moveTo>
                  <a:lnTo>
                    <a:pt x="534957" y="302510"/>
                  </a:lnTo>
                  <a:lnTo>
                    <a:pt x="534133" y="412964"/>
                  </a:lnTo>
                  <a:lnTo>
                    <a:pt x="0" y="110454"/>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0" name="Google Shape;230;p17"/>
            <p:cNvSpPr/>
            <p:nvPr/>
          </p:nvSpPr>
          <p:spPr>
            <a:xfrm>
              <a:off x="8168755" y="3495399"/>
              <a:ext cx="480944" cy="319352"/>
            </a:xfrm>
            <a:custGeom>
              <a:avLst/>
              <a:gdLst/>
              <a:ahLst/>
              <a:cxnLst/>
              <a:rect l="l" t="t" r="r" b="b"/>
              <a:pathLst>
                <a:path w="1138329" h="755863" extrusionOk="0">
                  <a:moveTo>
                    <a:pt x="825" y="0"/>
                  </a:moveTo>
                  <a:lnTo>
                    <a:pt x="1138329" y="643762"/>
                  </a:lnTo>
                  <a:lnTo>
                    <a:pt x="1137505" y="755863"/>
                  </a:lnTo>
                  <a:lnTo>
                    <a:pt x="0" y="112102"/>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1" name="Google Shape;231;p17"/>
            <p:cNvSpPr/>
            <p:nvPr/>
          </p:nvSpPr>
          <p:spPr>
            <a:xfrm>
              <a:off x="8045020" y="3329622"/>
              <a:ext cx="85332" cy="12588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2"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2" name="Google Shape;232;p17"/>
            <p:cNvSpPr/>
            <p:nvPr/>
          </p:nvSpPr>
          <p:spPr>
            <a:xfrm>
              <a:off x="7260006" y="1129221"/>
              <a:ext cx="1190345" cy="1989945"/>
            </a:xfrm>
            <a:custGeom>
              <a:avLst/>
              <a:gdLst/>
              <a:ahLst/>
              <a:cxnLst/>
              <a:rect l="l" t="t" r="r" b="b"/>
              <a:pathLst>
                <a:path w="2817385" h="4709929" extrusionOk="0">
                  <a:moveTo>
                    <a:pt x="1415287" y="36268"/>
                  </a:moveTo>
                  <a:cubicBezTo>
                    <a:pt x="1080630" y="101386"/>
                    <a:pt x="328063" y="185463"/>
                    <a:pt x="0" y="0"/>
                  </a:cubicBezTo>
                  <a:cubicBezTo>
                    <a:pt x="2473" y="1312252"/>
                    <a:pt x="323942" y="3174298"/>
                    <a:pt x="1374897" y="4709930"/>
                  </a:cubicBezTo>
                  <a:cubicBezTo>
                    <a:pt x="2442338" y="4372799"/>
                    <a:pt x="2792657" y="2891570"/>
                    <a:pt x="2817385" y="1594980"/>
                  </a:cubicBezTo>
                  <a:cubicBezTo>
                    <a:pt x="2489322" y="1408693"/>
                    <a:pt x="1745823" y="478082"/>
                    <a:pt x="1415287" y="36268"/>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3" name="Google Shape;233;p17"/>
            <p:cNvSpPr/>
            <p:nvPr/>
          </p:nvSpPr>
          <p:spPr>
            <a:xfrm>
              <a:off x="7088100" y="1243613"/>
              <a:ext cx="1190345" cy="1989945"/>
            </a:xfrm>
            <a:custGeom>
              <a:avLst/>
              <a:gdLst/>
              <a:ahLst/>
              <a:cxnLst/>
              <a:rect l="l" t="t" r="r" b="b"/>
              <a:pathLst>
                <a:path w="2817384" h="4709929" extrusionOk="0">
                  <a:moveTo>
                    <a:pt x="1415287" y="36268"/>
                  </a:moveTo>
                  <a:cubicBezTo>
                    <a:pt x="1080630" y="101386"/>
                    <a:pt x="328063" y="185463"/>
                    <a:pt x="0" y="0"/>
                  </a:cubicBezTo>
                  <a:cubicBezTo>
                    <a:pt x="2473" y="1312252"/>
                    <a:pt x="323942" y="3174298"/>
                    <a:pt x="1374897" y="4709930"/>
                  </a:cubicBezTo>
                  <a:cubicBezTo>
                    <a:pt x="2442338" y="4372799"/>
                    <a:pt x="2792657" y="2890746"/>
                    <a:pt x="2817385" y="1594980"/>
                  </a:cubicBezTo>
                  <a:cubicBezTo>
                    <a:pt x="2489322" y="1408693"/>
                    <a:pt x="1745823" y="478082"/>
                    <a:pt x="1415287" y="36268"/>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4" name="Google Shape;234;p17"/>
            <p:cNvSpPr/>
            <p:nvPr/>
          </p:nvSpPr>
          <p:spPr>
            <a:xfrm>
              <a:off x="7666552" y="1258866"/>
              <a:ext cx="609451" cy="1974273"/>
            </a:xfrm>
            <a:custGeom>
              <a:avLst/>
              <a:gdLst/>
              <a:ahLst/>
              <a:cxnLst/>
              <a:rect l="l" t="t" r="r" b="b"/>
              <a:pathLst>
                <a:path w="1442487" h="4672836" extrusionOk="0">
                  <a:moveTo>
                    <a:pt x="1442488" y="1557887"/>
                  </a:moveTo>
                  <a:cubicBezTo>
                    <a:pt x="1113601" y="1371600"/>
                    <a:pt x="370925" y="441813"/>
                    <a:pt x="40389" y="0"/>
                  </a:cubicBezTo>
                  <a:lnTo>
                    <a:pt x="0" y="4672837"/>
                  </a:lnTo>
                  <a:cubicBezTo>
                    <a:pt x="1066617" y="4336531"/>
                    <a:pt x="1416935" y="2854478"/>
                    <a:pt x="1442488" y="155788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5" name="Google Shape;235;p17"/>
            <p:cNvSpPr/>
            <p:nvPr/>
          </p:nvSpPr>
          <p:spPr>
            <a:xfrm>
              <a:off x="6932829" y="2301564"/>
              <a:ext cx="699301" cy="1668851"/>
            </a:xfrm>
            <a:custGeom>
              <a:avLst/>
              <a:gdLst/>
              <a:ahLst/>
              <a:cxnLst/>
              <a:rect l="l" t="t" r="r" b="b"/>
              <a:pathLst>
                <a:path w="1655151" h="3949944" extrusionOk="0">
                  <a:moveTo>
                    <a:pt x="0" y="0"/>
                  </a:moveTo>
                  <a:lnTo>
                    <a:pt x="1654328" y="910828"/>
                  </a:lnTo>
                  <a:lnTo>
                    <a:pt x="1655152" y="3949944"/>
                  </a:lnTo>
                  <a:lnTo>
                    <a:pt x="824" y="3039940"/>
                  </a:lnTo>
                  <a:lnTo>
                    <a:pt x="0" y="0"/>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6" name="Google Shape;236;p17"/>
            <p:cNvSpPr/>
            <p:nvPr/>
          </p:nvSpPr>
          <p:spPr>
            <a:xfrm>
              <a:off x="7022942" y="3048577"/>
              <a:ext cx="528307" cy="750495"/>
            </a:xfrm>
            <a:custGeom>
              <a:avLst/>
              <a:gdLst/>
              <a:ahLst/>
              <a:cxnLst/>
              <a:rect l="l" t="t" r="r" b="b"/>
              <a:pathLst>
                <a:path w="1250431" h="1776320" extrusionOk="0">
                  <a:moveTo>
                    <a:pt x="0" y="0"/>
                  </a:moveTo>
                  <a:lnTo>
                    <a:pt x="1247134" y="686624"/>
                  </a:lnTo>
                  <a:lnTo>
                    <a:pt x="1250431" y="1776321"/>
                  </a:lnTo>
                  <a:lnTo>
                    <a:pt x="3297" y="108969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7" name="Google Shape;237;p17"/>
            <p:cNvSpPr/>
            <p:nvPr/>
          </p:nvSpPr>
          <p:spPr>
            <a:xfrm>
              <a:off x="7032299" y="2743533"/>
              <a:ext cx="243780" cy="181442"/>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8" name="Google Shape;238;p17"/>
            <p:cNvSpPr/>
            <p:nvPr/>
          </p:nvSpPr>
          <p:spPr>
            <a:xfrm>
              <a:off x="7033339" y="2837126"/>
              <a:ext cx="243780" cy="181442"/>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9" name="Google Shape;239;p17"/>
            <p:cNvSpPr/>
            <p:nvPr/>
          </p:nvSpPr>
          <p:spPr>
            <a:xfrm>
              <a:off x="7032993" y="2927253"/>
              <a:ext cx="462486" cy="301939"/>
            </a:xfrm>
            <a:custGeom>
              <a:avLst/>
              <a:gdLst/>
              <a:ahLst/>
              <a:cxnLst/>
              <a:rect l="l" t="t" r="r" b="b"/>
              <a:pathLst>
                <a:path w="1094642" h="714649" extrusionOk="0">
                  <a:moveTo>
                    <a:pt x="0" y="0"/>
                  </a:moveTo>
                  <a:lnTo>
                    <a:pt x="1094643" y="602548"/>
                  </a:lnTo>
                  <a:lnTo>
                    <a:pt x="1094643" y="714650"/>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0" name="Google Shape;240;p17"/>
            <p:cNvSpPr/>
            <p:nvPr/>
          </p:nvSpPr>
          <p:spPr>
            <a:xfrm>
              <a:off x="6932829" y="2301564"/>
              <a:ext cx="699650" cy="606665"/>
            </a:xfrm>
            <a:custGeom>
              <a:avLst/>
              <a:gdLst/>
              <a:ahLst/>
              <a:cxnLst/>
              <a:rect l="l" t="t" r="r" b="b"/>
              <a:pathLst>
                <a:path w="1655976" h="1435893" extrusionOk="0">
                  <a:moveTo>
                    <a:pt x="0" y="0"/>
                  </a:moveTo>
                  <a:lnTo>
                    <a:pt x="1654328" y="910828"/>
                  </a:lnTo>
                  <a:lnTo>
                    <a:pt x="1655976" y="1435894"/>
                  </a:lnTo>
                  <a:lnTo>
                    <a:pt x="824" y="5258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1" name="Google Shape;241;p17"/>
            <p:cNvSpPr/>
            <p:nvPr/>
          </p:nvSpPr>
          <p:spPr>
            <a:xfrm>
              <a:off x="7018436" y="2419516"/>
              <a:ext cx="88806" cy="131106"/>
            </a:xfrm>
            <a:custGeom>
              <a:avLst/>
              <a:gdLst/>
              <a:ahLst/>
              <a:cxnLst/>
              <a:rect l="l" t="t" r="r" b="b"/>
              <a:pathLst>
                <a:path w="210191" h="310309" extrusionOk="0">
                  <a:moveTo>
                    <a:pt x="210191" y="213266"/>
                  </a:moveTo>
                  <a:cubicBezTo>
                    <a:pt x="210191" y="292397"/>
                    <a:pt x="163207" y="331138"/>
                    <a:pt x="105508" y="298991"/>
                  </a:cubicBezTo>
                  <a:cubicBezTo>
                    <a:pt x="47808" y="266845"/>
                    <a:pt x="0" y="176998"/>
                    <a:pt x="0" y="97043"/>
                  </a:cubicBezTo>
                  <a:cubicBezTo>
                    <a:pt x="0" y="17912"/>
                    <a:pt x="46984" y="-20829"/>
                    <a:pt x="104683" y="11318"/>
                  </a:cubicBezTo>
                  <a:cubicBezTo>
                    <a:pt x="163207" y="43465"/>
                    <a:pt x="210191" y="134136"/>
                    <a:pt x="210191" y="213266"/>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2" name="Google Shape;242;p17"/>
            <p:cNvSpPr/>
            <p:nvPr/>
          </p:nvSpPr>
          <p:spPr>
            <a:xfrm>
              <a:off x="7345267" y="2854458"/>
              <a:ext cx="474675" cy="451690"/>
            </a:xfrm>
            <a:custGeom>
              <a:avLst/>
              <a:gdLst/>
              <a:ahLst/>
              <a:cxnLst/>
              <a:rect l="l" t="t" r="r" b="b"/>
              <a:pathLst>
                <a:path w="1123491" h="1069089" extrusionOk="0">
                  <a:moveTo>
                    <a:pt x="1649" y="451705"/>
                  </a:moveTo>
                  <a:lnTo>
                    <a:pt x="0" y="0"/>
                  </a:lnTo>
                  <a:lnTo>
                    <a:pt x="1121843" y="617385"/>
                  </a:lnTo>
                  <a:lnTo>
                    <a:pt x="1123492" y="1069090"/>
                  </a:lnTo>
                  <a:lnTo>
                    <a:pt x="1649" y="451705"/>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3" name="Google Shape;243;p17"/>
            <p:cNvSpPr/>
            <p:nvPr/>
          </p:nvSpPr>
          <p:spPr>
            <a:xfrm>
              <a:off x="5775924" y="1647104"/>
              <a:ext cx="1036763" cy="1220992"/>
            </a:xfrm>
            <a:custGeom>
              <a:avLst/>
              <a:gdLst/>
              <a:ahLst/>
              <a:cxnLst/>
              <a:rect l="l" t="t" r="r" b="b"/>
              <a:pathLst>
                <a:path w="2453878" h="2889921" extrusionOk="0">
                  <a:moveTo>
                    <a:pt x="2453054" y="1415287"/>
                  </a:moveTo>
                  <a:lnTo>
                    <a:pt x="0" y="0"/>
                  </a:lnTo>
                  <a:lnTo>
                    <a:pt x="824" y="1278456"/>
                  </a:lnTo>
                  <a:lnTo>
                    <a:pt x="2237093" y="2569277"/>
                  </a:lnTo>
                  <a:lnTo>
                    <a:pt x="2453878" y="2889922"/>
                  </a:lnTo>
                  <a:lnTo>
                    <a:pt x="2453054" y="1415287"/>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4" name="Google Shape;244;p17"/>
            <p:cNvSpPr/>
            <p:nvPr/>
          </p:nvSpPr>
          <p:spPr>
            <a:xfrm>
              <a:off x="5666057" y="1710540"/>
              <a:ext cx="391093" cy="372288"/>
            </a:xfrm>
            <a:custGeom>
              <a:avLst/>
              <a:gdLst/>
              <a:ahLst/>
              <a:cxnLst/>
              <a:rect l="l" t="t" r="r" b="b"/>
              <a:pathLst>
                <a:path w="925665" h="881154" extrusionOk="0">
                  <a:moveTo>
                    <a:pt x="0" y="347021"/>
                  </a:moveTo>
                  <a:lnTo>
                    <a:pt x="0" y="0"/>
                  </a:lnTo>
                  <a:lnTo>
                    <a:pt x="925665" y="534133"/>
                  </a:lnTo>
                  <a:lnTo>
                    <a:pt x="925665" y="881154"/>
                  </a:lnTo>
                  <a:lnTo>
                    <a:pt x="0" y="34702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5" name="Google Shape;245;p17"/>
            <p:cNvSpPr/>
            <p:nvPr/>
          </p:nvSpPr>
          <p:spPr>
            <a:xfrm>
              <a:off x="6316252" y="2089766"/>
              <a:ext cx="227064" cy="178308"/>
            </a:xfrm>
            <a:custGeom>
              <a:avLst/>
              <a:gdLst/>
              <a:ahLst/>
              <a:cxnLst/>
              <a:rect l="l" t="t" r="r" b="b"/>
              <a:pathLst>
                <a:path w="537429" h="422030" extrusionOk="0">
                  <a:moveTo>
                    <a:pt x="537430" y="309929"/>
                  </a:moveTo>
                  <a:lnTo>
                    <a:pt x="0" y="0"/>
                  </a:lnTo>
                  <a:lnTo>
                    <a:pt x="0" y="112102"/>
                  </a:lnTo>
                  <a:lnTo>
                    <a:pt x="537430" y="422031"/>
                  </a:lnTo>
                  <a:lnTo>
                    <a:pt x="537430" y="309929"/>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6" name="Google Shape;246;p17"/>
            <p:cNvSpPr/>
            <p:nvPr/>
          </p:nvSpPr>
          <p:spPr>
            <a:xfrm>
              <a:off x="6106568" y="2063421"/>
              <a:ext cx="437760" cy="299850"/>
            </a:xfrm>
            <a:custGeom>
              <a:avLst/>
              <a:gdLst/>
              <a:ahLst/>
              <a:cxnLst/>
              <a:rect l="l" t="t" r="r" b="b"/>
              <a:pathLst>
                <a:path w="1036118" h="709704" extrusionOk="0">
                  <a:moveTo>
                    <a:pt x="1036119" y="597602"/>
                  </a:moveTo>
                  <a:lnTo>
                    <a:pt x="0" y="0"/>
                  </a:lnTo>
                  <a:lnTo>
                    <a:pt x="0" y="112102"/>
                  </a:lnTo>
                  <a:lnTo>
                    <a:pt x="1036119" y="709704"/>
                  </a:lnTo>
                  <a:lnTo>
                    <a:pt x="1036119" y="597602"/>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7" name="Google Shape;247;p17"/>
            <p:cNvSpPr/>
            <p:nvPr/>
          </p:nvSpPr>
          <p:spPr>
            <a:xfrm>
              <a:off x="6014376" y="2104325"/>
              <a:ext cx="530396" cy="353482"/>
            </a:xfrm>
            <a:custGeom>
              <a:avLst/>
              <a:gdLst/>
              <a:ahLst/>
              <a:cxnLst/>
              <a:rect l="l" t="t" r="r" b="b"/>
              <a:pathLst>
                <a:path w="1255376" h="836643" extrusionOk="0">
                  <a:moveTo>
                    <a:pt x="1255377" y="724541"/>
                  </a:moveTo>
                  <a:lnTo>
                    <a:pt x="0" y="0"/>
                  </a:lnTo>
                  <a:lnTo>
                    <a:pt x="0" y="112102"/>
                  </a:lnTo>
                  <a:lnTo>
                    <a:pt x="1255377" y="836643"/>
                  </a:lnTo>
                  <a:lnTo>
                    <a:pt x="1255377" y="72454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8" name="Google Shape;248;p17"/>
            <p:cNvSpPr/>
            <p:nvPr/>
          </p:nvSpPr>
          <p:spPr>
            <a:xfrm>
              <a:off x="6597680" y="2248236"/>
              <a:ext cx="117711" cy="175065"/>
            </a:xfrm>
            <a:custGeom>
              <a:avLst/>
              <a:gdLst/>
              <a:ahLst/>
              <a:cxnLst/>
              <a:rect l="l" t="t" r="r" b="b"/>
              <a:pathLst>
                <a:path w="278606" h="414354" extrusionOk="0">
                  <a:moveTo>
                    <a:pt x="0" y="126810"/>
                  </a:moveTo>
                  <a:cubicBezTo>
                    <a:pt x="0" y="232318"/>
                    <a:pt x="62645" y="353487"/>
                    <a:pt x="139303" y="397998"/>
                  </a:cubicBezTo>
                  <a:cubicBezTo>
                    <a:pt x="215961" y="442509"/>
                    <a:pt x="278606" y="393052"/>
                    <a:pt x="278606" y="287545"/>
                  </a:cubicBezTo>
                  <a:cubicBezTo>
                    <a:pt x="278606" y="182037"/>
                    <a:pt x="215961" y="60868"/>
                    <a:pt x="139303" y="16357"/>
                  </a:cubicBezTo>
                  <a:cubicBezTo>
                    <a:pt x="62645" y="-28154"/>
                    <a:pt x="0" y="21303"/>
                    <a:pt x="0" y="12681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9" name="Google Shape;249;p17"/>
            <p:cNvSpPr/>
            <p:nvPr/>
          </p:nvSpPr>
          <p:spPr>
            <a:xfrm>
              <a:off x="6330462" y="2791205"/>
              <a:ext cx="291143" cy="396639"/>
            </a:xfrm>
            <a:custGeom>
              <a:avLst/>
              <a:gdLst/>
              <a:ahLst/>
              <a:cxnLst/>
              <a:rect l="l" t="t" r="r" b="b"/>
              <a:pathLst>
                <a:path w="689097" h="938791" extrusionOk="0">
                  <a:moveTo>
                    <a:pt x="344549" y="11931"/>
                  </a:moveTo>
                  <a:cubicBezTo>
                    <a:pt x="394005" y="39956"/>
                    <a:pt x="433571" y="109196"/>
                    <a:pt x="433571" y="166071"/>
                  </a:cubicBezTo>
                  <a:lnTo>
                    <a:pt x="433571" y="417476"/>
                  </a:lnTo>
                  <a:lnTo>
                    <a:pt x="600075" y="513092"/>
                  </a:lnTo>
                  <a:cubicBezTo>
                    <a:pt x="649532" y="541118"/>
                    <a:pt x="689097" y="610357"/>
                    <a:pt x="689097" y="667233"/>
                  </a:cubicBezTo>
                  <a:cubicBezTo>
                    <a:pt x="689097" y="724107"/>
                    <a:pt x="649532" y="747188"/>
                    <a:pt x="600075" y="719162"/>
                  </a:cubicBezTo>
                  <a:lnTo>
                    <a:pt x="433571" y="623546"/>
                  </a:lnTo>
                  <a:lnTo>
                    <a:pt x="433571" y="874951"/>
                  </a:lnTo>
                  <a:cubicBezTo>
                    <a:pt x="433571" y="931826"/>
                    <a:pt x="394005" y="954906"/>
                    <a:pt x="344549" y="926880"/>
                  </a:cubicBezTo>
                  <a:cubicBezTo>
                    <a:pt x="295092" y="898855"/>
                    <a:pt x="255526" y="829616"/>
                    <a:pt x="255526" y="772740"/>
                  </a:cubicBezTo>
                  <a:lnTo>
                    <a:pt x="255526" y="521335"/>
                  </a:lnTo>
                  <a:lnTo>
                    <a:pt x="89022" y="424894"/>
                  </a:lnTo>
                  <a:cubicBezTo>
                    <a:pt x="39565" y="396869"/>
                    <a:pt x="0" y="327630"/>
                    <a:pt x="0" y="270754"/>
                  </a:cubicBezTo>
                  <a:cubicBezTo>
                    <a:pt x="0" y="213879"/>
                    <a:pt x="39565" y="190799"/>
                    <a:pt x="89022" y="218825"/>
                  </a:cubicBezTo>
                  <a:lnTo>
                    <a:pt x="255526" y="314441"/>
                  </a:lnTo>
                  <a:lnTo>
                    <a:pt x="255526" y="63036"/>
                  </a:lnTo>
                  <a:cubicBezTo>
                    <a:pt x="255526" y="6985"/>
                    <a:pt x="295092" y="-16095"/>
                    <a:pt x="344549" y="11931"/>
                  </a:cubicBezTo>
                  <a:close/>
                </a:path>
              </a:pathLst>
            </a:custGeom>
            <a:gradFill>
              <a:gsLst>
                <a:gs pos="0">
                  <a:srgbClr val="FFFFFF">
                    <a:alpha val="29803"/>
                    <a:alpha val="29800"/>
                  </a:srgbClr>
                </a:gs>
                <a:gs pos="100000">
                  <a:srgbClr val="FFFFFF">
                    <a:alpha val="0"/>
                    <a:alpha val="2980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a:solidFill>
                  <a:schemeClr val="dk1"/>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8"/>
          <p:cNvSpPr txBox="1">
            <a:spLocks noGrp="1"/>
          </p:cNvSpPr>
          <p:nvPr>
            <p:ph type="title"/>
          </p:nvPr>
        </p:nvSpPr>
        <p:spPr>
          <a:xfrm>
            <a:off x="855300" y="836000"/>
            <a:ext cx="7668600" cy="396300"/>
          </a:xfrm>
          <a:prstGeom prst="rect">
            <a:avLst/>
          </a:prstGeom>
        </p:spPr>
        <p:txBody>
          <a:bodyPr spcFirstLastPara="1" wrap="square" lIns="0" tIns="0" rIns="0" bIns="0" anchor="b" anchorCtr="0">
            <a:noAutofit/>
          </a:bodyPr>
          <a:lstStyle/>
          <a:p>
            <a:pPr marL="0" lvl="0" indent="0" algn="l" rtl="0">
              <a:lnSpc>
                <a:spcPct val="115000"/>
              </a:lnSpc>
              <a:spcBef>
                <a:spcPts val="0"/>
              </a:spcBef>
              <a:spcAft>
                <a:spcPts val="1100"/>
              </a:spcAft>
              <a:buNone/>
            </a:pPr>
            <a:r>
              <a:rPr lang="en" sz="2200"/>
              <a:t>Histogram - to show the distribution of Bitcoin closing prices</a:t>
            </a:r>
            <a:endParaRPr sz="2200"/>
          </a:p>
        </p:txBody>
      </p:sp>
      <p:sp>
        <p:nvSpPr>
          <p:cNvPr id="255" name="Google Shape;255;p18"/>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grpSp>
        <p:nvGrpSpPr>
          <p:cNvPr id="256" name="Google Shape;256;p18"/>
          <p:cNvGrpSpPr/>
          <p:nvPr/>
        </p:nvGrpSpPr>
        <p:grpSpPr>
          <a:xfrm>
            <a:off x="7190400" y="1881027"/>
            <a:ext cx="2715745" cy="3830730"/>
            <a:chOff x="6123875" y="728477"/>
            <a:chExt cx="2715745" cy="3830730"/>
          </a:xfrm>
        </p:grpSpPr>
        <p:sp>
          <p:nvSpPr>
            <p:cNvPr id="257" name="Google Shape;257;p18"/>
            <p:cNvSpPr/>
            <p:nvPr/>
          </p:nvSpPr>
          <p:spPr>
            <a:xfrm>
              <a:off x="7623440" y="1879668"/>
              <a:ext cx="1216181" cy="1240618"/>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8" name="Google Shape;258;p18"/>
            <p:cNvSpPr/>
            <p:nvPr/>
          </p:nvSpPr>
          <p:spPr>
            <a:xfrm>
              <a:off x="7882311" y="728477"/>
              <a:ext cx="691063" cy="1048489"/>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9" name="Google Shape;259;p18"/>
            <p:cNvSpPr/>
            <p:nvPr/>
          </p:nvSpPr>
          <p:spPr>
            <a:xfrm>
              <a:off x="7475329" y="1990661"/>
              <a:ext cx="1216181" cy="1240618"/>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0" name="Google Shape;260;p18"/>
            <p:cNvSpPr/>
            <p:nvPr/>
          </p:nvSpPr>
          <p:spPr>
            <a:xfrm>
              <a:off x="7734201" y="839469"/>
              <a:ext cx="691063" cy="1048489"/>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1" name="Google Shape;261;p18"/>
            <p:cNvSpPr/>
            <p:nvPr/>
          </p:nvSpPr>
          <p:spPr>
            <a:xfrm>
              <a:off x="6123875" y="1800332"/>
              <a:ext cx="693296" cy="760288"/>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2" name="Google Shape;262;p18"/>
            <p:cNvSpPr/>
            <p:nvPr/>
          </p:nvSpPr>
          <p:spPr>
            <a:xfrm>
              <a:off x="6185340" y="1920927"/>
              <a:ext cx="78893" cy="116774"/>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3" name="Google Shape;263;p18"/>
            <p:cNvSpPr/>
            <p:nvPr/>
          </p:nvSpPr>
          <p:spPr>
            <a:xfrm>
              <a:off x="6299385" y="1990500"/>
              <a:ext cx="226633" cy="181056"/>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4" name="Google Shape;264;p18"/>
            <p:cNvSpPr/>
            <p:nvPr/>
          </p:nvSpPr>
          <p:spPr>
            <a:xfrm>
              <a:off x="6300496" y="2091873"/>
              <a:ext cx="443962" cy="306718"/>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5" name="Google Shape;265;p18"/>
            <p:cNvSpPr/>
            <p:nvPr/>
          </p:nvSpPr>
          <p:spPr>
            <a:xfrm>
              <a:off x="7901935" y="2559893"/>
              <a:ext cx="696273" cy="1899420"/>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6" name="Google Shape;266;p18"/>
            <p:cNvSpPr/>
            <p:nvPr/>
          </p:nvSpPr>
          <p:spPr>
            <a:xfrm>
              <a:off x="7786040" y="2659787"/>
              <a:ext cx="696645" cy="1899420"/>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7" name="Google Shape;267;p18"/>
            <p:cNvSpPr/>
            <p:nvPr/>
          </p:nvSpPr>
          <p:spPr>
            <a:xfrm>
              <a:off x="7853059" y="3604335"/>
              <a:ext cx="559325" cy="372894"/>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8" name="Google Shape;268;p18"/>
            <p:cNvSpPr/>
            <p:nvPr/>
          </p:nvSpPr>
          <p:spPr>
            <a:xfrm>
              <a:off x="7892308" y="3724948"/>
              <a:ext cx="481176" cy="327909"/>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9" name="Google Shape;269;p18"/>
            <p:cNvSpPr/>
            <p:nvPr/>
          </p:nvSpPr>
          <p:spPr>
            <a:xfrm>
              <a:off x="7978582" y="3158025"/>
              <a:ext cx="310364" cy="465707"/>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0" name="Google Shape;270;p18"/>
            <p:cNvSpPr/>
            <p:nvPr/>
          </p:nvSpPr>
          <p:spPr>
            <a:xfrm>
              <a:off x="7039195" y="1360060"/>
              <a:ext cx="696273" cy="1899420"/>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1" name="Google Shape;271;p18"/>
            <p:cNvSpPr/>
            <p:nvPr/>
          </p:nvSpPr>
          <p:spPr>
            <a:xfrm>
              <a:off x="6923299" y="1461064"/>
              <a:ext cx="696645" cy="1899420"/>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2" name="Google Shape;272;p18"/>
            <p:cNvSpPr/>
            <p:nvPr/>
          </p:nvSpPr>
          <p:spPr>
            <a:xfrm>
              <a:off x="6990319" y="2404133"/>
              <a:ext cx="559325" cy="372894"/>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3" name="Google Shape;273;p18"/>
            <p:cNvSpPr/>
            <p:nvPr/>
          </p:nvSpPr>
          <p:spPr>
            <a:xfrm>
              <a:off x="7028827" y="2525115"/>
              <a:ext cx="481176" cy="327909"/>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4" name="Google Shape;274;p18"/>
            <p:cNvSpPr/>
            <p:nvPr/>
          </p:nvSpPr>
          <p:spPr>
            <a:xfrm>
              <a:off x="7115842" y="1958193"/>
              <a:ext cx="310364" cy="465707"/>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5" name="Google Shape;275;p18"/>
            <p:cNvSpPr/>
            <p:nvPr/>
          </p:nvSpPr>
          <p:spPr>
            <a:xfrm>
              <a:off x="6322712" y="2474799"/>
              <a:ext cx="1107859" cy="1303458"/>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6" name="Google Shape;276;p18"/>
            <p:cNvSpPr/>
            <p:nvPr/>
          </p:nvSpPr>
          <p:spPr>
            <a:xfrm>
              <a:off x="6205335" y="2542874"/>
              <a:ext cx="417912" cy="397432"/>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7" name="Google Shape;277;p18"/>
            <p:cNvSpPr/>
            <p:nvPr/>
          </p:nvSpPr>
          <p:spPr>
            <a:xfrm>
              <a:off x="6899971" y="2947628"/>
              <a:ext cx="242635" cy="19035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8" name="Google Shape;278;p18"/>
            <p:cNvSpPr/>
            <p:nvPr/>
          </p:nvSpPr>
          <p:spPr>
            <a:xfrm>
              <a:off x="6675955" y="2919510"/>
              <a:ext cx="467779" cy="320102"/>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9" name="Google Shape;279;p18"/>
            <p:cNvSpPr/>
            <p:nvPr/>
          </p:nvSpPr>
          <p:spPr>
            <a:xfrm>
              <a:off x="6577832" y="2963167"/>
              <a:ext cx="566768" cy="37735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0" name="Google Shape;280;p18"/>
            <p:cNvSpPr/>
            <p:nvPr/>
          </p:nvSpPr>
          <p:spPr>
            <a:xfrm>
              <a:off x="7201001" y="3116765"/>
              <a:ext cx="125787" cy="186889"/>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1" name="Google Shape;281;p18"/>
            <p:cNvSpPr/>
            <p:nvPr/>
          </p:nvSpPr>
          <p:spPr>
            <a:xfrm>
              <a:off x="6406025" y="1383203"/>
              <a:ext cx="311109" cy="423419"/>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alpha val="2980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pic>
        <p:nvPicPr>
          <p:cNvPr id="282" name="Google Shape;282;p18"/>
          <p:cNvPicPr preferRelativeResize="0"/>
          <p:nvPr/>
        </p:nvPicPr>
        <p:blipFill>
          <a:blip r:embed="rId3">
            <a:alphaModFix/>
          </a:blip>
          <a:stretch>
            <a:fillRect/>
          </a:stretch>
        </p:blipFill>
        <p:spPr>
          <a:xfrm>
            <a:off x="435875" y="1582625"/>
            <a:ext cx="4061275" cy="2409375"/>
          </a:xfrm>
          <a:prstGeom prst="rect">
            <a:avLst/>
          </a:prstGeom>
          <a:noFill/>
          <a:ln w="9525" cap="flat" cmpd="sng">
            <a:solidFill>
              <a:schemeClr val="dk2"/>
            </a:solidFill>
            <a:prstDash val="solid"/>
            <a:round/>
            <a:headEnd type="none" w="sm" len="sm"/>
            <a:tailEnd type="none" w="sm" len="sm"/>
          </a:ln>
        </p:spPr>
      </p:pic>
      <p:pic>
        <p:nvPicPr>
          <p:cNvPr id="283" name="Google Shape;283;p18"/>
          <p:cNvPicPr preferRelativeResize="0"/>
          <p:nvPr/>
        </p:nvPicPr>
        <p:blipFill>
          <a:blip r:embed="rId4">
            <a:alphaModFix/>
          </a:blip>
          <a:stretch>
            <a:fillRect/>
          </a:stretch>
        </p:blipFill>
        <p:spPr>
          <a:xfrm>
            <a:off x="4791975" y="1582623"/>
            <a:ext cx="4054572" cy="2409374"/>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9"/>
          <p:cNvSpPr txBox="1">
            <a:spLocks noGrp="1"/>
          </p:cNvSpPr>
          <p:nvPr>
            <p:ph type="body" idx="1"/>
          </p:nvPr>
        </p:nvSpPr>
        <p:spPr>
          <a:xfrm>
            <a:off x="803675" y="428525"/>
            <a:ext cx="8124300" cy="3418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100" b="1">
                <a:solidFill>
                  <a:schemeClr val="accent1"/>
                </a:solidFill>
                <a:latin typeface="Barlow"/>
                <a:ea typeface="Barlow"/>
                <a:cs typeface="Barlow"/>
                <a:sym typeface="Barlow"/>
              </a:rPr>
              <a:t>Box Plot - To show the distribution of Bitcoin closing prices by year</a:t>
            </a:r>
            <a:endParaRPr sz="2100" b="1">
              <a:solidFill>
                <a:schemeClr val="accent1"/>
              </a:solidFill>
              <a:latin typeface="Barlow"/>
              <a:ea typeface="Barlow"/>
              <a:cs typeface="Barlow"/>
              <a:sym typeface="Barlow"/>
            </a:endParaRPr>
          </a:p>
          <a:p>
            <a:pPr marL="0" lvl="0" indent="0" algn="l" rtl="0">
              <a:spcBef>
                <a:spcPts val="1100"/>
              </a:spcBef>
              <a:spcAft>
                <a:spcPts val="0"/>
              </a:spcAft>
              <a:buNone/>
            </a:pPr>
            <a:r>
              <a:rPr lang="en" sz="2100" b="1">
                <a:solidFill>
                  <a:schemeClr val="accent1"/>
                </a:solidFill>
                <a:latin typeface="Barlow"/>
                <a:ea typeface="Barlow"/>
                <a:cs typeface="Barlow"/>
                <a:sym typeface="Barlow"/>
              </a:rPr>
              <a:t>Scatter Plot - To show the relationship between Bitcoin closing prices and trading volume</a:t>
            </a:r>
            <a:endParaRPr sz="2100" b="1">
              <a:solidFill>
                <a:schemeClr val="accent1"/>
              </a:solidFill>
              <a:latin typeface="Barlow"/>
              <a:ea typeface="Barlow"/>
              <a:cs typeface="Barlow"/>
              <a:sym typeface="Barlow"/>
            </a:endParaRPr>
          </a:p>
          <a:p>
            <a:pPr marL="0" lvl="0" indent="0" algn="l" rtl="0">
              <a:spcBef>
                <a:spcPts val="1100"/>
              </a:spcBef>
              <a:spcAft>
                <a:spcPts val="0"/>
              </a:spcAft>
              <a:buNone/>
            </a:pPr>
            <a:endParaRPr sz="2100" b="1">
              <a:solidFill>
                <a:schemeClr val="accent1"/>
              </a:solidFill>
              <a:latin typeface="Barlow"/>
              <a:ea typeface="Barlow"/>
              <a:cs typeface="Barlow"/>
              <a:sym typeface="Barlow"/>
            </a:endParaRPr>
          </a:p>
          <a:p>
            <a:pPr marL="457200" lvl="0" indent="0" algn="l" rtl="0">
              <a:spcBef>
                <a:spcPts val="0"/>
              </a:spcBef>
              <a:spcAft>
                <a:spcPts val="0"/>
              </a:spcAft>
              <a:buNone/>
            </a:pPr>
            <a:endParaRPr sz="2100" b="1">
              <a:solidFill>
                <a:schemeClr val="accent1"/>
              </a:solidFill>
              <a:latin typeface="Barlow"/>
              <a:ea typeface="Barlow"/>
              <a:cs typeface="Barlow"/>
              <a:sym typeface="Barlow"/>
            </a:endParaRPr>
          </a:p>
          <a:p>
            <a:pPr marL="457200" lvl="0" indent="0" algn="l" rtl="0">
              <a:spcBef>
                <a:spcPts val="0"/>
              </a:spcBef>
              <a:spcAft>
                <a:spcPts val="0"/>
              </a:spcAft>
              <a:buNone/>
            </a:pPr>
            <a:endParaRPr sz="2100" b="1">
              <a:solidFill>
                <a:schemeClr val="accent1"/>
              </a:solidFill>
              <a:latin typeface="Barlow"/>
              <a:ea typeface="Barlow"/>
              <a:cs typeface="Barlow"/>
              <a:sym typeface="Barlow"/>
            </a:endParaRPr>
          </a:p>
          <a:p>
            <a:pPr marL="0" lvl="0" indent="0" algn="l" rtl="0">
              <a:spcBef>
                <a:spcPts val="0"/>
              </a:spcBef>
              <a:spcAft>
                <a:spcPts val="0"/>
              </a:spcAft>
              <a:buNone/>
            </a:pPr>
            <a:endParaRPr sz="2100" b="1">
              <a:solidFill>
                <a:schemeClr val="accent1"/>
              </a:solidFill>
              <a:latin typeface="Barlow"/>
              <a:ea typeface="Barlow"/>
              <a:cs typeface="Barlow"/>
              <a:sym typeface="Barlow"/>
            </a:endParaRPr>
          </a:p>
          <a:p>
            <a:pPr marL="0" lvl="0" indent="0" algn="l" rtl="0">
              <a:spcBef>
                <a:spcPts val="0"/>
              </a:spcBef>
              <a:spcAft>
                <a:spcPts val="0"/>
              </a:spcAft>
              <a:buNone/>
            </a:pPr>
            <a:endParaRPr sz="2100" b="1">
              <a:solidFill>
                <a:schemeClr val="accent1"/>
              </a:solidFill>
              <a:latin typeface="Barlow"/>
              <a:ea typeface="Barlow"/>
              <a:cs typeface="Barlow"/>
              <a:sym typeface="Barlow"/>
            </a:endParaRPr>
          </a:p>
          <a:p>
            <a:pPr marL="0" lvl="0" indent="0" algn="l" rtl="0">
              <a:spcBef>
                <a:spcPts val="1100"/>
              </a:spcBef>
              <a:spcAft>
                <a:spcPts val="1100"/>
              </a:spcAft>
              <a:buNone/>
            </a:pPr>
            <a:endParaRPr sz="2100" b="1">
              <a:solidFill>
                <a:schemeClr val="accent1"/>
              </a:solidFill>
              <a:latin typeface="Barlow"/>
              <a:ea typeface="Barlow"/>
              <a:cs typeface="Barlow"/>
              <a:sym typeface="Barlow"/>
            </a:endParaRPr>
          </a:p>
        </p:txBody>
      </p:sp>
      <p:sp>
        <p:nvSpPr>
          <p:cNvPr id="289" name="Google Shape;289;p19"/>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grpSp>
        <p:nvGrpSpPr>
          <p:cNvPr id="290" name="Google Shape;290;p19"/>
          <p:cNvGrpSpPr/>
          <p:nvPr/>
        </p:nvGrpSpPr>
        <p:grpSpPr>
          <a:xfrm>
            <a:off x="7190400" y="1881027"/>
            <a:ext cx="2715745" cy="3830730"/>
            <a:chOff x="6123875" y="728477"/>
            <a:chExt cx="2715745" cy="3830730"/>
          </a:xfrm>
        </p:grpSpPr>
        <p:sp>
          <p:nvSpPr>
            <p:cNvPr id="291" name="Google Shape;291;p19"/>
            <p:cNvSpPr/>
            <p:nvPr/>
          </p:nvSpPr>
          <p:spPr>
            <a:xfrm>
              <a:off x="7623440" y="1879668"/>
              <a:ext cx="1216181" cy="1240618"/>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2" name="Google Shape;292;p19"/>
            <p:cNvSpPr/>
            <p:nvPr/>
          </p:nvSpPr>
          <p:spPr>
            <a:xfrm>
              <a:off x="7882311" y="728477"/>
              <a:ext cx="691063" cy="1048489"/>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3" name="Google Shape;293;p19"/>
            <p:cNvSpPr/>
            <p:nvPr/>
          </p:nvSpPr>
          <p:spPr>
            <a:xfrm>
              <a:off x="7475329" y="1990661"/>
              <a:ext cx="1216181" cy="1240618"/>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4" name="Google Shape;294;p19"/>
            <p:cNvSpPr/>
            <p:nvPr/>
          </p:nvSpPr>
          <p:spPr>
            <a:xfrm>
              <a:off x="7734201" y="839469"/>
              <a:ext cx="691063" cy="1048489"/>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5" name="Google Shape;295;p19"/>
            <p:cNvSpPr/>
            <p:nvPr/>
          </p:nvSpPr>
          <p:spPr>
            <a:xfrm>
              <a:off x="6123875" y="1800332"/>
              <a:ext cx="693296" cy="760288"/>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6" name="Google Shape;296;p19"/>
            <p:cNvSpPr/>
            <p:nvPr/>
          </p:nvSpPr>
          <p:spPr>
            <a:xfrm>
              <a:off x="6185340" y="1920927"/>
              <a:ext cx="78893" cy="116774"/>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7" name="Google Shape;297;p19"/>
            <p:cNvSpPr/>
            <p:nvPr/>
          </p:nvSpPr>
          <p:spPr>
            <a:xfrm>
              <a:off x="6299385" y="1990500"/>
              <a:ext cx="226633" cy="181056"/>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8" name="Google Shape;298;p19"/>
            <p:cNvSpPr/>
            <p:nvPr/>
          </p:nvSpPr>
          <p:spPr>
            <a:xfrm>
              <a:off x="6300496" y="2091873"/>
              <a:ext cx="443962" cy="306718"/>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9" name="Google Shape;299;p19"/>
            <p:cNvSpPr/>
            <p:nvPr/>
          </p:nvSpPr>
          <p:spPr>
            <a:xfrm>
              <a:off x="7901935" y="2559893"/>
              <a:ext cx="696273" cy="1899420"/>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0" name="Google Shape;300;p19"/>
            <p:cNvSpPr/>
            <p:nvPr/>
          </p:nvSpPr>
          <p:spPr>
            <a:xfrm>
              <a:off x="7786040" y="2659787"/>
              <a:ext cx="696645" cy="1899420"/>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1" name="Google Shape;301;p19"/>
            <p:cNvSpPr/>
            <p:nvPr/>
          </p:nvSpPr>
          <p:spPr>
            <a:xfrm>
              <a:off x="7853059" y="3604335"/>
              <a:ext cx="559325" cy="372894"/>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2" name="Google Shape;302;p19"/>
            <p:cNvSpPr/>
            <p:nvPr/>
          </p:nvSpPr>
          <p:spPr>
            <a:xfrm>
              <a:off x="7892308" y="3724948"/>
              <a:ext cx="481176" cy="327909"/>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3" name="Google Shape;303;p19"/>
            <p:cNvSpPr/>
            <p:nvPr/>
          </p:nvSpPr>
          <p:spPr>
            <a:xfrm>
              <a:off x="7978582" y="3158025"/>
              <a:ext cx="310364" cy="465707"/>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4" name="Google Shape;304;p19"/>
            <p:cNvSpPr/>
            <p:nvPr/>
          </p:nvSpPr>
          <p:spPr>
            <a:xfrm>
              <a:off x="7039195" y="1360060"/>
              <a:ext cx="696273" cy="1899420"/>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5" name="Google Shape;305;p19"/>
            <p:cNvSpPr/>
            <p:nvPr/>
          </p:nvSpPr>
          <p:spPr>
            <a:xfrm>
              <a:off x="6923299" y="1461064"/>
              <a:ext cx="696645" cy="1899420"/>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6" name="Google Shape;306;p19"/>
            <p:cNvSpPr/>
            <p:nvPr/>
          </p:nvSpPr>
          <p:spPr>
            <a:xfrm>
              <a:off x="6990319" y="2404133"/>
              <a:ext cx="559325" cy="372894"/>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7" name="Google Shape;307;p19"/>
            <p:cNvSpPr/>
            <p:nvPr/>
          </p:nvSpPr>
          <p:spPr>
            <a:xfrm>
              <a:off x="7028827" y="2525115"/>
              <a:ext cx="481176" cy="327909"/>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8" name="Google Shape;308;p19"/>
            <p:cNvSpPr/>
            <p:nvPr/>
          </p:nvSpPr>
          <p:spPr>
            <a:xfrm>
              <a:off x="7115842" y="1958193"/>
              <a:ext cx="310364" cy="465707"/>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9" name="Google Shape;309;p19"/>
            <p:cNvSpPr/>
            <p:nvPr/>
          </p:nvSpPr>
          <p:spPr>
            <a:xfrm>
              <a:off x="6322712" y="2474799"/>
              <a:ext cx="1107859" cy="1303458"/>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0" name="Google Shape;310;p19"/>
            <p:cNvSpPr/>
            <p:nvPr/>
          </p:nvSpPr>
          <p:spPr>
            <a:xfrm>
              <a:off x="6205335" y="2542874"/>
              <a:ext cx="417912" cy="397432"/>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1" name="Google Shape;311;p19"/>
            <p:cNvSpPr/>
            <p:nvPr/>
          </p:nvSpPr>
          <p:spPr>
            <a:xfrm>
              <a:off x="6899971" y="2947628"/>
              <a:ext cx="242635" cy="19035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2" name="Google Shape;312;p19"/>
            <p:cNvSpPr/>
            <p:nvPr/>
          </p:nvSpPr>
          <p:spPr>
            <a:xfrm>
              <a:off x="6675955" y="2919510"/>
              <a:ext cx="467779" cy="320102"/>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3" name="Google Shape;313;p19"/>
            <p:cNvSpPr/>
            <p:nvPr/>
          </p:nvSpPr>
          <p:spPr>
            <a:xfrm>
              <a:off x="6577832" y="2963167"/>
              <a:ext cx="566768" cy="37735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4" name="Google Shape;314;p19"/>
            <p:cNvSpPr/>
            <p:nvPr/>
          </p:nvSpPr>
          <p:spPr>
            <a:xfrm>
              <a:off x="7201001" y="3116765"/>
              <a:ext cx="125787" cy="186889"/>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5" name="Google Shape;315;p19"/>
            <p:cNvSpPr/>
            <p:nvPr/>
          </p:nvSpPr>
          <p:spPr>
            <a:xfrm>
              <a:off x="6406025" y="1383203"/>
              <a:ext cx="311109" cy="423419"/>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alpha val="2980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pic>
        <p:nvPicPr>
          <p:cNvPr id="316" name="Google Shape;316;p19"/>
          <p:cNvPicPr preferRelativeResize="0"/>
          <p:nvPr/>
        </p:nvPicPr>
        <p:blipFill>
          <a:blip r:embed="rId3">
            <a:alphaModFix/>
          </a:blip>
          <a:stretch>
            <a:fillRect/>
          </a:stretch>
        </p:blipFill>
        <p:spPr>
          <a:xfrm>
            <a:off x="554250" y="1800950"/>
            <a:ext cx="3955376" cy="2711926"/>
          </a:xfrm>
          <a:prstGeom prst="rect">
            <a:avLst/>
          </a:prstGeom>
          <a:noFill/>
          <a:ln>
            <a:noFill/>
          </a:ln>
        </p:spPr>
      </p:pic>
      <p:pic>
        <p:nvPicPr>
          <p:cNvPr id="317" name="Google Shape;317;p19"/>
          <p:cNvPicPr preferRelativeResize="0"/>
          <p:nvPr/>
        </p:nvPicPr>
        <p:blipFill>
          <a:blip r:embed="rId4">
            <a:alphaModFix/>
          </a:blip>
          <a:stretch>
            <a:fillRect/>
          </a:stretch>
        </p:blipFill>
        <p:spPr>
          <a:xfrm>
            <a:off x="4738025" y="1800950"/>
            <a:ext cx="3955373" cy="2711935"/>
          </a:xfrm>
          <a:prstGeom prst="rect">
            <a:avLst/>
          </a:prstGeom>
          <a:noFill/>
          <a:ln>
            <a:noFill/>
          </a:ln>
        </p:spPr>
      </p:pic>
    </p:spTree>
  </p:cSld>
  <p:clrMapOvr>
    <a:masterClrMapping/>
  </p:clrMapOvr>
</p:sld>
</file>

<file path=ppt/theme/theme1.xml><?xml version="1.0" encoding="utf-8"?>
<a:theme xmlns:a="http://schemas.openxmlformats.org/drawingml/2006/main" name="Messala template">
  <a:themeElements>
    <a:clrScheme name="Custom 347">
      <a:dk1>
        <a:srgbClr val="FFFFFF"/>
      </a:dk1>
      <a:lt1>
        <a:srgbClr val="0E0918"/>
      </a:lt1>
      <a:dk2>
        <a:srgbClr val="D1C8DA"/>
      </a:dk2>
      <a:lt2>
        <a:srgbClr val="8870A0"/>
      </a:lt2>
      <a:accent1>
        <a:srgbClr val="FF9E44"/>
      </a:accent1>
      <a:accent2>
        <a:srgbClr val="FF4093"/>
      </a:accent2>
      <a:accent3>
        <a:srgbClr val="C06EE2"/>
      </a:accent3>
      <a:accent4>
        <a:srgbClr val="5AA5DA"/>
      </a:accent4>
      <a:accent5>
        <a:srgbClr val="572D7E"/>
      </a:accent5>
      <a:accent6>
        <a:srgbClr val="0E091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896</Words>
  <Application>Microsoft Macintosh PowerPoint</Application>
  <PresentationFormat>On-screen Show (16:9)</PresentationFormat>
  <Paragraphs>89</Paragraphs>
  <Slides>17</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Times New Roman</vt:lpstr>
      <vt:lpstr>Calibri</vt:lpstr>
      <vt:lpstr>Barlow Light</vt:lpstr>
      <vt:lpstr>Barlow</vt:lpstr>
      <vt:lpstr>Bebas Neue</vt:lpstr>
      <vt:lpstr>Messala template</vt:lpstr>
      <vt:lpstr>CRYPTOCURRENCY AND  VALUATIONS</vt:lpstr>
      <vt:lpstr>INTRODUCTION</vt:lpstr>
      <vt:lpstr>DATASET DESCRIPTION</vt:lpstr>
      <vt:lpstr>2994 Rows and 10 Columns</vt:lpstr>
      <vt:lpstr>VARIABLE DESCRIPTION</vt:lpstr>
      <vt:lpstr>PowerPoint Presentation</vt:lpstr>
      <vt:lpstr>Explore Data features with different types of graphs in R</vt:lpstr>
      <vt:lpstr>Histogram - to show the distribution of Bitcoin closing prices</vt:lpstr>
      <vt:lpstr>PowerPoint Presentation</vt:lpstr>
      <vt:lpstr>Bar chart To show the total trading volume of Bitcoin by year</vt:lpstr>
      <vt:lpstr>Running a PCA approach in R to do a feature reduction.</vt:lpstr>
      <vt:lpstr>PowerPoint Presentation</vt:lpstr>
      <vt:lpstr>PowerPoint Presentation</vt:lpstr>
      <vt:lpstr>Deciding on the best components based on the PCA visualization.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CRYPTOCURRENCY AND  VALUATIONS</dc:title>
  <cp:lastModifiedBy>Abhilash Kumar Dikshit</cp:lastModifiedBy>
  <cp:revision>6</cp:revision>
  <dcterms:modified xsi:type="dcterms:W3CDTF">2023-03-07T02:05:23Z</dcterms:modified>
</cp:coreProperties>
</file>