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9" r:id="rId1"/>
  </p:sldMasterIdLst>
  <p:sldIdLst>
    <p:sldId id="256" r:id="rId2"/>
    <p:sldId id="258" r:id="rId3"/>
    <p:sldId id="271" r:id="rId4"/>
    <p:sldId id="270" r:id="rId5"/>
    <p:sldId id="260" r:id="rId6"/>
    <p:sldId id="274" r:id="rId7"/>
    <p:sldId id="265" r:id="rId8"/>
    <p:sldId id="266" r:id="rId9"/>
    <p:sldId id="267" r:id="rId10"/>
    <p:sldId id="268" r:id="rId11"/>
    <p:sldId id="272" r:id="rId12"/>
    <p:sldId id="273"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4" autoAdjust="0"/>
    <p:restoredTop sz="94660"/>
  </p:normalViewPr>
  <p:slideViewPr>
    <p:cSldViewPr snapToGrid="0">
      <p:cViewPr varScale="1">
        <p:scale>
          <a:sx n="109" d="100"/>
          <a:sy n="109" d="100"/>
        </p:scale>
        <p:origin x="9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51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011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633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1105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115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1011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3381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755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88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232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168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657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617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07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678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965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163611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2075602" y="1116623"/>
            <a:ext cx="9443202" cy="4889911"/>
          </a:xfrm>
        </p:spPr>
        <p:txBody>
          <a:bodyPr>
            <a:normAutofit/>
          </a:bodyPr>
          <a:lstStyle/>
          <a:p>
            <a:pPr algn="ctr"/>
            <a:r>
              <a:rPr lang="en-US" sz="4800" dirty="0" smtClean="0">
                <a:latin typeface="Rockwell" panose="02060603020205020403" pitchFamily="18" charset="0"/>
              </a:rPr>
              <a:t>Fraud Credit Card Transactions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r>
            <a:br>
              <a:rPr lang="en-US" dirty="0" smtClean="0">
                <a:latin typeface="Rockwell" panose="02060603020205020403" pitchFamily="18" charset="0"/>
              </a:rPr>
            </a:br>
            <a:r>
              <a:rPr lang="en-US" sz="3600" dirty="0" smtClean="0">
                <a:latin typeface="Rockwell" panose="02060603020205020403" pitchFamily="18" charset="0"/>
              </a:rPr>
              <a:t>Assignment 12-2,  </a:t>
            </a:r>
            <a:r>
              <a:rPr lang="en-US" sz="3600" dirty="0">
                <a:latin typeface="Rockwell" panose="02060603020205020403" pitchFamily="18" charset="0"/>
              </a:rPr>
              <a:t>Week -12 </a:t>
            </a:r>
            <a:r>
              <a:rPr lang="en-US" sz="3600" dirty="0" smtClean="0">
                <a:latin typeface="Rockwell" panose="02060603020205020403" pitchFamily="18" charset="0"/>
              </a:rPr>
              <a:t/>
            </a:r>
            <a:br>
              <a:rPr lang="en-US" sz="3600" dirty="0" smtClean="0">
                <a:latin typeface="Rockwell" panose="02060603020205020403" pitchFamily="18" charset="0"/>
              </a:rPr>
            </a:br>
            <a:r>
              <a:rPr lang="en-US" sz="3600" dirty="0" smtClean="0">
                <a:latin typeface="Rockwell" panose="02060603020205020403" pitchFamily="18" charset="0"/>
              </a:rPr>
              <a:t/>
            </a:r>
            <a:br>
              <a:rPr lang="en-US" sz="3600" dirty="0" smtClean="0">
                <a:latin typeface="Rockwell" panose="02060603020205020403" pitchFamily="18" charset="0"/>
              </a:rPr>
            </a:br>
            <a:r>
              <a:rPr lang="en-US" sz="3600" dirty="0" smtClean="0">
                <a:latin typeface="Rockwell" panose="02060603020205020403" pitchFamily="18" charset="0"/>
              </a:rPr>
              <a:t>Term Project : EDA </a:t>
            </a:r>
            <a:r>
              <a:rPr lang="en-US" sz="3600" dirty="0">
                <a:latin typeface="Rockwell" panose="02060603020205020403" pitchFamily="18" charset="0"/>
              </a:rPr>
              <a:t>– DSS 530</a:t>
            </a:r>
            <a:br>
              <a:rPr lang="en-US" sz="3600" dirty="0">
                <a:latin typeface="Rockwell" panose="02060603020205020403" pitchFamily="18" charset="0"/>
              </a:rPr>
            </a:br>
            <a:r>
              <a:rPr lang="en-US" dirty="0">
                <a:latin typeface="Rockwell" panose="02060603020205020403" pitchFamily="18" charset="0"/>
              </a:rPr>
              <a:t/>
            </a:r>
            <a:br>
              <a:rPr lang="en-US" dirty="0">
                <a:latin typeface="Rockwell" panose="02060603020205020403" pitchFamily="18" charset="0"/>
              </a:rPr>
            </a:br>
            <a:r>
              <a:rPr lang="en-US" sz="2400" dirty="0">
                <a:latin typeface="Rockwell" panose="02060603020205020403" pitchFamily="18" charset="0"/>
              </a:rPr>
              <a:t>Syed Abidi</a:t>
            </a:r>
            <a:endParaRPr lang="en-US" sz="2400" dirty="0"/>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Scatterplots Analysis</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692179" y="2349088"/>
            <a:ext cx="5515190" cy="3701143"/>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6421475" y="2349088"/>
            <a:ext cx="5525788" cy="3691227"/>
          </a:xfrm>
          <a:prstGeom prst="rect">
            <a:avLst/>
          </a:prstGeom>
          <a:ln>
            <a:solidFill>
              <a:schemeClr val="accent1"/>
            </a:solidFill>
          </a:ln>
        </p:spPr>
      </p:pic>
    </p:spTree>
    <p:extLst>
      <p:ext uri="{BB962C8B-B14F-4D97-AF65-F5344CB8AC3E}">
        <p14:creationId xmlns:p14="http://schemas.microsoft.com/office/powerpoint/2010/main" val="3233497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592924" y="624110"/>
            <a:ext cx="8911687" cy="835413"/>
          </a:xfrm>
        </p:spPr>
        <p:txBody>
          <a:bodyPr>
            <a:normAutofit fontScale="90000"/>
          </a:bodyPr>
          <a:lstStyle/>
          <a:p>
            <a:r>
              <a:rPr lang="en-US" sz="4400" dirty="0" smtClean="0">
                <a:latin typeface="Rockwell" panose="02060603020205020403" pitchFamily="18" charset="0"/>
              </a:rPr>
              <a:t>Covariance and Correlation Analysis </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02764" y="2300287"/>
            <a:ext cx="11007220" cy="2931136"/>
          </a:xfrm>
          <a:prstGeom prst="rect">
            <a:avLst/>
          </a:prstGeom>
        </p:spPr>
      </p:pic>
    </p:spTree>
    <p:extLst>
      <p:ext uri="{BB962C8B-B14F-4D97-AF65-F5344CB8AC3E}">
        <p14:creationId xmlns:p14="http://schemas.microsoft.com/office/powerpoint/2010/main" val="2356905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Hypothesis Testing Analysis</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452803" y="2343148"/>
            <a:ext cx="5809116" cy="2518997"/>
          </a:xfrm>
          <a:prstGeom prst="rect">
            <a:avLst/>
          </a:prstGeom>
        </p:spPr>
      </p:pic>
      <p:pic>
        <p:nvPicPr>
          <p:cNvPr id="9" name="Picture 8"/>
          <p:cNvPicPr>
            <a:picLocks noChangeAspect="1"/>
          </p:cNvPicPr>
          <p:nvPr/>
        </p:nvPicPr>
        <p:blipFill>
          <a:blip r:embed="rId3"/>
          <a:stretch>
            <a:fillRect/>
          </a:stretch>
        </p:blipFill>
        <p:spPr>
          <a:xfrm>
            <a:off x="6560233" y="2343148"/>
            <a:ext cx="5349408" cy="2418983"/>
          </a:xfrm>
          <a:prstGeom prst="rect">
            <a:avLst/>
          </a:prstGeom>
        </p:spPr>
      </p:pic>
    </p:spTree>
    <p:extLst>
      <p:ext uri="{BB962C8B-B14F-4D97-AF65-F5344CB8AC3E}">
        <p14:creationId xmlns:p14="http://schemas.microsoft.com/office/powerpoint/2010/main" val="1147228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Regression Analysis</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915257" y="1434244"/>
            <a:ext cx="8699707" cy="5186364"/>
          </a:xfrm>
          <a:prstGeom prst="rect">
            <a:avLst/>
          </a:prstGeom>
        </p:spPr>
      </p:pic>
    </p:spTree>
    <p:extLst>
      <p:ext uri="{BB962C8B-B14F-4D97-AF65-F5344CB8AC3E}">
        <p14:creationId xmlns:p14="http://schemas.microsoft.com/office/powerpoint/2010/main" val="3271467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644162" y="426501"/>
            <a:ext cx="9574822" cy="873512"/>
          </a:xfrm>
        </p:spPr>
        <p:txBody>
          <a:bodyPr>
            <a:normAutofit/>
          </a:bodyPr>
          <a:lstStyle/>
          <a:p>
            <a:r>
              <a:rPr lang="en-US" sz="4400" dirty="0" smtClean="0">
                <a:latin typeface="Rockwell" panose="02060603020205020403" pitchFamily="18" charset="0"/>
              </a:rPr>
              <a:t>Key Observations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41533" y="1362521"/>
            <a:ext cx="9503729" cy="5266121"/>
          </a:xfrm>
        </p:spPr>
        <p:txBody>
          <a:bodyPr vert="horz" lIns="91440" tIns="45720" rIns="91440" bIns="45720" rtlCol="0" anchor="t">
            <a:normAutofit fontScale="92500" lnSpcReduction="10000"/>
          </a:bodyPr>
          <a:lstStyle/>
          <a:p>
            <a:r>
              <a:rPr lang="en-US" dirty="0"/>
              <a:t>Transactions of 1825 out of total 284k transactions had zero value</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t>Only 27 were fraudulent and 1798 legal transactions</a:t>
            </a:r>
            <a:r>
              <a:rPr lang="en-US" dirty="0" smtClean="0"/>
              <a:t>.</a:t>
            </a:r>
            <a:r>
              <a:rPr lang="en-US" dirty="0" smtClean="0">
                <a:latin typeface="Tahoma" panose="020B0604030504040204" pitchFamily="34" charset="0"/>
                <a:ea typeface="Tahoma" panose="020B0604030504040204" pitchFamily="34" charset="0"/>
                <a:cs typeface="Tahoma" panose="020B0604030504040204" pitchFamily="34" charset="0"/>
              </a:rPr>
              <a:t> </a:t>
            </a:r>
          </a:p>
          <a:p>
            <a:r>
              <a:rPr lang="en-US" dirty="0"/>
              <a:t>The fraudulent mean of transactions was 122.21 and valid transactions mean was only 88.29</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t>About 50% of the fraudulent transactions were less than 10 and about 50% of the valid transactions were less than 22</a:t>
            </a:r>
            <a:r>
              <a:rPr lang="en-US" dirty="0" smtClean="0"/>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t>About 75% of the fraudulent transactions were less than 106 and about 75% of the valid transactions were less than 77</a:t>
            </a:r>
            <a:r>
              <a:rPr lang="en-US" dirty="0" smtClean="0"/>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t>The maximum amount of the fraudulent transaction was 2125.87 and maximum amount of valid transaction was </a:t>
            </a:r>
            <a:r>
              <a:rPr lang="en-US" dirty="0" smtClean="0"/>
              <a:t>25691.16.</a:t>
            </a:r>
          </a:p>
          <a:p>
            <a:r>
              <a:rPr lang="en-US" dirty="0"/>
              <a:t>Most of the fraudulent transaction occurred during the first 12 hours and between 23rd and 30th hour</a:t>
            </a:r>
            <a:r>
              <a:rPr lang="en-US" dirty="0" smtClean="0"/>
              <a:t>.</a:t>
            </a:r>
          </a:p>
          <a:p>
            <a:r>
              <a:rPr lang="en-US" dirty="0"/>
              <a:t>It was interesting to note that if transactions recorded at 12 a.m. then there were more chances of fraud transactions during the morning hours</a:t>
            </a:r>
            <a:r>
              <a:rPr lang="en-US" dirty="0" smtClean="0"/>
              <a:t>.</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t>There were 99% of the legal transactions are of value less than 2000</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t>There were 99% of the fraudulent transactions are of value less than 1250</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Term Project question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dirty="0" smtClean="0"/>
              <a:t>There were 284,807 rows and 31 columns of credit card data, which I wanted to use EDA to determine and stope the fraudulent transactions.  The given data has several variables including, Time, Amount in Euro, Class (Fraud and normal transactions), and different variables.</a:t>
            </a:r>
          </a:p>
          <a:p>
            <a:pPr marL="0" indent="0">
              <a:buNone/>
            </a:pPr>
            <a:endParaRPr lang="en-US" dirty="0" smtClean="0"/>
          </a:p>
          <a:p>
            <a:r>
              <a:rPr lang="en-US" dirty="0" smtClean="0"/>
              <a:t>I wanted to create a model, which can be used to predict and identify each fraudulent transaction.</a:t>
            </a:r>
          </a:p>
          <a:p>
            <a:endParaRPr lang="en-US" dirty="0"/>
          </a:p>
          <a:p>
            <a:r>
              <a:rPr lang="en-US" dirty="0" smtClean="0"/>
              <a:t>This model could help to save fraud transactions, as fraud losses worldwide reached $27.85 Billion dollars in 2018.</a:t>
            </a: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Fraud transaction of 2013 data</a:t>
            </a:r>
            <a:endParaRPr lang="en-US" sz="4400" dirty="0">
              <a:latin typeface="Rockwell" panose="02060603020205020403" pitchFamily="18" charset="0"/>
            </a:endParaRPr>
          </a:p>
        </p:txBody>
      </p:sp>
      <p:sp>
        <p:nvSpPr>
          <p:cNvPr id="6" name="Content Placeholder 2">
            <a:extLst>
              <a:ext uri="{FF2B5EF4-FFF2-40B4-BE49-F238E27FC236}">
                <a16:creationId xmlns:a16="http://schemas.microsoft.com/office/drawing/2014/main" id="{143F5361-68C0-4BF5-80C8-F1E7BF92B2DB}"/>
              </a:ext>
            </a:extLst>
          </p:cNvPr>
          <p:cNvSpPr txBox="1">
            <a:spLocks/>
          </p:cNvSpPr>
          <p:nvPr/>
        </p:nvSpPr>
        <p:spPr>
          <a:xfrm>
            <a:off x="677333" y="1424608"/>
            <a:ext cx="11262621" cy="2496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 have used the credit card data of European credit card holders.  These transactions were made in two days of September 2013.  Analysis of this data reveals 492 fraudulent transactions out  of total 284,807.  Analysis also shows that data is unbalanced which account of 0.17% of total transactions. </a:t>
            </a:r>
          </a:p>
          <a:p>
            <a:r>
              <a:rPr lang="en-US" dirty="0" smtClean="0"/>
              <a:t>The dataset is not balanced, null classifier which predicts class = 0 would obtain over 99% accuracy.  This clearly demonstrate that a simple measure of mean accuracy should not be used due to insensitivity to false negatives.</a:t>
            </a:r>
            <a:endParaRPr lang="en-US" dirty="0"/>
          </a:p>
        </p:txBody>
      </p:sp>
      <p:pic>
        <p:nvPicPr>
          <p:cNvPr id="4" name="Picture 3"/>
          <p:cNvPicPr>
            <a:picLocks noChangeAspect="1"/>
          </p:cNvPicPr>
          <p:nvPr/>
        </p:nvPicPr>
        <p:blipFill>
          <a:blip r:embed="rId2"/>
          <a:stretch>
            <a:fillRect/>
          </a:stretch>
        </p:blipFill>
        <p:spPr>
          <a:xfrm>
            <a:off x="3385405" y="3660531"/>
            <a:ext cx="5438775" cy="3124200"/>
          </a:xfrm>
          <a:prstGeom prst="rect">
            <a:avLst/>
          </a:prstGeom>
        </p:spPr>
      </p:pic>
    </p:spTree>
    <p:extLst>
      <p:ext uri="{BB962C8B-B14F-4D97-AF65-F5344CB8AC3E}">
        <p14:creationId xmlns:p14="http://schemas.microsoft.com/office/powerpoint/2010/main" val="346335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677333" y="609600"/>
            <a:ext cx="11297790" cy="1320800"/>
          </a:xfrm>
        </p:spPr>
        <p:txBody>
          <a:bodyPr>
            <a:normAutofit/>
          </a:bodyPr>
          <a:lstStyle/>
          <a:p>
            <a:pPr algn="ctr"/>
            <a:r>
              <a:rPr lang="en-US" sz="4400" dirty="0" smtClean="0">
                <a:latin typeface="Rockwell" panose="02060603020205020403" pitchFamily="18" charset="0"/>
              </a:rPr>
              <a:t>Five Variables of the dataset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677333" y="1468315"/>
            <a:ext cx="11297789" cy="4408161"/>
          </a:xfrm>
        </p:spPr>
        <p:txBody>
          <a:bodyPr>
            <a:normAutofit lnSpcReduction="10000"/>
          </a:bodyPr>
          <a:lstStyle/>
          <a:p>
            <a:r>
              <a:rPr lang="en-US" dirty="0"/>
              <a:t>1st Variable 'Class' is used to label fraud or normal transaction, 1 means fraud and 0 means normal </a:t>
            </a:r>
            <a:r>
              <a:rPr lang="en-US" dirty="0" smtClean="0"/>
              <a:t>transactions</a:t>
            </a:r>
          </a:p>
          <a:p>
            <a:pPr marL="0" indent="0">
              <a:buNone/>
            </a:pPr>
            <a:endParaRPr lang="en-US" dirty="0" smtClean="0"/>
          </a:p>
          <a:p>
            <a:r>
              <a:rPr lang="en-US" dirty="0" smtClean="0"/>
              <a:t>2nd </a:t>
            </a:r>
            <a:r>
              <a:rPr lang="en-US" dirty="0"/>
              <a:t>Variable 'Time' contains the seconds elapsed between each transaction and the first transaction in the </a:t>
            </a:r>
            <a:r>
              <a:rPr lang="en-US" dirty="0" smtClean="0"/>
              <a:t>dataset</a:t>
            </a:r>
          </a:p>
          <a:p>
            <a:pPr marL="0" indent="0">
              <a:buNone/>
            </a:pPr>
            <a:endParaRPr lang="en-US" dirty="0" smtClean="0"/>
          </a:p>
          <a:p>
            <a:r>
              <a:rPr lang="en-US" dirty="0"/>
              <a:t>3rd Variable 'Amount' is used in Euro for the amount of each transaction </a:t>
            </a:r>
            <a:r>
              <a:rPr lang="en-US" dirty="0" smtClean="0"/>
              <a:t>Amount</a:t>
            </a:r>
          </a:p>
          <a:p>
            <a:pPr marL="0" indent="0">
              <a:buNone/>
            </a:pPr>
            <a:endParaRPr lang="en-US" dirty="0" smtClean="0"/>
          </a:p>
          <a:p>
            <a:r>
              <a:rPr lang="en-US" dirty="0"/>
              <a:t>4th Variable 'V1' is used for the first principal components obtained with payment card assurance for the first </a:t>
            </a:r>
            <a:r>
              <a:rPr lang="en-US" dirty="0" smtClean="0"/>
              <a:t>transactions</a:t>
            </a:r>
          </a:p>
          <a:p>
            <a:pPr marL="0" indent="0">
              <a:buNone/>
            </a:pPr>
            <a:endParaRPr lang="en-US" dirty="0"/>
          </a:p>
          <a:p>
            <a:r>
              <a:rPr lang="en-US" dirty="0"/>
              <a:t>5th Variable 'V2 to V28' is used for the </a:t>
            </a:r>
            <a:r>
              <a:rPr lang="en-US" dirty="0" smtClean="0"/>
              <a:t>principal </a:t>
            </a:r>
            <a:r>
              <a:rPr lang="en-US" dirty="0"/>
              <a:t>components obtained with payment card assurance for other transactions</a:t>
            </a:r>
          </a:p>
        </p:txBody>
      </p:sp>
    </p:spTree>
    <p:extLst>
      <p:ext uri="{BB962C8B-B14F-4D97-AF65-F5344CB8AC3E}">
        <p14:creationId xmlns:p14="http://schemas.microsoft.com/office/powerpoint/2010/main" val="746812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Histograms Analysis</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640740" y="2295267"/>
            <a:ext cx="5777646" cy="3107606"/>
          </a:xfrm>
          <a:prstGeom prst="rect">
            <a:avLst/>
          </a:prstGeom>
        </p:spPr>
      </p:pic>
      <p:pic>
        <p:nvPicPr>
          <p:cNvPr id="9" name="Picture 8"/>
          <p:cNvPicPr>
            <a:picLocks noChangeAspect="1"/>
          </p:cNvPicPr>
          <p:nvPr/>
        </p:nvPicPr>
        <p:blipFill>
          <a:blip r:embed="rId3"/>
          <a:stretch>
            <a:fillRect/>
          </a:stretch>
        </p:blipFill>
        <p:spPr>
          <a:xfrm>
            <a:off x="6501581" y="2088173"/>
            <a:ext cx="5604694" cy="3314700"/>
          </a:xfrm>
          <a:prstGeom prst="rect">
            <a:avLst/>
          </a:prstGeom>
        </p:spPr>
      </p:pic>
    </p:spTree>
    <p:extLst>
      <p:ext uri="{BB962C8B-B14F-4D97-AF65-F5344CB8AC3E}">
        <p14:creationId xmlns:p14="http://schemas.microsoft.com/office/powerpoint/2010/main" val="139841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677333" y="609600"/>
            <a:ext cx="11165905" cy="1320800"/>
          </a:xfrm>
        </p:spPr>
        <p:txBody>
          <a:bodyPr>
            <a:normAutofit/>
          </a:bodyPr>
          <a:lstStyle/>
          <a:p>
            <a:r>
              <a:rPr lang="en-US" sz="4400" dirty="0" smtClean="0">
                <a:latin typeface="Rockwell" panose="02060603020205020403" pitchFamily="18" charset="0"/>
              </a:rPr>
              <a:t>       Descriptive Characteristics of Data</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2792887" y="1523854"/>
            <a:ext cx="6301426" cy="5215520"/>
          </a:xfrm>
          <a:prstGeom prst="rect">
            <a:avLst/>
          </a:prstGeom>
          <a:ln>
            <a:solidFill>
              <a:schemeClr val="accent1"/>
            </a:solidFill>
          </a:ln>
        </p:spPr>
      </p:pic>
    </p:spTree>
    <p:extLst>
      <p:ext uri="{BB962C8B-B14F-4D97-AF65-F5344CB8AC3E}">
        <p14:creationId xmlns:p14="http://schemas.microsoft.com/office/powerpoint/2010/main" val="465976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PMF Analysis</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2219630" y="1904999"/>
            <a:ext cx="6985916" cy="4710321"/>
          </a:xfrm>
          <a:prstGeom prst="rect">
            <a:avLst/>
          </a:prstGeom>
        </p:spPr>
      </p:pic>
    </p:spTree>
    <p:extLst>
      <p:ext uri="{BB962C8B-B14F-4D97-AF65-F5344CB8AC3E}">
        <p14:creationId xmlns:p14="http://schemas.microsoft.com/office/powerpoint/2010/main" val="3785256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CDF Analysis</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2027750" y="1639804"/>
            <a:ext cx="7529488" cy="5129790"/>
          </a:xfrm>
          <a:prstGeom prst="rect">
            <a:avLst/>
          </a:prstGeom>
        </p:spPr>
      </p:pic>
    </p:spTree>
    <p:extLst>
      <p:ext uri="{BB962C8B-B14F-4D97-AF65-F5344CB8AC3E}">
        <p14:creationId xmlns:p14="http://schemas.microsoft.com/office/powerpoint/2010/main" val="1586570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Probability Distribution Plot</a:t>
            </a:r>
            <a:endParaRPr lang="en-US" sz="4400" dirty="0">
              <a:latin typeface="Rockwell" panose="02060603020205020403" pitchFamily="18" charset="0"/>
            </a:endParaRPr>
          </a:p>
        </p:txBody>
      </p:sp>
      <p:sp>
        <p:nvSpPr>
          <p:cNvPr id="6" name="AutoShape 2" descr="data:image/png;base64,iVBORw0KGgoAAAANSUhEUgAAAYUAAAEFCAYAAAAMk/uQAAAABHNCSVQICAgIfAhkiAAAAAlwSFlzAAALEgAACxIB0t1+/AAAADl0RVh0U29mdHdhcmUAbWF0cGxvdGxpYiB2ZXJzaW9uIDIuMi4yLCBodHRwOi8vbWF0cGxvdGxpYi5vcmcvhp/UCwAAGHZJREFUeJzt3X+8XHV95/HXTS4QoxeM9fprK4tK/diHVRDQRORHdlEjsjYt1i21aoUHVXfjViqPBVdQxLpV1OAioCiIWAotlR/aaANpy4+NEYhQ/IFlPwi6tbuie+URyG0jYJK7f5xzvw7X+2PuzP0xc/J6Ph55MHPmc858P0wy7znfM3POwNjYGJIkASxZ7AFIknqHoSBJKgwFSVJhKEiSCkNBklQYCpKkwlBQ34iI34mImxfoufaLiBsX4rnmUkR8ICIuaKPu4og4dCHGpP5iKEiTWwG8bLEHMY9eBQws9iDUewYXewDSdCLig8DvAw8C36uXPR+4EBgCngl8E/hd4PXAf87MV9R1+wO3AQcAZwC/DTxWb+utmfnANE/9eeAJEfFN4FDgcOBjwPJ6G2dm5vUzjP0ZwEXAC4DdwEWZ+cmI+FXg0/W4BoAvZObHIuIA4Ebgb+vnHATeD7y93sYdwO8B+wO3ANcDK+ttvDMzN094/n8DXFDX7wX8ZWb+aUT8d+BZwBUR8RbgfwHnAS+q6/4e+K+ZuXO6/tRM7imoZ0XEWqo3+oOp3pT3qx/6Q6o30lXAgcBzgOOALwIHRsQL67qTgS8ATwdOAV6amYcBm6jeTKdzIvCzzDwYeDJwNfCuzHwx8AfAn0fEc2bYxqeAezPzBcDLgbdFxIHAFcBNmfki4BXAmyLihHqd5wBfrcd5K9Wb9e8BLwSOBFbVdfsDt9Tjew9wVUTsNeH5LwcuzcxDqfZ6XhkR/zEzzwB+BPx+Zt4OfAK4s657CfBU4N0z9KaGMhTUy14JXJuZo/Wn1kvr5acDIxFxGtUn7mcBT8rMx4BLgJMjYinwVuCzwP8FvgX8Q0R8HPhmZn5pFuNYCdxXv4GSmd8FtgCr2xj/Z+t1Hs7M3wAeoAqCC8eXA5cBx9br/BzYUN++H/h6Zm7PzEeo3sifUj+2LTOvrLexEdgFvHj8iSPiicDRwJ/Uezu3UQXJwZOM8z8Ab6/r7qQKkBfN0Jsayukj9brWee/x6Yy/oPq7+1fAV6ne7MbrLgK+QTW9cndm/gAgIo4GDqN6o/5ERFyfmae1OYalwMSThC2hmmqZzs7W9SLiuVRTVxPn8lu39Vhmtj7Xz6fZ9sRt7Jow5gHg8MzcUT//U4FHJtnWUuANmXlPXfdkfrlf7SHcU1Av2wi8ISKeHBFLgDfXy9cAH8zMq+r7K6ne2MjMf6aadvkE1V4EEXEQcDdwT2Z+uH7spTM8905gaUQM1Nt7QUS8rN7eC4GjgJtn2MbfUU1DERH7Uc3VH0j1qX1dy/K3UB1HmI3hiHhNvY3XUYXHd8YfzMzt9fO8u655MtXezdqW/saD6AbgjyNiICL2Af4aeOcsx6OGMBTUszLzb6imjO4Abgcerh96L3BdRHwH+AzVXsGBLat+niok/qbezreo9iruiIg7gJOYec78AWAr8F2qT81vAM6vn/NK4MTMvHeGbbwT+PWI+DbVG/KHM/NOqgPnx9Tb2gpcSzWFNBuPAG+OiG9RHUT/rczcNaHmjcCq+nluB/4iM6+oH7uW6rjIq4E/Ap5IFSrfrv/70VmORw0x4Kmz1ST1HsUFwD9l5jmLPZ75UH9L6e7MfNJij0XN4zEFNUZEDAE/pPpUfmob9ZupvtY6mSMzc3SG9f8d1VTUZG7KzD+eaQxSr3FPQZJUeExBklQYCpKkoq+PKYyMjHY197VixXK2bdsxV8NZNE3pA+ylVzWll6b0Ad31Mjw8NOV5r/boPYXBwaWLPYQ50ZQ+wF56VVN6aUofMH+97NGhIEl6PENBklQYCpKkwlCQJBWGgiSpMBQkSYWhIEkq2vrxWkSsBM7JzNUR8ZfAM+qHDgBuy8wTIuKvgV+hOq/7zzLz2PrSg5dRnXr4bmBdZu6OiLOoLp+4EzglM7dOVTtHfUqS2jDjnkJ9ycNLgGUAmXlCZq6mugj6Q8D4mSAPBI7IzNWZOX5pwXOpLnB+JNVVoNZGxCFUlwlcCZxAfVnCyWq7b0+SNBvt7CncDxxPdRHwVmcD52fmAxHxdKqLm2+or/D0kcz8CnAo1QVQoLqK1quBBDbVlxz8YUQMRsTwFLXXTTewFSuWd/2rvuHhqc6c3F+a0gf0fi+vO/XLbdVtWL+253uZjab00pQ+YH56mTEUMvOa+qIeRUQ8DTiGX+wl7A2sB86jurD4lojYCgy0XG92FNgP2JfqOrVMWD5Z7bS6PYfJ8PAQIyPTnjK/LzSlD2hWL0BjemnK69KUPqC7XqYLk04PNP8OcGXL5f9+DFyUmTsz8/8BdwEBtB4TGKKabtrO4y9sMr58slpJ0gLqNBReSTXF03r/rwAi4knAbwD3AHdFxOq65lhgM9VVsdZExJKI2B9Ykpk/naJWkrSAOg2FAL4/ficzNwLfi4jbgE3Ae+s3+lOBsyPiVqoppqvrC5dvBm4FrgHW1Zv5pdoOxyZJ6lBfX46z2+spNGV+sSl9QH/0ctJHbmyrbsP6tT3fS7v64XVpR1P6gK6PKXg9BUnSzAwFSVJhKEiSCkNBklQYCpKkwlCQJBWGgiSpMBQkSYWhIEkqDAVJUmEoSJIKQ0GSVBgKkqTCUJAkFYaCJKkwFCRJhaEgSSoMBUlSYShIkgpDQZJUGAqSpGKwnaKIWAmck5mrI+IQYAPwvfrhT2fmVRFxFnAcsBM4JTO3RsSBwGXAGHA3sC4zd8+mdq4alSTNbMY9hYg4DbgEWFYvOgQ4NzNX13+uqoPiaGAlcAJwYV17LnBmZh4JDABrZ1M7Fw1KktrXzp7C/cDxwOX1/UOBiIi1VHsLpwBHAJsycwz4YUQMRsRwXXtLvd5G4NVAzqL2um4blCS1b8ZQyMxrIuKAlkVbgUsy886IOAM4C3gIeLClZhTYDxio3/xbl+07i9pprVixnMHBpTOVTWt4eKir9XtFU/oAe+lVTemlKX3A/PTS1jGFCa7LzIfGbwPnA18GWkc3RBUUuydZtn0WtdPatm3HbMf+OMPDQ4yMjHa1jV7QlD6gWb0AjemlKa9LU/qA7nqZLkw6+fbRDRHxsvr2McCdwBZgTUQsiYj9gSWZ+VPgrohYXdceC2yeZa0kaQF1sqfwn4ALIuIx4MfA2zJze0RsBm6lCpp1de2pwMURsTdwD3B1Zu5qt7bTpiRJnRkYGxubuapHjYyMdjX4puxKNqUP6I9eTvrIjW3VbVi/tud7aVc/vC7taEof0PX00cBUj/njNUlSYShIkgpDQZJUGAqSpMJQkCQVhoIkqTAUJEmFoSBJKgwFSVJhKEiSCkNBklQYCpKkwlCQJBWGgiSpMBQkSYWhIEkqDAVJUmEoSJIKQ0GSVBgKkqTCUJAkFYaCJKkYbKcoIlYC52Tm6og4GDgf2AU8CrwlM38SEZ8EXgGM1qutBfYCrgSeAPwIODEzd0TEHwJvB3YCH8rMr0TEUyernatGJUkzm3FPISJOAy4BltWLzgP+S2auBq4FTq+XHwKsyczV9Z+HgfcDV2bmkcBdwNsj4hnAH1EFyBrgwxGxz2S1c9SjJKlN7ewp3A8cD1xe3z8hMx9oWf+RiFgC/Brw2Yh4OvC5zLwUOAL407p2Y337fmBLZj4KPBoR9wEvnqL2E9MNbMWK5QwOLm2jhakNDw91tX6vaEofYC+9qim9NKUPmJ9eZgyFzLwmIg5ouf8AQEQcDrwTOAp4ItWU0rnAUuCmiLgD2Bd4uF51FNhvwrKplo8vm9a2bd3NLg0PDzEyMjpzYY9rSh/QrF6AxvTSlNelKX1Ad71MFyYdHWiOiN8FLgKOy8wRYAdwXmbuyMxR4EbgIGA7MP7sQ8BDE5ZNtXx8mSRpAc06FCLiTVR7CKsz8/v14ucDX4uIpRGxF9VU0D8AW4DX1jXHApuBrcCREbEsIvYDfh24e4paSdICmlUoRMRS4JNUn+SvjYibI+LszLwHuAK4DbgF+LPM/C7wIeCEiNgCvBy4IDN/XG9jM9UexRmZ+chktXPSoSSpbW19JTUz/zewqr77lClqPgp8dMKynwCvmaT2YuDidmolSQvHH69JkgpDQZJUGAqSpMJQkCQVhoIkqTAUJEmFoSBJKgwFSVJhKEiSCkNBklQYCpKkwlCQJBWGgiSpMBQkSYWhIEkqDAVJUmEoSJIKQ0GSVBgKkqTCUJAkFYaCJKkYbKcoIlYC52Tm6og4ELgMGAPuBtZl5u6IOAs4DtgJnJKZW+eidu5alSTNZMY9hYg4DbgEWFYvOhc4MzOPBAaAtRFxCHA0sBI4AbhwLmq7b0+SNBvtTB/dDxzfcv9Q4Jb69kbglcARwKbMHMvMHwKDETE8B7WSpAU04/RRZl4TEQe0LBrIzLH69iiwH7Av8GBLzfjybmuntWLFcgYHl85UNq3h4aGu1u8VTekD7KVXNaWXpvQB89NLW8cUJmid5x8CHgK217cnLu+2dlrbtu2Yzbh/yfDwECMjo11toxc0pQ9oVi9AY3ppyuvSlD6gu16mC5NOvn10V0Ssrm8fC2wGtgBrImJJROwPLMnMn85BrSRpAXWyp3AqcHFE7A3cA1ydmbsiYjNwK1XQrJuL2k6bkiR1ZmBsbGzmqh41MjLa1eCbsivZlD6gP3o56SM3tlW3Yf3anu+lXf3wurSjKX1A19NHA1M95o/XJEmFoSBJKgwFSVJhKEiSCkNBklQYCpKkwlCQJBWGgiSpMBQkSYWhIEkqDAVJUmEoSJIKQ0GSVBgKkqTCUJAkFYaCJKkwFCRJhaEgSSoMBUlSYShIkgpDQZJUGAqSpGKwk5Ui4q3AW+u7y4CDgTcCHwP+uV5+FrAZ+BRwEPAocHJm3hcRq4DzgJ3Apsw8OyKWTFbbyfgkSZ3pKBQy8zLgMoCIuBC4FDgEOC0zrxmvi4jjgWWZ+fI6CNYDa4GLgNcD3we+GhGHAAdMUStJWiAdhcK4iDgMeGFmrouIjcBLIuIUYCtwOnAEcD1AZt4WEYdFxL7APpl5f72NG4BjgGdOrJ3p+VesWM7g4NJuWmB4eKir9XtFU/oAe+lVTemlKX3A/PTSVSgA7wXOrm//LfAl4AdUewLvAPYFHm6p31Uv296ybBR47mS1ETGYmTunevJt23Z0Nfjh4SFGRka72kYvaEof0KxegMb00pTXpSl9QHe9TBcmHR9ojognAy/IzJvqRZdm5vczcwz4MvASqjf/1mdfMsmyIeChyWqnCwRJ0tzr5ttHRwF/BxARA8C3I+JX68eOAe4EtgCvrWtWAd/JzO3AYxHxvHq9NVQHpH+ptouxSZI60M30UVAdKCYzxyLiZODaiPgZ8I/AxVTTRa+KiK8DA8CJ9brvAK4AllJ9++j2iPjGFLWSpAXScShk5scm3N8EbJqk9B2TrHsbsGrCst2T1UqSFo4/XpMkFYaCJKkwFCRJhaEgSSoMBUlSYShIkgpDQZJUGAqSpMJQkCQVhoIkqTAUJEmFoSBJKgwFSVJhKEiSCkNBklQYCpKkwlCQJBWGgiSpMBQkSYWhIEkqDAVJUjHY6YoRcRfwcH33B8BngPOAncCmzDw7IpYAnwIOAh4FTs7M+yJiVbu1nY5PkjR7HYVCRCwDyMzVLcu+Cbwe+D7w1Yg4BDgAWJaZL6+DYD2wFrhoFrWSpAXS6Z7CQcDyiNhUb+MDwD6ZeT9ARNwAHAM8E7geIDNvi4jDImLfdms77kqS1JFOQ2EH8HHgEuDXgI3AQy2PjwLPBfblF1NMALvqZdvbqY2IwczcOdUgVqxYzuDg0g5bqAwPD3W1fq9oSh9gL72qKb00pQ+Yn146DYV7gfsycwy4NyIeBp7S8vgQVUgsr2+PW0IVCEPt1E4XCADbtu3ocPiV4eEhRkZGu9pGL2hKH9CsXoDG9NKU16UpfUB3vUwXJp1+++gkqjl/IuJZVG/o/xoRz4uIAWANsBnYAry2rlsFfCcztwOPtVPb4dgkSR3qdE/hc8BlEfE1YIwqJHYDVwBLqb5RdHtEfAN4VUR8HRgATqzXf8csaiVJC6SjUMjMx4A3TvLQqgl1u6kCYOL6t7VbK0laOP54TZJUGAqSpMJQkCQVhoIkqTAUJEmFoSBJKgwFSVJhKEiSCkNBklQYCpKkwlCQJBUdX45TkjT3TvrIjW3VbVg/PxemdE9BklQYCpKkwlCQJBWGgiSpMBQkSYWhIEkqDAVJUmEoSJIKQ0GSVBgKkqSio9NcRMRewKXAAcA+wIeA/wNsAL5Xl306M6+KiLOA44CdwCmZuTUiDgQuA8aAu4F1mbl7stpOG5MkzV6n5z56E/BgZr45In4FuAv4IHBuZq4fL4qIQ4CjgZXAs4FrgJcC5wJnZubNEXERsDYi/mmKWknSAuk0FL4IXN1yfydwKBARsZZqb+EU4AhgU2aOAT+MiMGIGK5rb6nX3Qi8GsjJajNzZKpBrFixnMHBpR22UBkeHupq/V7RlD7AXnpVU3ppSh8wP710FAqZ+S8AETFEFQ5nUk0jXZKZd0bEGcBZwEPAgy2rjgL7AQP1m3/rsn2nqJ0yFLZt29HJ8Ivh4SFGRka72kYvaEof0KxegMb00pTXpSl9jOu0l+nCpOMDzRHxbOAm4PLMvBK4LjPvrB++DngJsB1offYhqqDYPcmyqWolSQuko1CIiKcDm4DTM/PSevENEfGy+vYxwJ3AFmBNRCyJiP2BJZn5U+CuiFhd1x4LbJ6mVpK0QDo9pvBeYAXwvoh4X73s3cD/iIjHgB8Db8vM7RGxGbiVKoDW1bWnAhdHxN7APcDVmblrilpJ0gLp9JjCu4B3TfLQ4ZPUfgD4wIRl91J902jGWknSwvFynNI8ed2pX26r7tL3/Pt5HknvafeSk3vi/5vF5i+aJUmFoSBJKgwFSVJhKEiSCkNBklQYCpKkwlCQJBX+TkHqE363XwvBPQVJUuGegrSHanfPA2DD+rXzOBL1EvcUJEmFoSBJKpw+Uk+Z65PIzWaKZLEO0M5mjNJ8MxS0IPrhja8fxijNN6ePJEmFewqalN+Jl/ZM7ilIkgr3FPYwTZk3b0of88H/N+qGoSBpRl5adM9hKPSwdj/xLeavTf1UqlaL9fehH/6t9IueCoWIWAJ8CjgIeBQ4OTPvW9xRzT3fSKX2+G9l4fVUKAC/BSzLzJdHxCpgPWC0z6DdXXtpT+e/lZn1WigcAVwPkJm3RcRh8/lk/gWRpMfrtVDYF3i45f6uiBjMzJ2TFQ8PDw1082TOL0rqZ8PDQ3O+zV77ncJ2oLXLJVMFgiRp7vVaKGwBXgtQH1P4zuIOR5L2LL02fXQd8KqI+DowAJy4yOORpD3KwNjY2GKPQZLUI3pt+kiStIgMBUlSYShIkopeO9A875pyKo2IWAmck5mrI+JA4DJgDLgbWJeZuxdzfO2IiL2AS4EDgH2ADwH/SH/2shS4GAhgF9WXJAbow14AIuJpwJ3Aq4Cd9G8fd/GL3z79APgMcB5VT5sy8+zFGttsRcR/A34T2JvqPewW5uF12RP3FMqpNID3UJ1Ko69ExGnAJcCyetG5wJmZeSTVG1G//CrvTcCD9biPBS6gf3t5HUBmvgJ4P1UffdlLHdafAX5WL+rXPpYBZObq+s+JwEXAG6nOnrAyIg5ZzDG2KyJWA4cDrwCOBp7NPL0ue2IoPO5UGsC8nkpjntwPHN9y/1CqTw0AG4FXLviIOvNF4H0t93fSp71k5peAt9V3/y3wE/q0F+DjVG+eP6rv92sfBwHLI2JTRNwYEUcB+2Tm/Zk5BtwAHLO4Q2zbGqrfbV0HbAC+wjy9LntiKEx6Ko3FGkwnMvMa4Octiwbqv+QAo8B+Cz+q2cvMf8nM0YgYAq4GzqRPewHIzJ0R8QXgfKp++q6XiHgrMJKZN7Qs7rs+ajuoAm4N8A7g8/Wycf3Uy1OpPsC+gaqXK6jO+DDnr8ueGApNPJVG6zziEPDQYg1ktiLi2cBNwOWZeSV93AtAZv4B8Hyq4wtPaHmoX3o5ieoHpDcDBwN/Bjyt5fF+6QPgXuDPM3MsM++l+jD4lJbH+6mXB4EbMvOxzEzgER4fAnPWy54YCk08lcZd9ZwjVHPzmxdxLG2LiKcDm4DTM/PSenG/9vLm+kAgVJ9GdwN39FsvmXlUZh6dmauBbwJvATb2Wx+1k6iPGUbEs4DlwL9GxPMiYoBqD6Jfevka8JqIGKh7eSLw9/PxuvTVtMkcaeKpNE4FLo6IvYF7qKYu+sF7gRXA+yJi/NjCu4BP9mEv1wKfj4j/CewFnEI1/n58XSbq179fnwMui4ivUX1D5ySqsL4CWEr17aPbF3F8bcvMr9THRLZSfZhfR/Vtqjl/XTzNhSSp2BOnjyRJUzAUJEmFoSBJKgwFSVJhKEiSCkNBklQYCpKk4v8D2q6mb2WvZDgAAAAASUVORK5CYII="/>
          <p:cNvSpPr>
            <a:spLocks noChangeAspect="1" noChangeArrowheads="1"/>
          </p:cNvSpPr>
          <p:nvPr/>
        </p:nvSpPr>
        <p:spPr bwMode="auto">
          <a:xfrm>
            <a:off x="5943600" y="3276600"/>
            <a:ext cx="2346158" cy="2346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2385646" y="1465193"/>
            <a:ext cx="6978161" cy="5283943"/>
          </a:xfrm>
          <a:prstGeom prst="rect">
            <a:avLst/>
          </a:prstGeom>
          <a:ln>
            <a:solidFill>
              <a:schemeClr val="accent1"/>
            </a:solidFill>
          </a:ln>
        </p:spPr>
      </p:pic>
    </p:spTree>
    <p:extLst>
      <p:ext uri="{BB962C8B-B14F-4D97-AF65-F5344CB8AC3E}">
        <p14:creationId xmlns:p14="http://schemas.microsoft.com/office/powerpoint/2010/main" val="876340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520</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Rockwell</vt:lpstr>
      <vt:lpstr>Tahoma</vt:lpstr>
      <vt:lpstr>Wingdings 3</vt:lpstr>
      <vt:lpstr>Wisp</vt:lpstr>
      <vt:lpstr>Fraud Credit Card Transactions   Assignment 12-2,  Week -12   Term Project : EDA – DSS 530  Syed Abidi</vt:lpstr>
      <vt:lpstr>Term Project question</vt:lpstr>
      <vt:lpstr>Fraud transaction of 2013 data</vt:lpstr>
      <vt:lpstr>Five Variables of the dataset</vt:lpstr>
      <vt:lpstr>Histograms Analysis</vt:lpstr>
      <vt:lpstr>       Descriptive Characteristics of Data</vt:lpstr>
      <vt:lpstr>PMF Analysis</vt:lpstr>
      <vt:lpstr>CDF Analysis</vt:lpstr>
      <vt:lpstr>Probability Distribution Plot</vt:lpstr>
      <vt:lpstr>Scatterplots Analysis</vt:lpstr>
      <vt:lpstr>Covariance and Correlation Analysis </vt:lpstr>
      <vt:lpstr>Hypothesis Testing Analysis</vt:lpstr>
      <vt:lpstr>Regression Analysis</vt:lpstr>
      <vt:lpstr>Key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2018-11-16T20:53:10Z</dcterms:created>
  <dcterms:modified xsi:type="dcterms:W3CDTF">2020-11-22T05:45:45Z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