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9" d="100"/>
          <a:sy n="69" d="100"/>
        </p:scale>
        <p:origin x="54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0EC56-7BCC-46DF-A38B-408B8C49872A}" type="datetimeFigureOut">
              <a:rPr lang="fr-FR" smtClean="0"/>
              <a:t>15/10/2022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582E3-FA47-48B6-84C8-2603D95FDF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3461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0EC56-7BCC-46DF-A38B-408B8C49872A}" type="datetimeFigureOut">
              <a:rPr lang="fr-FR" smtClean="0"/>
              <a:t>15/10/2022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582E3-FA47-48B6-84C8-2603D95FDF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0457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0EC56-7BCC-46DF-A38B-408B8C49872A}" type="datetimeFigureOut">
              <a:rPr lang="fr-FR" smtClean="0"/>
              <a:t>15/10/2022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582E3-FA47-48B6-84C8-2603D95FDF91}" type="slidenum">
              <a:rPr lang="fr-FR" smtClean="0"/>
              <a:t>‹N°›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268066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0EC56-7BCC-46DF-A38B-408B8C49872A}" type="datetimeFigureOut">
              <a:rPr lang="fr-FR" smtClean="0"/>
              <a:t>15/10/2022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582E3-FA47-48B6-84C8-2603D95FDF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01168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0EC56-7BCC-46DF-A38B-408B8C49872A}" type="datetimeFigureOut">
              <a:rPr lang="fr-FR" smtClean="0"/>
              <a:t>15/10/2022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582E3-FA47-48B6-84C8-2603D95FDF91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990320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0EC56-7BCC-46DF-A38B-408B8C49872A}" type="datetimeFigureOut">
              <a:rPr lang="fr-FR" smtClean="0"/>
              <a:t>15/10/2022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582E3-FA47-48B6-84C8-2603D95FDF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29077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0EC56-7BCC-46DF-A38B-408B8C49872A}" type="datetimeFigureOut">
              <a:rPr lang="fr-FR" smtClean="0"/>
              <a:t>15/10/2022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582E3-FA47-48B6-84C8-2603D95FDF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36289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0EC56-7BCC-46DF-A38B-408B8C49872A}" type="datetimeFigureOut">
              <a:rPr lang="fr-FR" smtClean="0"/>
              <a:t>15/10/2022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582E3-FA47-48B6-84C8-2603D95FDF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219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0EC56-7BCC-46DF-A38B-408B8C49872A}" type="datetimeFigureOut">
              <a:rPr lang="fr-FR" smtClean="0"/>
              <a:t>15/10/2022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582E3-FA47-48B6-84C8-2603D95FDF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3338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0EC56-7BCC-46DF-A38B-408B8C49872A}" type="datetimeFigureOut">
              <a:rPr lang="fr-FR" smtClean="0"/>
              <a:t>15/10/2022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582E3-FA47-48B6-84C8-2603D95FDF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9971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0EC56-7BCC-46DF-A38B-408B8C49872A}" type="datetimeFigureOut">
              <a:rPr lang="fr-FR" smtClean="0"/>
              <a:t>15/10/2022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582E3-FA47-48B6-84C8-2603D95FDF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2788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0EC56-7BCC-46DF-A38B-408B8C49872A}" type="datetimeFigureOut">
              <a:rPr lang="fr-FR" smtClean="0"/>
              <a:t>15/10/2022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582E3-FA47-48B6-84C8-2603D95FDF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3316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0EC56-7BCC-46DF-A38B-408B8C49872A}" type="datetimeFigureOut">
              <a:rPr lang="fr-FR" smtClean="0"/>
              <a:t>15/10/2022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582E3-FA47-48B6-84C8-2603D95FDF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2393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0EC56-7BCC-46DF-A38B-408B8C49872A}" type="datetimeFigureOut">
              <a:rPr lang="fr-FR" smtClean="0"/>
              <a:t>15/10/2022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582E3-FA47-48B6-84C8-2603D95FDF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7648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0EC56-7BCC-46DF-A38B-408B8C49872A}" type="datetimeFigureOut">
              <a:rPr lang="fr-FR" smtClean="0"/>
              <a:t>15/10/2022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582E3-FA47-48B6-84C8-2603D95FDF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8947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0EC56-7BCC-46DF-A38B-408B8C49872A}" type="datetimeFigureOut">
              <a:rPr lang="fr-FR" smtClean="0"/>
              <a:t>15/10/2022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582E3-FA47-48B6-84C8-2603D95FDF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6091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0EC56-7BCC-46DF-A38B-408B8C49872A}" type="datetimeFigureOut">
              <a:rPr lang="fr-FR" smtClean="0"/>
              <a:t>15/10/2022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E8582E3-FA47-48B6-84C8-2603D95FDF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658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b="1" dirty="0" smtClean="0">
                <a:latin typeface="Wide Latin" panose="020A0A07050505020404" pitchFamily="18" charset="0"/>
              </a:rPr>
              <a:t>SQL</a:t>
            </a:r>
            <a:endParaRPr lang="fr-FR" b="1" dirty="0">
              <a:latin typeface="Wide Latin" panose="020A0A07050505020404" pitchFamily="18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3200" dirty="0" err="1" smtClean="0">
                <a:solidFill>
                  <a:schemeClr val="accent1"/>
                </a:solidFill>
                <a:latin typeface="Wide Latin" panose="020A0A07050505020404" pitchFamily="18" charset="0"/>
              </a:rPr>
              <a:t>S</a:t>
            </a:r>
            <a:r>
              <a:rPr lang="fr-FR" sz="3200" dirty="0" err="1" smtClean="0">
                <a:latin typeface="Wide Latin" panose="020A0A07050505020404" pitchFamily="18" charset="0"/>
              </a:rPr>
              <a:t>tructured</a:t>
            </a:r>
            <a:r>
              <a:rPr lang="fr-FR" sz="3200" dirty="0" smtClean="0">
                <a:latin typeface="Wide Latin" panose="020A0A07050505020404" pitchFamily="18" charset="0"/>
              </a:rPr>
              <a:t> </a:t>
            </a:r>
            <a:r>
              <a:rPr lang="fr-FR" sz="3200" dirty="0" err="1" smtClean="0">
                <a:solidFill>
                  <a:schemeClr val="accent1"/>
                </a:solidFill>
                <a:latin typeface="Wide Latin" panose="020A0A07050505020404" pitchFamily="18" charset="0"/>
              </a:rPr>
              <a:t>Q</a:t>
            </a:r>
            <a:r>
              <a:rPr lang="fr-FR" sz="3200" dirty="0" err="1" smtClean="0">
                <a:latin typeface="Wide Latin" panose="020A0A07050505020404" pitchFamily="18" charset="0"/>
              </a:rPr>
              <a:t>uery</a:t>
            </a:r>
            <a:r>
              <a:rPr lang="fr-FR" sz="3200" dirty="0" smtClean="0">
                <a:latin typeface="Wide Latin" panose="020A0A07050505020404" pitchFamily="18" charset="0"/>
              </a:rPr>
              <a:t> </a:t>
            </a:r>
            <a:r>
              <a:rPr lang="fr-FR" sz="3200" dirty="0" err="1" smtClean="0">
                <a:solidFill>
                  <a:schemeClr val="accent1"/>
                </a:solidFill>
                <a:latin typeface="Wide Latin" panose="020A0A07050505020404" pitchFamily="18" charset="0"/>
              </a:rPr>
              <a:t>L</a:t>
            </a:r>
            <a:r>
              <a:rPr lang="fr-FR" sz="3200" dirty="0" err="1" smtClean="0">
                <a:latin typeface="Wide Latin" panose="020A0A07050505020404" pitchFamily="18" charset="0"/>
              </a:rPr>
              <a:t>anguage</a:t>
            </a:r>
            <a:endParaRPr lang="fr-FR" sz="3200" dirty="0">
              <a:latin typeface="Wide Latin" panose="020A0A07050505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907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00216" y="1389408"/>
            <a:ext cx="8596668" cy="388077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SQL is a standard language for storing, manipulating and retrieving data in databases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/>
              <a:t>SQL stands for Structured Query </a:t>
            </a:r>
            <a:r>
              <a:rPr lang="en-US" dirty="0" smtClean="0"/>
              <a:t>Language</a:t>
            </a:r>
          </a:p>
          <a:p>
            <a:endParaRPr lang="en-US" dirty="0"/>
          </a:p>
          <a:p>
            <a:r>
              <a:rPr lang="en-US" dirty="0"/>
              <a:t>SQL lets you access and manipulate </a:t>
            </a:r>
            <a:r>
              <a:rPr lang="en-US" dirty="0" smtClean="0"/>
              <a:t>databases</a:t>
            </a:r>
          </a:p>
          <a:p>
            <a:endParaRPr lang="en-US" dirty="0"/>
          </a:p>
          <a:p>
            <a:r>
              <a:rPr lang="en-US" dirty="0"/>
              <a:t>SQL became a standard of the American National Standards Institute (ANSI) in 1986, and of the International Organization for Standardization (ISO) in 1987</a:t>
            </a:r>
          </a:p>
          <a:p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75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fr-FR" sz="5400" b="1" dirty="0" err="1">
                <a:latin typeface="Wide Latin" panose="020A0A07050505020404" pitchFamily="18" charset="0"/>
              </a:rPr>
              <a:t>NoSQL</a:t>
            </a:r>
            <a:endParaRPr lang="fr-FR" sz="5400" b="1" dirty="0">
              <a:latin typeface="Wide Latin" panose="020A0A07050505020404" pitchFamily="18" charset="0"/>
            </a:endParaRPr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/>
            <a:r>
              <a:rPr lang="fr-FR" sz="3200" b="1" dirty="0">
                <a:solidFill>
                  <a:schemeClr val="accent1"/>
                </a:solidFill>
                <a:latin typeface="Wide Latin" panose="020A0A07050505020404" pitchFamily="18" charset="0"/>
              </a:rPr>
              <a:t>N</a:t>
            </a:r>
            <a:r>
              <a:rPr lang="fr-FR" sz="3200" b="1" dirty="0">
                <a:latin typeface="Wide Latin" panose="020A0A07050505020404" pitchFamily="18" charset="0"/>
              </a:rPr>
              <a:t>ot </a:t>
            </a:r>
            <a:r>
              <a:rPr lang="fr-FR" sz="3200" b="1" dirty="0" err="1">
                <a:solidFill>
                  <a:schemeClr val="accent1"/>
                </a:solidFill>
                <a:latin typeface="Wide Latin" panose="020A0A07050505020404" pitchFamily="18" charset="0"/>
              </a:rPr>
              <a:t>O</a:t>
            </a:r>
            <a:r>
              <a:rPr lang="fr-FR" sz="3200" b="1" dirty="0" err="1">
                <a:latin typeface="Wide Latin" panose="020A0A07050505020404" pitchFamily="18" charset="0"/>
              </a:rPr>
              <a:t>nly</a:t>
            </a:r>
            <a:r>
              <a:rPr lang="fr-FR" sz="3200" b="1" dirty="0">
                <a:latin typeface="Wide Latin" panose="020A0A07050505020404" pitchFamily="18" charset="0"/>
              </a:rPr>
              <a:t> </a:t>
            </a:r>
            <a:r>
              <a:rPr lang="fr-FR" sz="3200" b="1" dirty="0">
                <a:solidFill>
                  <a:schemeClr val="accent1"/>
                </a:solidFill>
                <a:latin typeface="Wide Latin" panose="020A0A07050505020404" pitchFamily="18" charset="0"/>
              </a:rPr>
              <a:t>SQL</a:t>
            </a:r>
            <a:r>
              <a:rPr lang="fr-FR" sz="3200" b="1" dirty="0">
                <a:latin typeface="Wide Latin" panose="020A0A07050505020404" pitchFamily="18" charset="0"/>
              </a:rPr>
              <a:t> </a:t>
            </a:r>
            <a:r>
              <a:rPr lang="fr-FR" sz="3200" b="1" dirty="0" err="1">
                <a:latin typeface="Wide Latin" panose="020A0A07050505020404" pitchFamily="18" charset="0"/>
              </a:rPr>
              <a:t>database</a:t>
            </a:r>
            <a:endParaRPr lang="fr-FR" sz="3200" b="1" dirty="0">
              <a:latin typeface="Wide Latin" panose="020A0A07050505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669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32418" y="1422458"/>
            <a:ext cx="8596668" cy="388077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NoSQL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is an approach to database management that can accommodate a wide variety of data models, including key-value, document, columnar and graph formats. 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NoSQL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database generally means that it is non-relational, distributed, flexible and scalable. Additional common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NoSQL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database features include the lack of a database schema, data clustering, replication support and eventual consistency, as opposed to the typical ACID (atomicity, consistency, isolation and durability) transaction consistency of relational and SQL databases. Many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NoSQL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database systems are also open source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286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>
                <a:latin typeface="Wide Latin" panose="020A0A07050505020404" pitchFamily="18" charset="0"/>
              </a:rPr>
              <a:t>SQL vs </a:t>
            </a:r>
            <a:r>
              <a:rPr lang="fr-FR" dirty="0" err="1" smtClean="0">
                <a:latin typeface="Wide Latin" panose="020A0A07050505020404" pitchFamily="18" charset="0"/>
              </a:rPr>
              <a:t>NoSQL</a:t>
            </a:r>
            <a:endParaRPr lang="fr-FR" dirty="0">
              <a:latin typeface="Wide Latin" panose="020A0A07050505020404" pitchFamily="18" charset="0"/>
            </a:endParaRPr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5132755"/>
              </p:ext>
            </p:extLst>
          </p:nvPr>
        </p:nvGraphicFramePr>
        <p:xfrm>
          <a:off x="666846" y="2160588"/>
          <a:ext cx="8596312" cy="3783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156"/>
                <a:gridCol w="4298156"/>
              </a:tblGrid>
              <a:tr h="625912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SQL</a:t>
                      </a:r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err="1" smtClean="0"/>
                        <a:t>NoSQL</a:t>
                      </a:r>
                      <a:endParaRPr lang="fr-FR" sz="2400" dirty="0"/>
                    </a:p>
                  </a:txBody>
                  <a:tcPr/>
                </a:tc>
              </a:tr>
              <a:tr h="625912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Relational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Database</a:t>
                      </a:r>
                      <a:r>
                        <a:rPr lang="fr-FR" dirty="0" smtClean="0"/>
                        <a:t> management system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Distributed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Database</a:t>
                      </a:r>
                      <a:r>
                        <a:rPr lang="fr-FR" baseline="0" dirty="0" smtClean="0"/>
                        <a:t> management system</a:t>
                      </a:r>
                      <a:endParaRPr lang="fr-FR" dirty="0"/>
                    </a:p>
                  </a:txBody>
                  <a:tcPr/>
                </a:tc>
              </a:tr>
              <a:tr h="625912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Vertically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Scalable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Horizontally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Scalable</a:t>
                      </a:r>
                      <a:endParaRPr lang="fr-FR" dirty="0"/>
                    </a:p>
                  </a:txBody>
                  <a:tcPr/>
                </a:tc>
              </a:tr>
              <a:tr h="625912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Fixed</a:t>
                      </a:r>
                      <a:r>
                        <a:rPr lang="fr-FR" dirty="0" smtClean="0"/>
                        <a:t> or </a:t>
                      </a:r>
                      <a:r>
                        <a:rPr lang="fr-FR" dirty="0" err="1" smtClean="0"/>
                        <a:t>predifined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Schema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Dynamic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Schema</a:t>
                      </a:r>
                      <a:endParaRPr lang="fr-FR" dirty="0"/>
                    </a:p>
                  </a:txBody>
                  <a:tcPr/>
                </a:tc>
              </a:tr>
              <a:tr h="625912">
                <a:tc>
                  <a:txBody>
                    <a:bodyPr/>
                    <a:lstStyle/>
                    <a:p>
                      <a:r>
                        <a:rPr lang="fr-FR" dirty="0" smtClean="0"/>
                        <a:t>Not </a:t>
                      </a:r>
                      <a:r>
                        <a:rPr lang="fr-FR" dirty="0" err="1" smtClean="0"/>
                        <a:t>suitable</a:t>
                      </a:r>
                      <a:r>
                        <a:rPr lang="fr-FR" dirty="0" smtClean="0"/>
                        <a:t> for </a:t>
                      </a:r>
                      <a:r>
                        <a:rPr lang="fr-FR" dirty="0" err="1" smtClean="0"/>
                        <a:t>hierarchical</a:t>
                      </a:r>
                      <a:r>
                        <a:rPr lang="fr-FR" dirty="0" smtClean="0"/>
                        <a:t> data </a:t>
                      </a:r>
                      <a:r>
                        <a:rPr lang="fr-FR" dirty="0" err="1" smtClean="0"/>
                        <a:t>storage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Best </a:t>
                      </a:r>
                      <a:r>
                        <a:rPr lang="fr-FR" dirty="0" err="1" smtClean="0"/>
                        <a:t>suitable</a:t>
                      </a:r>
                      <a:r>
                        <a:rPr lang="fr-FR" dirty="0" smtClean="0"/>
                        <a:t> for </a:t>
                      </a:r>
                      <a:r>
                        <a:rPr lang="fr-FR" dirty="0" err="1" smtClean="0"/>
                        <a:t>hierarchical</a:t>
                      </a:r>
                      <a:r>
                        <a:rPr lang="fr-FR" dirty="0" smtClean="0"/>
                        <a:t> data </a:t>
                      </a:r>
                      <a:r>
                        <a:rPr lang="fr-FR" dirty="0" err="1" smtClean="0"/>
                        <a:t>storage</a:t>
                      </a:r>
                      <a:endParaRPr lang="fr-FR" dirty="0"/>
                    </a:p>
                  </a:txBody>
                  <a:tcPr/>
                </a:tc>
              </a:tr>
              <a:tr h="625912">
                <a:tc>
                  <a:txBody>
                    <a:bodyPr/>
                    <a:lstStyle/>
                    <a:p>
                      <a:r>
                        <a:rPr lang="fr-FR" dirty="0" smtClean="0"/>
                        <a:t>Can </a:t>
                      </a:r>
                      <a:r>
                        <a:rPr lang="fr-FR" dirty="0" err="1" smtClean="0"/>
                        <a:t>be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used</a:t>
                      </a:r>
                      <a:r>
                        <a:rPr lang="fr-FR" dirty="0" smtClean="0"/>
                        <a:t> for </a:t>
                      </a:r>
                      <a:r>
                        <a:rPr lang="fr-FR" dirty="0" err="1" smtClean="0"/>
                        <a:t>complex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queries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Not good for </a:t>
                      </a:r>
                      <a:r>
                        <a:rPr lang="fr-FR" dirty="0" err="1" smtClean="0"/>
                        <a:t>complex</a:t>
                      </a:r>
                      <a:r>
                        <a:rPr lang="fr-FR" dirty="0" smtClean="0"/>
                        <a:t> </a:t>
                      </a:r>
                      <a:r>
                        <a:rPr lang="fr-FR" smtClean="0"/>
                        <a:t>queries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lèche droite 3"/>
          <p:cNvSpPr/>
          <p:nvPr/>
        </p:nvSpPr>
        <p:spPr>
          <a:xfrm>
            <a:off x="2027104" y="1299990"/>
            <a:ext cx="6191479" cy="2754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695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TM02900688[[fn=Facette]]</Template>
  <TotalTime>94</TotalTime>
  <Words>207</Words>
  <Application>Microsoft Office PowerPoint</Application>
  <PresentationFormat>Grand écran</PresentationFormat>
  <Paragraphs>25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Trebuchet MS</vt:lpstr>
      <vt:lpstr>Wide Latin</vt:lpstr>
      <vt:lpstr>Wingdings 3</vt:lpstr>
      <vt:lpstr>Facette</vt:lpstr>
      <vt:lpstr>SQL</vt:lpstr>
      <vt:lpstr>Présentation PowerPoint</vt:lpstr>
      <vt:lpstr>NoSQL</vt:lpstr>
      <vt:lpstr>Présentation PowerPoint</vt:lpstr>
      <vt:lpstr>SQL vs NoSQL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Compte Microsoft</dc:creator>
  <cp:lastModifiedBy>Compte Microsoft</cp:lastModifiedBy>
  <cp:revision>6</cp:revision>
  <dcterms:created xsi:type="dcterms:W3CDTF">2022-10-15T09:56:22Z</dcterms:created>
  <dcterms:modified xsi:type="dcterms:W3CDTF">2022-10-15T11:30:39Z</dcterms:modified>
</cp:coreProperties>
</file>