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497CE-0B63-4599-B08E-1E881854E6E0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D7518-DAB6-4E2C-9D4D-CB0A29FA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6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D7518-DAB6-4E2C-9D4D-CB0A29FAD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5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D08C79C-982E-4995-9C43-37AEA1DE1917}" type="datetime1">
              <a:rPr lang="en-US" smtClean="0"/>
              <a:t>29-Apr-19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181-4F7C-479F-8F2E-A17421C37C56}" type="datetime1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C31-5DFF-46DB-91D4-39C46BAEE3AE}" type="datetime1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3C6EB4-7CFD-4C8C-AB04-00BE5A3E4546}" type="datetime1">
              <a:rPr lang="en-US" smtClean="0"/>
              <a:t>29-Apr-19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B8DFE20-19F4-4B7A-854D-D59C7DC880DD}" type="datetime1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0360-4E23-4670-B282-A6F381A5A064}" type="datetime1">
              <a:rPr lang="en-US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DCF4-7ED1-4D59-BD0A-BACC1EDFEDD0}" type="datetime1">
              <a:rPr lang="en-US" smtClean="0"/>
              <a:t>29-Apr-19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55A9CC-51E5-48B6-8C63-32B340569308}" type="datetime1">
              <a:rPr lang="en-US" smtClean="0"/>
              <a:t>29-Apr-19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2B9B-9AB1-4CCC-8C67-1228BAAEB6FB}" type="datetime1">
              <a:rPr lang="en-US" smtClean="0"/>
              <a:t>29-Apr-19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262671-CD38-4DEB-AFF3-815A14889CB1}" type="datetime1">
              <a:rPr lang="en-US" smtClean="0"/>
              <a:t>29-Apr-19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221565-DF64-4E3C-8A63-A37E995BD24E}" type="datetime1">
              <a:rPr lang="en-US" smtClean="0"/>
              <a:t>29-Apr-19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075B1B0-7C7B-48F6-B94C-32878ECD7F9A}" type="datetime1">
              <a:rPr lang="en-US" smtClean="0"/>
              <a:t>29-Apr-19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everalgorithms.com/nature-inspired/neural.html" TargetMode="External"/><Relationship Id="rId3" Type="http://schemas.openxmlformats.org/officeDocument/2006/relationships/hyperlink" Target="http://compneuro.uwaterloo.ca/research/nef.html" TargetMode="External"/><Relationship Id="rId7" Type="http://schemas.openxmlformats.org/officeDocument/2006/relationships/hyperlink" Target="https://www.analyticsindiamag.com/6-types-of-artificial-neural-networks-currently-being-used-in-todays-technology/" TargetMode="External"/><Relationship Id="rId2" Type="http://schemas.openxmlformats.org/officeDocument/2006/relationships/hyperlink" Target="https://en.wikipedia.org/wiki/Dennard_sca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yesian_network" TargetMode="External"/><Relationship Id="rId5" Type="http://schemas.openxmlformats.org/officeDocument/2006/relationships/hyperlink" Target="https://www.quora.com/What-is-a-Bayesian-Neural-Network?share=1" TargetMode="External"/><Relationship Id="rId4" Type="http://schemas.openxmlformats.org/officeDocument/2006/relationships/hyperlink" Target="https://en.wikipedia.org/wiki/Liquid_state_machine" TargetMode="External"/><Relationship Id="rId9" Type="http://schemas.openxmlformats.org/officeDocument/2006/relationships/hyperlink" Target="https://cacm.acm.org/magazines/2019/4/235577-neural-algorithms-and-computing-beyond-moores-law/fullte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267200"/>
            <a:ext cx="6286500" cy="15240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smtClean="0"/>
              <a:t>Presented by</a:t>
            </a:r>
          </a:p>
          <a:p>
            <a:pPr algn="r"/>
            <a:endParaRPr lang="en-US" sz="2400" dirty="0" smtClean="0"/>
          </a:p>
          <a:p>
            <a:pPr algn="r"/>
            <a:r>
              <a:rPr lang="en-US" sz="2400" dirty="0" err="1" smtClean="0"/>
              <a:t>Abid</a:t>
            </a:r>
            <a:r>
              <a:rPr lang="en-US" sz="2400" dirty="0" smtClean="0"/>
              <a:t> </a:t>
            </a:r>
            <a:r>
              <a:rPr lang="en-US" sz="2400" dirty="0" err="1" smtClean="0"/>
              <a:t>Hasan</a:t>
            </a:r>
            <a:r>
              <a:rPr lang="en-US" sz="2400" dirty="0" smtClean="0"/>
              <a:t> </a:t>
            </a:r>
            <a:r>
              <a:rPr lang="en-US" sz="2400" dirty="0" err="1" smtClean="0"/>
              <a:t>Muin</a:t>
            </a:r>
            <a:endParaRPr lang="en-US" sz="2400" dirty="0" smtClean="0"/>
          </a:p>
          <a:p>
            <a:pPr algn="r"/>
            <a:r>
              <a:rPr lang="en-US" sz="2400" dirty="0" smtClean="0"/>
              <a:t>Roll: 1507119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0200" y="152400"/>
            <a:ext cx="6781800" cy="1894362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itchFamily="18" charset="0"/>
              </a:rPr>
              <a:t>Neural Algorithms and Computing Beyond Moore’s Law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685800"/>
          </a:xfrm>
        </p:spPr>
        <p:txBody>
          <a:bodyPr/>
          <a:lstStyle/>
          <a:p>
            <a:r>
              <a:rPr lang="en-US" b="1" dirty="0" err="1" smtClean="0">
                <a:latin typeface="Bookman Old Style" pitchFamily="18" charset="0"/>
              </a:rPr>
              <a:t>Neuromorphic</a:t>
            </a:r>
            <a:r>
              <a:rPr lang="en-US" b="1" dirty="0" smtClean="0">
                <a:latin typeface="Bookman Old Style" pitchFamily="18" charset="0"/>
              </a:rPr>
              <a:t> computing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C:\Users\muin\Desktop\Final Seminal Lab\Algorithm 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9067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US" b="1" dirty="0" err="1">
                <a:latin typeface="Bookman Old Style" pitchFamily="18" charset="0"/>
              </a:rPr>
              <a:t>Neuromorphic</a:t>
            </a:r>
            <a:r>
              <a:rPr lang="en-US" b="1" dirty="0">
                <a:latin typeface="Bookman Old Style" pitchFamily="18" charset="0"/>
              </a:rPr>
              <a:t>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C:\Users\muin\Desktop\Final Seminal Lab\b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39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1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Neural Algorithms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q"/>
            </a:pPr>
            <a:r>
              <a:rPr lang="en-US" dirty="0" smtClean="0"/>
              <a:t>Feed-forward sensory processing: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 smtClean="0"/>
              <a:t>Temporal neural networks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 smtClean="0"/>
              <a:t>Bayesian neural algorithms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 smtClean="0"/>
              <a:t>Dynamical memory and control algorithms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 smtClean="0"/>
              <a:t>Cognitive inference algorithms, Self-organizing algorithms and beyond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Feed-forward sensory processing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ClrTx/>
            </a:pPr>
            <a:r>
              <a:rPr lang="en-US" dirty="0" smtClean="0"/>
              <a:t>Neural network to computationally solve tasks associated with Human vision and other sensory systems.</a:t>
            </a:r>
          </a:p>
          <a:p>
            <a:pPr algn="just">
              <a:buClrTx/>
            </a:pPr>
            <a:r>
              <a:rPr lang="en-US" dirty="0" smtClean="0"/>
              <a:t>Data or inputs travel in one direction.</a:t>
            </a:r>
          </a:p>
          <a:p>
            <a:pPr algn="just">
              <a:buClrTx/>
            </a:pPr>
            <a:r>
              <a:rPr lang="en-US" dirty="0" smtClean="0"/>
              <a:t>The data passes through the input nodes and exit on the output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 descr="https://analyticsindiamag.com/wp-content/uploads/2018/01/Single-Layer_Neural_Network-Vector-Blank.svg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3810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20353" y="648866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Feed-forward neural 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01122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8047" y="50112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Temporal neural </a:t>
            </a:r>
            <a:r>
              <a:rPr lang="en-US" b="1" dirty="0">
                <a:latin typeface="Bookman Old Style" pitchFamily="18" charset="0"/>
              </a:rPr>
              <a:t>n</a:t>
            </a:r>
            <a:r>
              <a:rPr lang="en-US" b="1" dirty="0" smtClean="0">
                <a:latin typeface="Bookman Old Style" pitchFamily="18" charset="0"/>
              </a:rPr>
              <a:t>etworks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ClrTx/>
            </a:pPr>
            <a:r>
              <a:rPr lang="en-US" dirty="0" smtClean="0"/>
              <a:t>A class of ANN where connection between nodes form a directed graph along  a temporal sequence.</a:t>
            </a:r>
          </a:p>
          <a:p>
            <a:pPr algn="just">
              <a:buClrTx/>
            </a:pPr>
            <a:r>
              <a:rPr lang="en-US" dirty="0" smtClean="0"/>
              <a:t>Can use their internal state (memory) to process sequence of inputs.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5" name="Picture 5" descr="C:\Users\muin\Desktop\Final Seminal Lab\tempo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04665"/>
            <a:ext cx="7848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Bayesian neural algorithms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graphical model that represents a set of variables and their conditional dependencies via a DAG.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 descr="Bayesian network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7696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6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58200" cy="5794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Dynamical memory and control algorithms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/>
              <a:t>LSM (Liquid State Machine):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Particular kind of Spiking Neural Network (SNN)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Consists of a large collection of units (nodes or neurons).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Nodes are randomly connected to each other.</a:t>
            </a:r>
          </a:p>
          <a:p>
            <a:pPr lvl="1">
              <a:buClrTx/>
              <a:buFont typeface="Wingdings" pitchFamily="2" charset="2"/>
              <a:buChar char="Ø"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NEF (Neural Engineering Framework):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Main method for constructing Neural simulations.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Provides a rational and robust strategy for simulating and evaluating function of a wide variety.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Conclusion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Courier New" pitchFamily="49" charset="0"/>
              <a:buChar char="o"/>
            </a:pPr>
            <a:r>
              <a:rPr lang="en-US" dirty="0"/>
              <a:t>While an argument has been made for why neural computing could provide the computing industry with a future beyond Moore’s Law, by no means is this future assured</a:t>
            </a:r>
            <a:r>
              <a:rPr lang="en-US" dirty="0" smtClean="0"/>
              <a:t>.</a:t>
            </a:r>
          </a:p>
          <a:p>
            <a:pPr>
              <a:buClrTx/>
              <a:buFont typeface="Courier New" pitchFamily="49" charset="0"/>
              <a:buChar char="o"/>
            </a:pPr>
            <a:r>
              <a:rPr lang="en-US" dirty="0"/>
              <a:t>Arguably, the greatest urgency is to inspire the broader neuroscience community to pursue developing theories that can impact neural computing</a:t>
            </a:r>
            <a:r>
              <a:rPr lang="en-US" dirty="0" smtClean="0"/>
              <a:t>.</a:t>
            </a:r>
          </a:p>
          <a:p>
            <a:pPr>
              <a:buClrTx/>
              <a:buFont typeface="Courier New" pitchFamily="49" charset="0"/>
              <a:buChar char="o"/>
            </a:pPr>
            <a:r>
              <a:rPr lang="en-US" dirty="0" smtClean="0"/>
              <a:t>There </a:t>
            </a:r>
            <a:r>
              <a:rPr lang="en-US" dirty="0"/>
              <a:t>is considerable reason to believe that our knowledge of the brain will continue to accelerate through improved </a:t>
            </a:r>
            <a:r>
              <a:rPr lang="en-US" dirty="0" err="1" smtClean="0"/>
              <a:t>neuro</a:t>
            </a:r>
            <a:r>
              <a:rPr lang="en-US" dirty="0" smtClean="0"/>
              <a:t>-technologies</a:t>
            </a:r>
            <a:r>
              <a:rPr lang="en-US" dirty="0"/>
              <a:t>, the path by which that knowledge can be leveraged into a real impact on computing is not well established.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96200" cy="4873752"/>
          </a:xfrm>
        </p:spPr>
        <p:txBody>
          <a:bodyPr>
            <a:normAutofit/>
          </a:bodyPr>
          <a:lstStyle/>
          <a:p>
            <a:pPr marL="457200" indent="-457200" algn="just">
              <a:buClrTx/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en.wikipedia.org/wiki/Dennard_scaling</a:t>
            </a:r>
            <a:endParaRPr lang="en-US" sz="2000" dirty="0" smtClean="0"/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compneuro.uwaterloo.ca/research/nef.html</a:t>
            </a:r>
            <a:endParaRPr lang="en-US" sz="2000" dirty="0" smtClean="0"/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en.wikipedia.org/wiki/Liquid_state_machine</a:t>
            </a:r>
            <a:endParaRPr lang="en-US" sz="2000" dirty="0" smtClean="0"/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www.quora.com/What-is-a-Bayesian-Neural-Network?share=1</a:t>
            </a:r>
            <a:endParaRPr lang="en-US" sz="2000" dirty="0" smtClean="0"/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en.wikipedia.org/wiki/Bayesian_network</a:t>
            </a:r>
            <a:endParaRPr lang="en-US" sz="2000" dirty="0" smtClean="0"/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2000" dirty="0">
                <a:hlinkClick r:id="rId7"/>
              </a:rPr>
              <a:t>https://www.analyticsindiamag.com/6-types-of-artificial-neural-networks-currently-being-used-in-todays-technology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2000" dirty="0">
                <a:hlinkClick r:id="rId8"/>
              </a:rPr>
              <a:t>http://</a:t>
            </a:r>
            <a:r>
              <a:rPr lang="en-US" sz="2000" dirty="0" smtClean="0">
                <a:hlinkClick r:id="rId8"/>
              </a:rPr>
              <a:t>www.cleveralgorithms.com/nature-inspired/neural.html</a:t>
            </a:r>
            <a:endParaRPr lang="en-US" sz="2000" dirty="0" smtClean="0"/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2000" dirty="0">
                <a:hlinkClick r:id="rId9"/>
              </a:rPr>
              <a:t>https://cacm.acm.org/magazines/2019/4/235577-neural-algorithms-and-computing-beyond-moores-law/fulltext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Outline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SzPct val="80000"/>
              <a:buFont typeface="Wingdings" pitchFamily="2" charset="2"/>
              <a:buChar char="q"/>
            </a:pPr>
            <a:r>
              <a:rPr lang="en-US" dirty="0" smtClean="0"/>
              <a:t>Moore’s Law</a:t>
            </a:r>
          </a:p>
          <a:p>
            <a:pPr>
              <a:buClrTx/>
              <a:buSzPct val="80000"/>
              <a:buFont typeface="Wingdings" pitchFamily="2" charset="2"/>
              <a:buChar char="q"/>
            </a:pPr>
            <a:r>
              <a:rPr lang="en-US" dirty="0" err="1" smtClean="0"/>
              <a:t>Dennard</a:t>
            </a:r>
            <a:r>
              <a:rPr lang="en-US" dirty="0" smtClean="0"/>
              <a:t> Scaling</a:t>
            </a:r>
          </a:p>
          <a:p>
            <a:pPr>
              <a:buClrTx/>
              <a:buSzPct val="80000"/>
              <a:buFont typeface="Wingdings" pitchFamily="2" charset="2"/>
              <a:buChar char="q"/>
            </a:pPr>
            <a:r>
              <a:rPr lang="en-US" dirty="0" smtClean="0"/>
              <a:t>Breakdown of </a:t>
            </a:r>
            <a:r>
              <a:rPr lang="en-US" dirty="0" err="1" smtClean="0"/>
              <a:t>Dennard</a:t>
            </a:r>
            <a:r>
              <a:rPr lang="en-US" dirty="0" smtClean="0"/>
              <a:t> Scaling</a:t>
            </a:r>
          </a:p>
          <a:p>
            <a:pPr>
              <a:buClrTx/>
              <a:buSzPct val="80000"/>
              <a:buFont typeface="Wingdings" pitchFamily="2" charset="2"/>
              <a:buChar char="q"/>
            </a:pPr>
            <a:r>
              <a:rPr lang="en-US" dirty="0" smtClean="0"/>
              <a:t>Post-Moore’s Law world</a:t>
            </a:r>
          </a:p>
          <a:p>
            <a:pPr>
              <a:buClrTx/>
              <a:buSzPct val="80000"/>
              <a:buFont typeface="Wingdings" pitchFamily="2" charset="2"/>
              <a:buChar char="q"/>
            </a:pPr>
            <a:r>
              <a:rPr lang="en-US" dirty="0" err="1" smtClean="0"/>
              <a:t>Neuromorphic</a:t>
            </a:r>
            <a:r>
              <a:rPr lang="en-US" dirty="0" smtClean="0"/>
              <a:t> Computing</a:t>
            </a:r>
          </a:p>
          <a:p>
            <a:pPr>
              <a:buClrTx/>
              <a:buSzPct val="80000"/>
              <a:buFont typeface="Wingdings" pitchFamily="2" charset="2"/>
              <a:buChar char="q"/>
            </a:pPr>
            <a:r>
              <a:rPr lang="en-US" dirty="0" smtClean="0"/>
              <a:t>Neural Algorithms</a:t>
            </a:r>
          </a:p>
          <a:p>
            <a:pPr>
              <a:buClrTx/>
              <a:buSzPct val="80000"/>
              <a:buFont typeface="Wingdings" pitchFamily="2" charset="2"/>
              <a:buChar char="q"/>
            </a:pPr>
            <a:r>
              <a:rPr lang="en-US" dirty="0" smtClean="0"/>
              <a:t>Conclusion</a:t>
            </a:r>
          </a:p>
          <a:p>
            <a:pPr>
              <a:buClrTx/>
              <a:buSzPct val="80000"/>
              <a:buFont typeface="Wingdings" pitchFamily="2" charset="2"/>
              <a:buChar char="q"/>
            </a:pPr>
            <a:r>
              <a:rPr lang="en-US" dirty="0" smtClean="0"/>
              <a:t>Reference</a:t>
            </a:r>
          </a:p>
          <a:p>
            <a:pPr>
              <a:buClrTx/>
              <a:buSzPct val="80000"/>
              <a:buFont typeface="Wingdings" pitchFamily="2" charset="2"/>
              <a:buChar char="q"/>
            </a:pPr>
            <a:endParaRPr lang="en-US" dirty="0" smtClean="0"/>
          </a:p>
          <a:p>
            <a:pPr>
              <a:buClrTx/>
              <a:buSzPct val="80000"/>
              <a:buFont typeface="Wingdings" pitchFamily="2" charset="2"/>
              <a:buChar char="q"/>
            </a:pPr>
            <a:endParaRPr lang="en-US" dirty="0" smtClean="0"/>
          </a:p>
          <a:p>
            <a:pPr>
              <a:buClrTx/>
              <a:buSzPct val="80000"/>
              <a:buFont typeface="Wingdings" pitchFamily="2" charset="2"/>
              <a:buChar char="q"/>
            </a:pPr>
            <a:endParaRPr lang="en-US" dirty="0" smtClean="0"/>
          </a:p>
          <a:p>
            <a:pPr>
              <a:buClrTx/>
              <a:buSzPct val="80000"/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Moore’s Law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57354"/>
            <a:ext cx="7467600" cy="487375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Moore's law</a:t>
            </a:r>
            <a:r>
              <a:rPr lang="en-US" dirty="0"/>
              <a:t> is the observation that the number of transistors in a dense integrated circuit doubles about every two </a:t>
            </a:r>
            <a:r>
              <a:rPr lang="en-US" dirty="0" smtClean="0"/>
              <a:t>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6"/>
            <a:ext cx="9144000" cy="6311153"/>
          </a:xfrm>
        </p:spPr>
      </p:pic>
      <p:sp>
        <p:nvSpPr>
          <p:cNvPr id="6" name="TextBox 5"/>
          <p:cNvSpPr txBox="1"/>
          <p:nvPr/>
        </p:nvSpPr>
        <p:spPr>
          <a:xfrm>
            <a:off x="1062318" y="6387353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Fig-1: Moore's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Law Transistor Count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1971-2016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Bookman Old Style" pitchFamily="18" charset="0"/>
              </a:rPr>
              <a:t>Dennard</a:t>
            </a:r>
            <a:r>
              <a:rPr lang="en-US" b="1" dirty="0" smtClean="0">
                <a:latin typeface="Bookman Old Style" pitchFamily="18" charset="0"/>
              </a:rPr>
              <a:t> Scaling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Dennard</a:t>
            </a:r>
            <a:r>
              <a:rPr lang="en-US" dirty="0" smtClean="0"/>
              <a:t> scaling aka MOSFET scaling states that as transistors get smaller, their power density stays constant.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That means, the power use stays in proportion with area; both voltage and current scale (downgrade) with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59"/>
            <a:ext cx="7467600" cy="1143000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Breakdown of </a:t>
            </a:r>
            <a:r>
              <a:rPr lang="en-US" b="1" dirty="0" err="1" smtClean="0">
                <a:latin typeface="Bookman Old Style" pitchFamily="18" charset="0"/>
              </a:rPr>
              <a:t>Dennard</a:t>
            </a:r>
            <a:r>
              <a:rPr lang="en-US" b="1" dirty="0" smtClean="0">
                <a:latin typeface="Bookman Old Style" pitchFamily="18" charset="0"/>
              </a:rPr>
              <a:t> Scaling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534400" cy="571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Breakdown of </a:t>
            </a:r>
            <a:r>
              <a:rPr lang="en-US" b="1" dirty="0" err="1">
                <a:latin typeface="Bookman Old Style" pitchFamily="18" charset="0"/>
              </a:rPr>
              <a:t>Dennard</a:t>
            </a:r>
            <a:r>
              <a:rPr lang="en-US" b="1" dirty="0">
                <a:latin typeface="Bookman Old Style" pitchFamily="18" charset="0"/>
              </a:rPr>
              <a:t>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Dynamic (switching) power is computed as – </a:t>
            </a:r>
          </a:p>
          <a:p>
            <a:pPr marL="0" indent="0" algn="just">
              <a:buNone/>
            </a:pPr>
            <a:r>
              <a:rPr lang="en-US" dirty="0" smtClean="0"/>
              <a:t>Power,    P = CFV</a:t>
            </a:r>
            <a:r>
              <a:rPr lang="en-US" baseline="30000" dirty="0" smtClean="0"/>
              <a:t>2 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threshold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leakage</a:t>
            </a:r>
            <a:r>
              <a:rPr lang="en-US" baseline="-25000" dirty="0"/>
              <a:t> </a:t>
            </a:r>
            <a:endParaRPr lang="en-US" baseline="-25000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Where,     = percent time switched</a:t>
            </a:r>
          </a:p>
          <a:p>
            <a:pPr marL="0" indent="0" algn="just">
              <a:buNone/>
            </a:pPr>
            <a:r>
              <a:rPr lang="en-US" dirty="0"/>
              <a:t>	 </a:t>
            </a:r>
            <a:r>
              <a:rPr lang="en-US" dirty="0" smtClean="0"/>
              <a:t>    C = capacitance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   F = frequency</a:t>
            </a:r>
          </a:p>
          <a:p>
            <a:pPr marL="0" indent="0" algn="just">
              <a:buNone/>
            </a:pPr>
            <a:r>
              <a:rPr lang="en-US" dirty="0"/>
              <a:t>	 </a:t>
            </a:r>
            <a:r>
              <a:rPr lang="en-US" dirty="0" smtClean="0"/>
              <a:t>    V = voltage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threshold</a:t>
            </a:r>
            <a:r>
              <a:rPr lang="en-US" baseline="-25000" dirty="0"/>
              <a:t> </a:t>
            </a:r>
            <a:r>
              <a:rPr lang="en-US" dirty="0" smtClean="0"/>
              <a:t>= threshold voltage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leakage</a:t>
            </a:r>
            <a:r>
              <a:rPr lang="en-US" baseline="-25000" dirty="0" smtClean="0"/>
              <a:t> </a:t>
            </a:r>
            <a:r>
              <a:rPr lang="en-US" dirty="0" smtClean="0"/>
              <a:t>= leakage current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Has Moore’s law failed?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Moore’s law translates to predictions of processing power. At the outset, transistor counts and processing power increased exponentially.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But Moore’s law apparently failed several years ago, causing power on single chip to be stagnated.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Post </a:t>
            </a:r>
            <a:r>
              <a:rPr lang="en-US" b="1" dirty="0">
                <a:latin typeface="Bookman Old Style" pitchFamily="18" charset="0"/>
              </a:rPr>
              <a:t>Moore’s law </a:t>
            </a:r>
            <a:r>
              <a:rPr lang="en-US" b="1" dirty="0" smtClean="0">
                <a:latin typeface="Bookman Old Style" pitchFamily="18" charset="0"/>
              </a:rPr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3571" y="914400"/>
            <a:ext cx="7696200" cy="487375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While Moore’s law is slowing down, it has enabled the miniaturization of sensors and improved the analytics required to improve neural data collection.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C:\Users\muin\Desktop\Final Seminal Lab\neural 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2" y="2233477"/>
            <a:ext cx="7391400" cy="458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564</TotalTime>
  <Words>528</Words>
  <Application>Microsoft Office PowerPoint</Application>
  <PresentationFormat>On-screen Show (4:3)</PresentationFormat>
  <Paragraphs>100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Neural Algorithms and Computing Beyond Moore’s Law</vt:lpstr>
      <vt:lpstr>Outline</vt:lpstr>
      <vt:lpstr>Moore’s Law</vt:lpstr>
      <vt:lpstr>PowerPoint Presentation</vt:lpstr>
      <vt:lpstr>Dennard Scaling</vt:lpstr>
      <vt:lpstr>Breakdown of Dennard Scaling</vt:lpstr>
      <vt:lpstr>Breakdown of Dennard Scaling</vt:lpstr>
      <vt:lpstr>Has Moore’s law failed?</vt:lpstr>
      <vt:lpstr>Post Moore’s law world</vt:lpstr>
      <vt:lpstr>Neuromorphic computing</vt:lpstr>
      <vt:lpstr>Neuromorphic computing</vt:lpstr>
      <vt:lpstr>Neural Algorithms</vt:lpstr>
      <vt:lpstr>Feed-forward sensory processing</vt:lpstr>
      <vt:lpstr>Temporal neural networks</vt:lpstr>
      <vt:lpstr>Bayesian neural algorithms</vt:lpstr>
      <vt:lpstr>Dynamical memory and control algorithms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Abid Hasan Muin</dc:creator>
  <cp:lastModifiedBy>Abid Hasan Muin</cp:lastModifiedBy>
  <cp:revision>21</cp:revision>
  <dcterms:created xsi:type="dcterms:W3CDTF">2006-08-16T00:00:00Z</dcterms:created>
  <dcterms:modified xsi:type="dcterms:W3CDTF">2019-04-29T02:41:30Z</dcterms:modified>
</cp:coreProperties>
</file>