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6" r:id="rId5"/>
    <p:sldId id="259" r:id="rId6"/>
    <p:sldId id="260" r:id="rId7"/>
    <p:sldId id="261" r:id="rId8"/>
    <p:sldId id="263" r:id="rId9"/>
    <p:sldId id="264" r:id="rId10"/>
    <p:sldId id="265" r:id="rId11"/>
    <p:sldId id="270" r:id="rId12"/>
    <p:sldId id="266" r:id="rId13"/>
    <p:sldId id="27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ELCOT\Downloads\employee_data%20Hari%20(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Hari (1)-2.xlsx]Sheet1!PivotTable1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dk1">
                    <a:lumMod val="75000"/>
                    <a:lumOff val="25000"/>
                  </a:schemeClr>
                </a:solidFill>
                <a:latin typeface="+mn-lt"/>
                <a:ea typeface="+mn-ea"/>
                <a:cs typeface="+mn-cs"/>
              </a:defRPr>
            </a:pPr>
            <a:r>
              <a:t>Employee performance analysis</a:t>
            </a:r>
          </a:p>
        </c:rich>
      </c:tx>
      <c:layout/>
      <c:overlay val="0"/>
      <c:spPr>
        <a:noFill/>
        <a:ln>
          <a:noFill/>
        </a:ln>
        <a:effectLst/>
      </c:spPr>
    </c:title>
    <c:autoTitleDeleted val="0"/>
    <c:plotArea>
      <c:layout/>
      <c:barChart>
        <c:barDir val="col"/>
        <c:grouping val="clustered"/>
        <c:varyColors val="0"/>
        <c:ser>
          <c:idx val="0"/>
          <c:order val="0"/>
          <c:tx>
            <c:strRef>
              <c:f>'[employee_data Hari (1)-2.xlsx]Sheet1'!$B$3:$B$4</c:f>
              <c:strCache>
                <c:ptCount val="1"/>
                <c:pt idx="0">
                  <c:v>high</c:v>
                </c:pt>
              </c:strCache>
            </c:strRef>
          </c:tx>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invertIfNegative val="0"/>
          <c:dLbls>
            <c:delete val="1"/>
          </c:dLbls>
          <c:cat>
            <c:strRef>
              <c:f>'[employee_data Hari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Hari (1)-2.xlsx]Sheet1'!$B$5:$B$15</c:f>
              <c:numCache>
                <c:formatCode>General</c:formatCode>
                <c:ptCount val="10"/>
                <c:pt idx="0">
                  <c:v>16</c:v>
                </c:pt>
                <c:pt idx="1">
                  <c:v>18</c:v>
                </c:pt>
                <c:pt idx="2">
                  <c:v>22</c:v>
                </c:pt>
                <c:pt idx="3">
                  <c:v>17</c:v>
                </c:pt>
                <c:pt idx="4">
                  <c:v>22</c:v>
                </c:pt>
                <c:pt idx="5">
                  <c:v>30</c:v>
                </c:pt>
                <c:pt idx="6">
                  <c:v>26</c:v>
                </c:pt>
                <c:pt idx="7">
                  <c:v>27</c:v>
                </c:pt>
                <c:pt idx="8">
                  <c:v>21</c:v>
                </c:pt>
                <c:pt idx="9">
                  <c:v>25</c:v>
                </c:pt>
              </c:numCache>
            </c:numRef>
          </c:val>
        </c:ser>
        <c:ser>
          <c:idx val="1"/>
          <c:order val="1"/>
          <c:tx>
            <c:strRef>
              <c:f>'[employee_data Hari (1)-2.xlsx]Sheet1'!$C$3:$C$4</c:f>
              <c:strCache>
                <c:ptCount val="1"/>
                <c:pt idx="0">
                  <c:v>low</c:v>
                </c:pt>
              </c:strCache>
            </c:strRef>
          </c:tx>
          <c:spPr>
            <a:gradFill>
              <a:gsLst>
                <a:gs pos="100000">
                  <a:schemeClr val="accent2"/>
                </a:gs>
                <a:gs pos="0">
                  <a:schemeClr val="accent2">
                    <a:hueOff val="-1670000"/>
                  </a:schemeClr>
                </a:gs>
              </a:gsLst>
              <a:lin ang="5400000" scaled="0"/>
            </a:gradFill>
            <a:ln>
              <a:gradFill>
                <a:gsLst>
                  <a:gs pos="100000">
                    <a:schemeClr val="accent2">
                      <a:lumMod val="75000"/>
                    </a:schemeClr>
                  </a:gs>
                  <a:gs pos="0">
                    <a:schemeClr val="accent2">
                      <a:lumMod val="75000"/>
                      <a:hueOff val="-1670000"/>
                    </a:schemeClr>
                  </a:gs>
                </a:gsLst>
                <a:lin ang="4620000" scaled="0"/>
              </a:gradFill>
            </a:ln>
            <a:effectLst/>
          </c:spPr>
          <c:invertIfNegative val="0"/>
          <c:dLbls>
            <c:delete val="1"/>
          </c:dLbls>
          <c:trendline>
            <c:spPr>
              <a:ln w="19050" cap="rnd">
                <a:solidFill>
                  <a:schemeClr val="accent2"/>
                </a:solidFill>
                <a:prstDash val="sysDot"/>
              </a:ln>
              <a:effectLst/>
            </c:spPr>
            <c:trendlineType val="exp"/>
            <c:dispRSqr val="0"/>
            <c:dispEq val="0"/>
          </c:trendline>
          <c:cat>
            <c:strRef>
              <c:f>'[employee_data Hari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Hari (1)-2.xlsx]Sheet1'!$C$5:$C$15</c:f>
              <c:numCache>
                <c:formatCode>General</c:formatCode>
                <c:ptCount val="10"/>
                <c:pt idx="0">
                  <c:v>36</c:v>
                </c:pt>
                <c:pt idx="1">
                  <c:v>47</c:v>
                </c:pt>
                <c:pt idx="2">
                  <c:v>42</c:v>
                </c:pt>
                <c:pt idx="3">
                  <c:v>40</c:v>
                </c:pt>
                <c:pt idx="4">
                  <c:v>41</c:v>
                </c:pt>
                <c:pt idx="5">
                  <c:v>33</c:v>
                </c:pt>
                <c:pt idx="6">
                  <c:v>41</c:v>
                </c:pt>
                <c:pt idx="7">
                  <c:v>43</c:v>
                </c:pt>
                <c:pt idx="8">
                  <c:v>45</c:v>
                </c:pt>
                <c:pt idx="9">
                  <c:v>34</c:v>
                </c:pt>
              </c:numCache>
            </c:numRef>
          </c:val>
        </c:ser>
        <c:ser>
          <c:idx val="2"/>
          <c:order val="2"/>
          <c:tx>
            <c:strRef>
              <c:f>'[employee_data Hari (1)-2.xlsx]Sheet1'!$D$3:$D$4</c:f>
              <c:strCache>
                <c:ptCount val="1"/>
                <c:pt idx="0">
                  <c:v>med</c:v>
                </c:pt>
              </c:strCache>
            </c:strRef>
          </c:tx>
          <c:spPr>
            <a:gradFill>
              <a:gsLst>
                <a:gs pos="100000">
                  <a:schemeClr val="accent3"/>
                </a:gs>
                <a:gs pos="0">
                  <a:schemeClr val="accent3">
                    <a:hueOff val="-1670000"/>
                  </a:schemeClr>
                </a:gs>
              </a:gsLst>
              <a:lin ang="5400000" scaled="0"/>
            </a:gradFill>
            <a:ln>
              <a:gradFill>
                <a:gsLst>
                  <a:gs pos="100000">
                    <a:schemeClr val="accent3">
                      <a:lumMod val="75000"/>
                    </a:schemeClr>
                  </a:gs>
                  <a:gs pos="0">
                    <a:schemeClr val="accent3">
                      <a:lumMod val="75000"/>
                      <a:hueOff val="-1670000"/>
                    </a:schemeClr>
                  </a:gs>
                </a:gsLst>
                <a:lin ang="4620000" scaled="0"/>
              </a:grad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 Hari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Hari (1)-2.xlsx]Sheet1'!$D$5:$D$15</c:f>
              <c:numCache>
                <c:formatCode>General</c:formatCode>
                <c:ptCount val="10"/>
                <c:pt idx="0">
                  <c:v>85</c:v>
                </c:pt>
                <c:pt idx="1">
                  <c:v>66</c:v>
                </c:pt>
                <c:pt idx="2">
                  <c:v>78</c:v>
                </c:pt>
                <c:pt idx="3">
                  <c:v>93</c:v>
                </c:pt>
                <c:pt idx="4">
                  <c:v>77</c:v>
                </c:pt>
                <c:pt idx="5">
                  <c:v>70</c:v>
                </c:pt>
                <c:pt idx="6">
                  <c:v>75</c:v>
                </c:pt>
                <c:pt idx="7">
                  <c:v>83</c:v>
                </c:pt>
                <c:pt idx="8">
                  <c:v>72</c:v>
                </c:pt>
                <c:pt idx="9">
                  <c:v>84</c:v>
                </c:pt>
              </c:numCache>
            </c:numRef>
          </c:val>
        </c:ser>
        <c:ser>
          <c:idx val="3"/>
          <c:order val="3"/>
          <c:tx>
            <c:strRef>
              <c:f>'[employee_data Hari (1)-2.xlsx]Sheet1'!$E$3:$E$4</c:f>
              <c:strCache>
                <c:ptCount val="1"/>
                <c:pt idx="0">
                  <c:v>veryhigh</c:v>
                </c:pt>
              </c:strCache>
            </c:strRef>
          </c:tx>
          <c:spPr>
            <a:gradFill>
              <a:gsLst>
                <a:gs pos="100000">
                  <a:schemeClr val="accent4"/>
                </a:gs>
                <a:gs pos="0">
                  <a:schemeClr val="accent4">
                    <a:hueOff val="-1670000"/>
                  </a:schemeClr>
                </a:gs>
              </a:gsLst>
              <a:lin ang="5400000" scaled="0"/>
            </a:gradFill>
            <a:ln>
              <a:gradFill>
                <a:gsLst>
                  <a:gs pos="100000">
                    <a:schemeClr val="accent4">
                      <a:lumMod val="75000"/>
                    </a:schemeClr>
                  </a:gs>
                  <a:gs pos="0">
                    <a:schemeClr val="accent4">
                      <a:lumMod val="75000"/>
                      <a:hueOff val="-1670000"/>
                    </a:schemeClr>
                  </a:gs>
                </a:gsLst>
                <a:lin ang="4620000" scaled="0"/>
              </a:gradFill>
            </a:ln>
            <a:effectLst/>
          </c:spPr>
          <c:invertIfNegative val="0"/>
          <c:dLbls>
            <c:delete val="1"/>
          </c:dLbls>
          <c:cat>
            <c:strRef>
              <c:f>'[employee_data Hari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Hari (1)-2.xlsx]Sheet1'!$E$5:$E$15</c:f>
              <c:numCache>
                <c:formatCode>General</c:formatCode>
                <c:ptCount val="10"/>
                <c:pt idx="0">
                  <c:v>17</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500"/>
        <c:overlap val="-50"/>
        <c:axId val="856035915"/>
        <c:axId val="425476806"/>
      </c:barChart>
      <c:catAx>
        <c:axId val="856035915"/>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425476806"/>
        <c:crosses val="autoZero"/>
        <c:auto val="1"/>
        <c:lblAlgn val="ctr"/>
        <c:lblOffset val="100"/>
        <c:noMultiLvlLbl val="0"/>
      </c:catAx>
      <c:valAx>
        <c:axId val="425476806"/>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856035915"/>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legend>
    <c:plotVisOnly val="1"/>
    <c:dispBlanksAs val="gap"/>
    <c:showDLblsOverMax val="0"/>
  </c:chart>
  <c:spPr>
    <a:solidFill>
      <a:schemeClr val="lt1">
        <a:lumMod val="96000"/>
      </a:schemeClr>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7">
  <cs:axisTitle>
    <cs:lnRef idx="0"/>
    <cs:fillRef idx="0"/>
    <cs:effectRef idx="0"/>
    <cs:fontRef idx="minor">
      <a:schemeClr val="dk1">
        <a:lumMod val="65000"/>
        <a:lumOff val="35000"/>
      </a:schemeClr>
    </cs:fontRef>
    <cs:defRPr sz="10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lt1">
          <a:lumMod val="96000"/>
        </a:schemeClr>
      </a:solidFill>
      <a:ln w="9525" cap="flat" cmpd="sng" algn="ctr">
        <a:solidFill>
          <a:schemeClr val="tx1">
            <a:lumMod val="15000"/>
            <a:lumOff val="85000"/>
          </a:schemeClr>
        </a:solidFill>
        <a:round/>
      </a:ln>
    </cs:spPr>
    <cs:defRPr sz="1000" kern="1200"/>
  </cs:chartArea>
  <cs:dataLabel>
    <cs:lnRef idx="0"/>
    <cs:fillRef idx="0"/>
    <cs:effectRef idx="0"/>
    <cs:fontRef idx="minor">
      <a:schemeClr val="dk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100000">
            <a:schemeClr val="phClr"/>
          </a:gs>
          <a:gs pos="0">
            <a:schemeClr val="phClr">
              <a:hueOff val="-1670000"/>
            </a:schemeClr>
          </a:gs>
        </a:gsLst>
        <a:lin ang="5400000" scaled="0"/>
      </a:gradFill>
      <a:ln>
        <a:gradFill>
          <a:gsLst>
            <a:gs pos="100000">
              <a:schemeClr val="phClr">
                <a:lumMod val="75000"/>
              </a:schemeClr>
            </a:gs>
            <a:gs pos="0">
              <a:schemeClr val="phClr">
                <a:lumMod val="75000"/>
                <a:hueOff val="-1670000"/>
              </a:schemeClr>
            </a:gs>
          </a:gsLst>
          <a:lin ang="4620000" scaled="0"/>
        </a:grad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cap="flat" cmpd="sng" algn="ctr">
        <a:solidFill>
          <a:schemeClr val="dk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a:solidFill>
          <a:schemeClr val="dk1">
            <a:lumMod val="75000"/>
            <a:lumOff val="2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26440"/>
            <a:ext cx="10972800" cy="1259205"/>
          </a:xfrm>
        </p:spPr>
        <p:txBody>
          <a:bodyPr>
            <a:scene3d>
              <a:camera prst="orthographicFront"/>
              <a:lightRig rig="threePt" dir="t"/>
            </a:scene3d>
          </a:bodyPr>
          <a:p>
            <a:r>
              <a:rPr lang="en-IN" altLang="en-US" sz="3200" b="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sym typeface="+mn-ea"/>
              </a:rPr>
              <a:t>Employee Performance Analysis Using Excel</a:t>
            </a:r>
            <a:endParaRPr lang="en-IN" altLang="en-US" sz="3200" b="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sym typeface="+mn-ea"/>
            </a:endParaRPr>
          </a:p>
        </p:txBody>
      </p:sp>
      <p:sp>
        <p:nvSpPr>
          <p:cNvPr id="3" name="Content Placeholder 2"/>
          <p:cNvSpPr>
            <a:spLocks noGrp="1"/>
          </p:cNvSpPr>
          <p:nvPr>
            <p:ph idx="1"/>
          </p:nvPr>
        </p:nvSpPr>
        <p:spPr>
          <a:xfrm>
            <a:off x="609600" y="2971165"/>
            <a:ext cx="10972800" cy="3155315"/>
          </a:xfrm>
        </p:spPr>
        <p:txBody>
          <a:bodyPr/>
          <a:p>
            <a:r>
              <a:rPr lang="en-IN" altLang="en-US" sz="2800" b="1">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rPr>
              <a:t>STUDENT NAME  :  ABISHEK . A</a:t>
            </a:r>
            <a:endParaRPr lang="en-IN" altLang="en-US" sz="2800" b="1">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endParaRPr>
          </a:p>
          <a:p>
            <a:r>
              <a:rPr lang="en-IN" altLang="en-US" sz="2800" b="1">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rPr>
              <a:t>REGISTER NO       :   312208088</a:t>
            </a:r>
            <a:endParaRPr lang="en-IN" altLang="en-US" sz="2800" b="1">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endParaRPr>
          </a:p>
          <a:p>
            <a:r>
              <a:rPr lang="en-IN" altLang="en-US" sz="2800" b="1">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rPr>
              <a:t>DEPARTMENT      :   B.COM  ACCOUNTING &amp;FINANCE</a:t>
            </a:r>
            <a:endParaRPr lang="en-IN" altLang="en-US" sz="2800" b="1">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endParaRPr>
          </a:p>
          <a:p>
            <a:r>
              <a:rPr lang="en-IN" altLang="en-US" sz="2800" b="1">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rPr>
              <a:t>COLLEGE  </a:t>
            </a:r>
            <a:r>
              <a:rPr lang="en-IN" altLang="en-US" sz="28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ahnschrift SemiBold" panose="020B0502040204020203" charset="0"/>
                <a:cs typeface="Bahnschrift SemiBold" panose="020B0502040204020203" charset="0"/>
              </a:rPr>
              <a:t>               :   </a:t>
            </a:r>
            <a:r>
              <a:rPr lang="en-IN" altLang="en-US" sz="2800" b="1">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rPr>
              <a:t>SIR THEAGARAYA COLLEGE</a:t>
            </a:r>
            <a:endParaRPr lang="en-IN" altLang="en-US" sz="28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ahnschrift SemiBold" panose="020B0502040204020203" charset="0"/>
              <a:cs typeface="Bahnschrift SemiBold" panose="020B0502040204020203" charset="0"/>
            </a:endParaRPr>
          </a:p>
          <a:p>
            <a:endParaRPr lang="en-IN" altLang="en-US" sz="28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ahnschrift SemiBold" panose="020B0502040204020203" charset="0"/>
              <a:cs typeface="Bahnschrift SemiBold"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6795770" cy="1143000"/>
          </a:xfrm>
        </p:spPr>
        <p:txBody>
          <a:bodyPr/>
          <a:p>
            <a:r>
              <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rPr>
              <a:t>MODELLING APPROACH</a:t>
            </a:r>
            <a:endPar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pPr algn="just">
              <a:buFont typeface="Wingdings" panose="05000000000000000000" charset="0"/>
              <a:buChar char="v"/>
            </a:pPr>
            <a:r>
              <a:rPr lang="en-US"/>
              <a:t> </a:t>
            </a:r>
            <a:r>
              <a:rPr lang="en-US" b="1" u="sng"/>
              <a:t>Correlation Analysis:</a:t>
            </a:r>
            <a:r>
              <a:rPr lang="en-US"/>
              <a:t> Analyze correlations between various factors (e.g., training hours and performance scores) using Excel's CORREL function.</a:t>
            </a:r>
            <a:endParaRPr lang="en-US"/>
          </a:p>
          <a:p>
            <a:pPr algn="just">
              <a:buFont typeface="Wingdings" panose="05000000000000000000" charset="0"/>
              <a:buChar char="v"/>
            </a:pPr>
            <a:r>
              <a:rPr lang="en-US" b="1" u="sng"/>
              <a:t>Data Visualization:</a:t>
            </a:r>
            <a:r>
              <a:rPr lang="en-US"/>
              <a:t> Create graphs and charts (e.g., bar charts, scatter plots, heat maps) to visually represent data trends and patterns.</a:t>
            </a:r>
            <a:endParaRPr lang="en-US"/>
          </a:p>
          <a:p>
            <a:pPr algn="just">
              <a:buFont typeface="Wingdings" panose="05000000000000000000" charset="0"/>
              <a:buChar char="v"/>
            </a:pPr>
            <a:r>
              <a:rPr lang="en-US"/>
              <a:t> </a:t>
            </a:r>
            <a:r>
              <a:rPr lang="en-US" b="1" u="sng"/>
              <a:t>Predictive Insights:</a:t>
            </a:r>
            <a:r>
              <a:rPr lang="en-US"/>
              <a:t> Use Excel’s built-in regression tools to identify predictors of high performance and potential future trends.</a:t>
            </a:r>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n w="9525">
                  <a:solidFill>
                    <a:schemeClr val="bg1"/>
                  </a:solidFill>
                  <a:prstDash val="solid"/>
                </a:ln>
                <a:effectLst>
                  <a:outerShdw blurRad="12700" dist="38100" dir="2700000" algn="tl" rotWithShape="0">
                    <a:schemeClr val="bg1">
                      <a:lumMod val="50000"/>
                    </a:schemeClr>
                  </a:outerShdw>
                </a:effectLst>
                <a:sym typeface="+mn-ea"/>
              </a:rPr>
              <a:t>RESULTS AND DISCUSSION</a:t>
            </a:r>
            <a:endParaRPr lang="en-US"/>
          </a:p>
        </p:txBody>
      </p:sp>
      <p:sp>
        <p:nvSpPr>
          <p:cNvPr id="3" name="Content Placeholder 2"/>
          <p:cNvSpPr>
            <a:spLocks noGrp="1"/>
          </p:cNvSpPr>
          <p:nvPr>
            <p:ph idx="1"/>
          </p:nvPr>
        </p:nvSpPr>
        <p:spPr>
          <a:xfrm>
            <a:off x="826135" y="1294765"/>
            <a:ext cx="10972800" cy="4858385"/>
          </a:xfrm>
          <a:gradFill>
            <a:gsLst>
              <a:gs pos="0">
                <a:srgbClr val="007BD3"/>
              </a:gs>
              <a:gs pos="100000">
                <a:srgbClr val="034373"/>
              </a:gs>
            </a:gsLst>
            <a:lin scaled="0"/>
          </a:gradFill>
        </p:spPr>
        <p:txBody>
          <a:bodyPr/>
          <a:p>
            <a:pPr marL="0" indent="0" algn="just">
              <a:buFont typeface="Wingdings" panose="05000000000000000000" charset="0"/>
              <a:buNone/>
            </a:pPr>
            <a:r>
              <a:rPr lang="en-US"/>
              <a:t> </a:t>
            </a:r>
            <a:endParaRPr lang="en-US"/>
          </a:p>
        </p:txBody>
      </p:sp>
      <p:graphicFrame>
        <p:nvGraphicFramePr>
          <p:cNvPr id="4" name="Chart 3"/>
          <p:cNvGraphicFramePr/>
          <p:nvPr/>
        </p:nvGraphicFramePr>
        <p:xfrm>
          <a:off x="1064895" y="1779905"/>
          <a:ext cx="9702165" cy="39871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4389755" cy="1143000"/>
          </a:xfrm>
        </p:spPr>
        <p:txBody>
          <a:bodyPr/>
          <a:p>
            <a:r>
              <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rPr>
              <a:t>CONCLUSION</a:t>
            </a:r>
            <a:endPar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r>
              <a:rPr lang="en-US" b="1"/>
              <a:t>The project successfully leveraged Excel to analyze employee performance data, providing valuable insights into the workforce's productivity and effectiveness. By identifying key performance drivers and areas for improvement, the organization can implement targeted strategies to enhance overall employee performance and achieve better business outcomes.</a:t>
            </a:r>
            <a:endParaRPr lang="en-US" b="1"/>
          </a:p>
          <a:p>
            <a:endParaRPr lang="en-US" b="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745" y="621030"/>
            <a:ext cx="10097770" cy="1470025"/>
          </a:xfrm>
        </p:spPr>
        <p:txBody>
          <a:bodyPr/>
          <a:lstStyle/>
          <a:p>
            <a:r>
              <a:rPr lang="en-IN" alt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rPr>
              <a:t>PROJECT TITLE</a:t>
            </a:r>
            <a:endParaRPr lang="en-IN" alt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endParaRPr>
          </a:p>
        </p:txBody>
      </p:sp>
      <p:sp>
        <p:nvSpPr>
          <p:cNvPr id="3" name="Subtitle 2"/>
          <p:cNvSpPr>
            <a:spLocks noGrp="1"/>
          </p:cNvSpPr>
          <p:nvPr>
            <p:ph type="subTitle" idx="1"/>
          </p:nvPr>
        </p:nvSpPr>
        <p:spPr/>
        <p:txBody>
          <a:bodyPr/>
          <a:lstStyle/>
          <a:p>
            <a:r>
              <a:rPr lang="en-IN" altLang="en-US" sz="3600" b="1">
                <a:ln w="22225">
                  <a:solidFill>
                    <a:schemeClr val="accent2"/>
                  </a:solidFill>
                  <a:prstDash val="solid"/>
                </a:ln>
                <a:solidFill>
                  <a:schemeClr val="accent2">
                    <a:lumMod val="40000"/>
                    <a:lumOff val="60000"/>
                  </a:schemeClr>
                </a:solidFill>
                <a:effectLst/>
                <a:latin typeface="Bahnschrift SemiBold" panose="020B0502040204020203" charset="0"/>
                <a:cs typeface="Bahnschrift SemiBold" panose="020B0502040204020203" charset="0"/>
              </a:rPr>
              <a:t>Employee Performance Analysis </a:t>
            </a:r>
            <a:endParaRPr lang="en-IN" altLang="en-US" sz="3600" b="1">
              <a:ln w="22225">
                <a:solidFill>
                  <a:schemeClr val="accent2"/>
                </a:solidFill>
                <a:prstDash val="solid"/>
              </a:ln>
              <a:solidFill>
                <a:schemeClr val="accent2">
                  <a:lumMod val="40000"/>
                  <a:lumOff val="60000"/>
                </a:schemeClr>
              </a:solidFill>
              <a:effectLst/>
              <a:latin typeface="Bahnschrift SemiBold" panose="020B0502040204020203" charset="0"/>
              <a:cs typeface="Bahnschrift SemiBold" panose="020B0502040204020203" charset="0"/>
            </a:endParaRPr>
          </a:p>
          <a:p>
            <a:r>
              <a:rPr lang="en-IN" altLang="en-US" sz="3600" b="1">
                <a:ln w="22225">
                  <a:solidFill>
                    <a:schemeClr val="accent2"/>
                  </a:solidFill>
                  <a:prstDash val="solid"/>
                </a:ln>
                <a:solidFill>
                  <a:schemeClr val="accent2">
                    <a:lumMod val="40000"/>
                    <a:lumOff val="60000"/>
                  </a:schemeClr>
                </a:solidFill>
                <a:effectLst/>
                <a:latin typeface="Bahnschrift SemiBold" panose="020B0502040204020203" charset="0"/>
                <a:cs typeface="Bahnschrift SemiBold" panose="020B0502040204020203" charset="0"/>
              </a:rPr>
              <a:t>Using Excel</a:t>
            </a:r>
            <a:endParaRPr lang="en-IN" altLang="en-US" sz="3600" b="1">
              <a:ln w="22225">
                <a:solidFill>
                  <a:schemeClr val="accent2"/>
                </a:solidFill>
                <a:prstDash val="solid"/>
              </a:ln>
              <a:solidFill>
                <a:schemeClr val="accent2">
                  <a:lumMod val="40000"/>
                  <a:lumOff val="60000"/>
                </a:schemeClr>
              </a:solidFill>
              <a:effectLst/>
              <a:latin typeface="Bahnschrift SemiBold" panose="020B0502040204020203" charset="0"/>
              <a:cs typeface="Bahnschrift SemiBold" panose="020B05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5252720" cy="1143000"/>
          </a:xfrm>
        </p:spPr>
        <p:txBody>
          <a:bodyPr>
            <a:scene3d>
              <a:camera prst="orthographicFront"/>
              <a:lightRig rig="threePt" dir="t"/>
            </a:scene3d>
          </a:bodyPr>
          <a:p>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rPr>
              <a:t>AGENDA</a:t>
            </a:r>
            <a:endPar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pPr marL="514350" indent="-514350">
              <a:buFont typeface="+mj-lt"/>
              <a:buAutoNum type="arabicPeriod"/>
            </a:pPr>
            <a:r>
              <a:rPr lang="en-IN" altLang="en-US" sz="2800" b="1">
                <a:latin typeface="Bahnschrift SemiBold" panose="020B0502040204020203" charset="0"/>
                <a:cs typeface="Bahnschrift SemiBold" panose="020B0502040204020203" charset="0"/>
              </a:rPr>
              <a:t>Problem Statement</a:t>
            </a:r>
            <a:endParaRPr lang="en-IN" altLang="en-US" sz="2800" b="1">
              <a:latin typeface="Bahnschrift SemiBold" panose="020B0502040204020203" charset="0"/>
              <a:cs typeface="Bahnschrift SemiBold" panose="020B0502040204020203" charset="0"/>
            </a:endParaRPr>
          </a:p>
          <a:p>
            <a:pPr marL="514350" indent="-514350">
              <a:buFont typeface="+mj-lt"/>
              <a:buAutoNum type="arabicPeriod"/>
            </a:pPr>
            <a:r>
              <a:rPr lang="en-IN" altLang="en-US" sz="2800" b="1">
                <a:latin typeface="Bahnschrift SemiBold" panose="020B0502040204020203" charset="0"/>
                <a:cs typeface="Bahnschrift SemiBold" panose="020B0502040204020203" charset="0"/>
              </a:rPr>
              <a:t>Project Overview</a:t>
            </a:r>
            <a:endParaRPr lang="en-IN" altLang="en-US" sz="2800" b="1">
              <a:latin typeface="Bahnschrift SemiBold" panose="020B0502040204020203" charset="0"/>
              <a:cs typeface="Bahnschrift SemiBold" panose="020B0502040204020203" charset="0"/>
            </a:endParaRPr>
          </a:p>
          <a:p>
            <a:pPr marL="514350" indent="-514350">
              <a:buFont typeface="+mj-lt"/>
              <a:buAutoNum type="arabicPeriod"/>
            </a:pPr>
            <a:r>
              <a:rPr lang="en-IN" altLang="en-US" sz="2800" b="1">
                <a:latin typeface="Bahnschrift SemiBold" panose="020B0502040204020203" charset="0"/>
                <a:cs typeface="Bahnschrift SemiBold" panose="020B0502040204020203" charset="0"/>
              </a:rPr>
              <a:t>End Users </a:t>
            </a:r>
            <a:endParaRPr lang="en-IN" altLang="en-US" sz="2800" b="1">
              <a:latin typeface="Bahnschrift SemiBold" panose="020B0502040204020203" charset="0"/>
              <a:cs typeface="Bahnschrift SemiBold" panose="020B0502040204020203" charset="0"/>
            </a:endParaRPr>
          </a:p>
          <a:p>
            <a:pPr marL="514350" indent="-514350">
              <a:buFont typeface="+mj-lt"/>
              <a:buAutoNum type="arabicPeriod"/>
            </a:pPr>
            <a:r>
              <a:rPr lang="en-IN" altLang="en-US" sz="2800" b="1">
                <a:latin typeface="Bahnschrift SemiBold" panose="020B0502040204020203" charset="0"/>
                <a:cs typeface="Bahnschrift SemiBold" panose="020B0502040204020203" charset="0"/>
              </a:rPr>
              <a:t>Our Solution and Proposition</a:t>
            </a:r>
            <a:endParaRPr lang="en-IN" altLang="en-US" sz="2800" b="1">
              <a:latin typeface="Bahnschrift SemiBold" panose="020B0502040204020203" charset="0"/>
              <a:cs typeface="Bahnschrift SemiBold" panose="020B0502040204020203" charset="0"/>
            </a:endParaRPr>
          </a:p>
          <a:p>
            <a:pPr marL="514350" indent="-514350">
              <a:buFont typeface="+mj-lt"/>
              <a:buAutoNum type="arabicPeriod"/>
            </a:pPr>
            <a:r>
              <a:rPr lang="en-IN" altLang="en-US" sz="2800" b="1">
                <a:latin typeface="Bahnschrift SemiBold" panose="020B0502040204020203" charset="0"/>
                <a:cs typeface="Bahnschrift SemiBold" panose="020B0502040204020203" charset="0"/>
              </a:rPr>
              <a:t>Dataset Description</a:t>
            </a:r>
            <a:endParaRPr lang="en-IN" altLang="en-US" sz="2800" b="1">
              <a:latin typeface="Bahnschrift SemiBold" panose="020B0502040204020203" charset="0"/>
              <a:cs typeface="Bahnschrift SemiBold" panose="020B0502040204020203" charset="0"/>
            </a:endParaRPr>
          </a:p>
          <a:p>
            <a:pPr marL="514350" indent="-514350">
              <a:buFont typeface="+mj-lt"/>
              <a:buAutoNum type="arabicPeriod"/>
            </a:pPr>
            <a:r>
              <a:rPr lang="en-IN" altLang="en-US" sz="2800" b="1">
                <a:latin typeface="Bahnschrift SemiBold" panose="020B0502040204020203" charset="0"/>
                <a:cs typeface="Bahnschrift SemiBold" panose="020B0502040204020203" charset="0"/>
              </a:rPr>
              <a:t>Modelling Approach</a:t>
            </a:r>
            <a:endParaRPr lang="en-IN" altLang="en-US" sz="2800" b="1">
              <a:latin typeface="Bahnschrift SemiBold" panose="020B0502040204020203" charset="0"/>
              <a:cs typeface="Bahnschrift SemiBold" panose="020B0502040204020203" charset="0"/>
            </a:endParaRPr>
          </a:p>
          <a:p>
            <a:pPr marL="514350" indent="-514350">
              <a:buFont typeface="+mj-lt"/>
              <a:buAutoNum type="arabicPeriod"/>
            </a:pPr>
            <a:r>
              <a:rPr lang="en-IN" altLang="en-US" sz="2800" b="1">
                <a:latin typeface="Bahnschrift SemiBold" panose="020B0502040204020203" charset="0"/>
                <a:cs typeface="Bahnschrift SemiBold" panose="020B0502040204020203" charset="0"/>
              </a:rPr>
              <a:t>Results and Discussion</a:t>
            </a:r>
            <a:endParaRPr lang="en-IN" altLang="en-US" sz="2800" b="1">
              <a:latin typeface="Bahnschrift SemiBold" panose="020B0502040204020203" charset="0"/>
              <a:cs typeface="Bahnschrift SemiBold" panose="020B0502040204020203" charset="0"/>
            </a:endParaRPr>
          </a:p>
          <a:p>
            <a:pPr marL="514350" indent="-514350">
              <a:buFont typeface="+mj-lt"/>
              <a:buAutoNum type="arabicPeriod"/>
            </a:pPr>
            <a:r>
              <a:rPr lang="en-IN" altLang="en-US" sz="2800" b="1">
                <a:latin typeface="Bahnschrift SemiBold" panose="020B0502040204020203" charset="0"/>
                <a:cs typeface="Bahnschrift SemiBold" panose="020B0502040204020203" charset="0"/>
              </a:rPr>
              <a:t>Conclusion</a:t>
            </a:r>
            <a:endParaRPr lang="en-IN" altLang="en-US" sz="2800" b="1">
              <a:latin typeface="Bahnschrift SemiBold" panose="020B0502040204020203" charset="0"/>
              <a:cs typeface="Bahnschrift SemiBold"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6557645" cy="1143000"/>
          </a:xfrm>
        </p:spPr>
        <p:txBody>
          <a:bodyPr/>
          <a:p>
            <a:r>
              <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rPr>
              <a:t>PROBLEM STATEMENT</a:t>
            </a:r>
            <a:endPar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pPr algn="just"/>
            <a:r>
              <a:rPr lang="en-US" b="1"/>
              <a:t>The goal of this project is to analyze the performance of employees within an organization using data-driven insights derived from Excel. The analysis aims to identify patterns, trends, and key performance indicators (KPIs) that influence employee productivity and effectiveness, enabling better decision-making for human resource management and organizational development</a:t>
            </a:r>
            <a:endParaRPr lang="en-US" b="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6192520" cy="1143000"/>
          </a:xfrm>
        </p:spPr>
        <p:txBody>
          <a:bodyPr/>
          <a:p>
            <a:r>
              <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rPr>
              <a:t>PROJECT OVERVIEW</a:t>
            </a:r>
            <a:endPar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pPr algn="just"/>
            <a:r>
              <a:rPr lang="en-US" b="1"/>
              <a:t>Employee performance analysis involves evaluating various aspects of employee work to identify strengths, weaknesses, and areas for improvement. This analysis can help organizations optimize workforce management, enhance productivity, and implement targeted training and development programs.</a:t>
            </a:r>
            <a:endParaRPr lang="en-US" b="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7341235" cy="1143000"/>
          </a:xfrm>
        </p:spPr>
        <p:txBody>
          <a:bodyPr/>
          <a:p>
            <a:r>
              <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rPr>
              <a:t>WHO ARE THE END USERS ?</a:t>
            </a:r>
            <a:endPar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pPr algn="just">
              <a:buFont typeface="Wingdings" panose="05000000000000000000" charset="0"/>
              <a:buChar char="v"/>
            </a:pPr>
            <a:r>
              <a:rPr lang="en-IN" altLang="en-US"/>
              <a:t> </a:t>
            </a:r>
            <a:r>
              <a:rPr lang="en-US" b="1" u="sng"/>
              <a:t>Human Resources (HR) Managers:</a:t>
            </a:r>
            <a:r>
              <a:rPr lang="en-US"/>
              <a:t> To assess employee performance, determine training needs, and make informed decisions on promotions or terminations.</a:t>
            </a:r>
            <a:endParaRPr lang="en-US"/>
          </a:p>
          <a:p>
            <a:pPr algn="just">
              <a:buFont typeface="Wingdings" panose="05000000000000000000" charset="0"/>
              <a:buChar char="v"/>
            </a:pPr>
            <a:r>
              <a:rPr lang="en-IN" altLang="en-US" b="1" u="sng"/>
              <a:t> </a:t>
            </a:r>
            <a:r>
              <a:rPr lang="en-US" b="1" u="sng"/>
              <a:t>Team Leads/Managers:</a:t>
            </a:r>
            <a:r>
              <a:rPr lang="en-US"/>
              <a:t> To identify high and low performers within their teams and tailor their management approaches accordingly.</a:t>
            </a:r>
            <a:endParaRPr lang="en-US"/>
          </a:p>
          <a:p>
            <a:pPr algn="just">
              <a:buFont typeface="Wingdings" panose="05000000000000000000" charset="0"/>
              <a:buChar char="v"/>
            </a:pPr>
            <a:r>
              <a:rPr lang="en-IN" altLang="en-US"/>
              <a:t> </a:t>
            </a:r>
            <a:r>
              <a:rPr lang="en-US" b="1" u="sng"/>
              <a:t>Executive Leadership</a:t>
            </a:r>
            <a:r>
              <a:rPr lang="en-IN" altLang="en-US" b="1" u="sng"/>
              <a:t> </a:t>
            </a:r>
            <a:r>
              <a:rPr lang="en-US" b="1" u="sng"/>
              <a:t>:</a:t>
            </a:r>
            <a:r>
              <a:rPr lang="en-US"/>
              <a:t> To understand overall workforce performance trends and strategize on organizational development and talent management.</a:t>
            </a:r>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8464550" cy="1143000"/>
          </a:xfrm>
        </p:spPr>
        <p:txBody>
          <a:bodyPr>
            <a:scene3d>
              <a:camera prst="orthographicFront"/>
              <a:lightRig rig="threePt" dir="t"/>
            </a:scene3d>
          </a:bodyPr>
          <a:p>
            <a:r>
              <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rPr>
              <a:t>OUR SOLUTION AND PROPOSITION</a:t>
            </a:r>
            <a:endPar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r>
              <a:rPr lang="en-US"/>
              <a:t>Our solution is to utilize Excel for performing a comprehensive employee performance analysis by leveraging its data analysis and visualization capabilities. This project will use functions such as pivot tables, conditional formatting, data validation, and various statistical formulas to analyze employee performance metrics. By doing so, we can offer insights into employee productivity, identify high and low performers, and suggest areas for performance improvement.</a:t>
            </a:r>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6370" y="274955"/>
            <a:ext cx="7715885" cy="1143000"/>
          </a:xfrm>
        </p:spPr>
        <p:txBody>
          <a:bodyPr/>
          <a:p>
            <a:r>
              <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rPr>
              <a:t>DATASET DESCRIPTION</a:t>
            </a:r>
            <a:endPar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pPr algn="just">
              <a:buFont typeface="Wingdings" panose="05000000000000000000" charset="0"/>
              <a:buChar char="v"/>
            </a:pPr>
            <a:r>
              <a:rPr lang="en-IN" altLang="en-US"/>
              <a:t>  </a:t>
            </a:r>
            <a:r>
              <a:rPr lang="en-US" b="1" u="sng"/>
              <a:t>Employee ID:</a:t>
            </a:r>
            <a:r>
              <a:rPr lang="en-IN" altLang="en-US" b="1"/>
              <a:t> </a:t>
            </a:r>
            <a:r>
              <a:rPr lang="en-US"/>
              <a:t> Unique identifier for each employee.</a:t>
            </a:r>
            <a:endParaRPr lang="en-US"/>
          </a:p>
          <a:p>
            <a:pPr algn="just">
              <a:buFont typeface="Wingdings" panose="05000000000000000000" charset="0"/>
              <a:buChar char="v"/>
            </a:pPr>
            <a:r>
              <a:rPr lang="en-IN" altLang="en-US"/>
              <a:t> </a:t>
            </a:r>
            <a:r>
              <a:rPr lang="en-IN" altLang="en-US" b="1" u="sng"/>
              <a:t> </a:t>
            </a:r>
            <a:r>
              <a:rPr lang="en-US" b="1" u="sng"/>
              <a:t>Name</a:t>
            </a:r>
            <a:r>
              <a:rPr lang="en-IN" altLang="en-US" b="1" u="sng"/>
              <a:t> </a:t>
            </a:r>
            <a:r>
              <a:rPr lang="en-US" b="1" u="sng"/>
              <a:t>:</a:t>
            </a:r>
            <a:r>
              <a:rPr lang="en-IN" altLang="en-US" b="1"/>
              <a:t> </a:t>
            </a:r>
            <a:r>
              <a:rPr lang="en-US"/>
              <a:t>Employee's name.</a:t>
            </a:r>
            <a:endParaRPr lang="en-US"/>
          </a:p>
          <a:p>
            <a:pPr algn="just">
              <a:buFont typeface="Wingdings" panose="05000000000000000000" charset="0"/>
              <a:buChar char="v"/>
            </a:pPr>
            <a:r>
              <a:rPr lang="en-IN" altLang="en-US"/>
              <a:t> </a:t>
            </a:r>
            <a:r>
              <a:rPr lang="en-IN" altLang="en-US" b="1" u="sng"/>
              <a:t> </a:t>
            </a:r>
            <a:r>
              <a:rPr lang="en-US" b="1" u="sng"/>
              <a:t>Department</a:t>
            </a:r>
            <a:r>
              <a:rPr lang="en-IN" altLang="en-US" b="1" u="sng"/>
              <a:t> </a:t>
            </a:r>
            <a:r>
              <a:rPr lang="en-US" b="1" u="sng"/>
              <a:t>:</a:t>
            </a:r>
            <a:r>
              <a:rPr lang="en-US"/>
              <a:t> Department in which the employee works.</a:t>
            </a:r>
            <a:endParaRPr lang="en-US"/>
          </a:p>
          <a:p>
            <a:pPr algn="just">
              <a:buFont typeface="Wingdings" panose="05000000000000000000" charset="0"/>
              <a:buChar char="v"/>
            </a:pPr>
            <a:r>
              <a:rPr lang="en-IN" altLang="en-US"/>
              <a:t>  </a:t>
            </a:r>
            <a:r>
              <a:rPr lang="en-US" b="1" u="sng"/>
              <a:t>Job Role</a:t>
            </a:r>
            <a:r>
              <a:rPr lang="en-IN" altLang="en-US" b="1" u="sng"/>
              <a:t> </a:t>
            </a:r>
            <a:r>
              <a:rPr lang="en-US" b="1" u="sng"/>
              <a:t>:</a:t>
            </a:r>
            <a:r>
              <a:rPr lang="en-US"/>
              <a:t> Specific role of the employee within the department.</a:t>
            </a:r>
            <a:endParaRPr lang="en-US"/>
          </a:p>
          <a:p>
            <a:pPr algn="just">
              <a:buFont typeface="Wingdings" panose="05000000000000000000" charset="0"/>
              <a:buChar char="v"/>
            </a:pPr>
            <a:r>
              <a:rPr lang="en-IN" altLang="en-US"/>
              <a:t> </a:t>
            </a:r>
            <a:r>
              <a:rPr lang="en-IN" altLang="en-US" b="1" u="sng"/>
              <a:t> </a:t>
            </a:r>
            <a:r>
              <a:rPr lang="en-US" b="1" u="sng"/>
              <a:t>Years of Experience</a:t>
            </a:r>
            <a:r>
              <a:rPr lang="en-IN" altLang="en-US" b="1" u="sng"/>
              <a:t> </a:t>
            </a:r>
            <a:r>
              <a:rPr lang="en-US" b="1" u="sng"/>
              <a:t>:</a:t>
            </a:r>
            <a:r>
              <a:rPr lang="en-US"/>
              <a:t> Total number of years the employee has worked in the industry.</a:t>
            </a:r>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7954645" cy="1143000"/>
          </a:xfrm>
        </p:spPr>
        <p:txBody>
          <a:bodyPr/>
          <a:p>
            <a:r>
              <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rPr>
              <a:t>THE ‘WOW’ IN OUR SOLUTION</a:t>
            </a:r>
            <a:endPar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pPr algn="just">
              <a:buFont typeface="Wingdings" panose="05000000000000000000" charset="0"/>
              <a:buChar char="v"/>
            </a:pPr>
            <a:r>
              <a:rPr lang="en-IN" altLang="en-US"/>
              <a:t> </a:t>
            </a:r>
            <a:r>
              <a:rPr lang="en-US"/>
              <a:t> </a:t>
            </a:r>
            <a:r>
              <a:rPr lang="en-US" b="1" u="sng"/>
              <a:t>User-Friendly Interface:</a:t>
            </a:r>
            <a:r>
              <a:rPr lang="en-US"/>
              <a:t> Simple templates and input forms that make data entry and analysis accessible to all users, regardless of their technical proficiency.</a:t>
            </a:r>
            <a:endParaRPr lang="en-US"/>
          </a:p>
          <a:p>
            <a:pPr algn="just">
              <a:buFont typeface="Wingdings" panose="05000000000000000000" charset="0"/>
              <a:buChar char="v"/>
            </a:pPr>
            <a:r>
              <a:rPr lang="en-IN" altLang="en-US"/>
              <a:t> </a:t>
            </a:r>
            <a:r>
              <a:rPr lang="en-US" b="1" u="sng"/>
              <a:t>Predictive Insights:</a:t>
            </a:r>
            <a:r>
              <a:rPr lang="en-US"/>
              <a:t> Use of basic predictive models to forecast employee performance trends and highlight potential areas of concern.</a:t>
            </a:r>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3470</Words>
  <Application>WPS Presentation</Application>
  <PresentationFormat>Widescreen</PresentationFormat>
  <Paragraphs>70</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Arial Black</vt:lpstr>
      <vt:lpstr>Bahnschrift SemiBold</vt:lpstr>
      <vt:lpstr>Wingdings</vt:lpstr>
      <vt:lpstr>Microsoft YaHei</vt:lpstr>
      <vt:lpstr>Arial Unicode MS</vt:lpstr>
      <vt:lpstr>Calibri</vt:lpstr>
      <vt:lpstr>Art_mountaineering</vt:lpstr>
      <vt:lpstr>Employee Performance Analysis Using Excel</vt:lpstr>
      <vt:lpstr>PROJECT TITLE</vt:lpstr>
      <vt:lpstr>AGENDA</vt:lpstr>
      <vt:lpstr>PROBLEM STATEMENT</vt:lpstr>
      <vt:lpstr>PROJECT OVERVIEW</vt:lpstr>
      <vt:lpstr>WHO ARE THE END USERS ?</vt:lpstr>
      <vt:lpstr>OUR SOLUTION AND PROPOSITION</vt:lpstr>
      <vt:lpstr>DATASET DESCRIPTION</vt:lpstr>
      <vt:lpstr>THE ‘WOW’ IN OUR SOLUTION</vt:lpstr>
      <vt:lpstr>MODELLING APPROACH</vt:lpstr>
      <vt:lpstr>RESULTS AND 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
  <cp:lastModifiedBy>ELCOT</cp:lastModifiedBy>
  <cp:revision>3</cp:revision>
  <dcterms:created xsi:type="dcterms:W3CDTF">2024-08-28T19:49:00Z</dcterms:created>
  <dcterms:modified xsi:type="dcterms:W3CDTF">2024-09-01T06:18:58Z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054C9CC8D1D34B2EA376B7EE45598AA7_13</vt:lpwstr>
  </property>
  <property fmtid="{D5CDD505-2E9C-101B-9397-08002B2CF9AE}" pid="3" name="KSOProductBuildVer">
    <vt:lpwstr>1033-12.2.0.17562</vt:lpwstr>
  </property>
</Properties>
</file>