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FB5E-A6C6-5CF0-CF44-DA8337924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713D63-0C7F-BD6A-2C6C-B13343D89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A4ACF-7D58-1B9D-5E66-14D12BFE3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060B-DF5F-46F4-892D-B6D843A906E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C3D66-A2F2-CC65-118A-FEAC8950D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3384F-99B5-D8B2-0829-F61039BBA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D7B75-11CD-4F1C-8639-731984A5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82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AC5E8-E0CF-9137-E397-78B6B3202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B4A8E0-6821-DE7E-31DE-ED5B5248F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6163B-1114-45FF-3D1D-A62893B96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060B-DF5F-46F4-892D-B6D843A906E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AD73E-F05A-CFB5-98D9-C3BB7B86D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748F7-0B09-3261-C1D5-4FD7EECE6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D7B75-11CD-4F1C-8639-731984A5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72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6BB2F1-CAD9-2212-5DAB-F25D92818A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0057C4-C485-5DEA-AAB0-B3101E0F7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6BC3E-BA1C-5EC6-1CC2-6DB9EC299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060B-DF5F-46F4-892D-B6D843A906E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7EAB7-AE57-3CBA-7048-51582D406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6EB1E-6DF7-16A7-7617-FBD5084FE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D7B75-11CD-4F1C-8639-731984A5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36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060C7-CDD8-B034-D197-E3C900C14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54A8B-1380-5BB6-B2F7-1E4CC673F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EA68C-AE77-F66D-2A5C-29D14F7C3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060B-DF5F-46F4-892D-B6D843A906E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934F5-218F-A2E3-DB24-D0FAEB834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86EA1-4D7E-D7AB-21AD-E6A61BDEA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D7B75-11CD-4F1C-8639-731984A5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11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47DBF-1366-34EE-7C70-68F6EC327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FC35B-1D2D-940B-931C-40E5A784A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C0F1E-EBAE-D6E9-B9EE-A1F5D72C3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060B-DF5F-46F4-892D-B6D843A906E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1BDBD-F65E-C695-7D5F-FAAEF9C40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C2850-7CD4-E534-C8B2-1F2F39964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D7B75-11CD-4F1C-8639-731984A5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3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98794-7FC9-B134-5747-EB29D7902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FFDAB-502D-0AE2-A878-71CB1E98B5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32C842-E17A-B24F-840D-089186A1A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8D099-A89F-548A-B0D3-E0BAA8583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060B-DF5F-46F4-892D-B6D843A906E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4C74A-9779-6A47-12BC-5F9D680BD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4093B-696F-D2C0-A188-3FB4DEDFB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D7B75-11CD-4F1C-8639-731984A5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7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1601B-07C2-911D-7F1E-D969E1905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A33AD-3EFF-73E0-393C-CE1A44C01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C8BDE-3F3F-64FA-FE5C-ADBAC2166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7F6CE-016C-6B25-441B-8A4EE54AEF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331331-1807-5B43-3CF9-9E5AC942BD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67434D-7F21-F197-E6EB-EDA723EB0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060B-DF5F-46F4-892D-B6D843A906E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2A0AD4-5E0C-B7A9-70B4-9014CAA01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D9FC7A-5ACF-0941-E21A-7948DF58D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D7B75-11CD-4F1C-8639-731984A5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36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C4172-248C-402F-FC8A-A87587803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6E7D7-6108-25DF-C13F-26A1D0AE0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060B-DF5F-46F4-892D-B6D843A906E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8266BA-B457-9998-E76B-1FF656A7E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93B3F5-4509-E254-D96A-0C61072D8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D7B75-11CD-4F1C-8639-731984A5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4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1BC757-BDE9-3A22-766B-465E310AF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060B-DF5F-46F4-892D-B6D843A906E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735940-4DBE-8EF7-484A-6CB7D671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C026D-18AC-84DC-CFF0-C845A381C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D7B75-11CD-4F1C-8639-731984A5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32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BF819-28A0-225A-49B8-2E90FD1E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5C246-9B31-0180-45C5-8502D5293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41E1A-05E7-EDA2-73EB-344E35B92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0A0F4-6A10-8AC2-BD21-375DCF282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060B-DF5F-46F4-892D-B6D843A906E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0CDF1-7F56-BB37-B44B-372036E86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9B647-734A-D7DB-9320-CCB24DF64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D7B75-11CD-4F1C-8639-731984A5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7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D81BF-700B-1B80-ACB2-32D8B7A3A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7D2B53-340E-61F2-E5A2-8D7DBCF1A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D0377-E722-6B9A-CD40-B0AAF6BE9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89BD4-5AD3-20D4-BC82-7BA030843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060B-DF5F-46F4-892D-B6D843A906E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0A00E-CB69-8A48-596A-6D2E654FF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88810-1555-2ADD-659B-337E20ABC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D7B75-11CD-4F1C-8639-731984A5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02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5E1E92-1816-4E7D-D918-DFAF4782C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01A5C-010C-A288-24E6-C92D146B9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2FD72-7582-6A64-60E1-923FC3DCF6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86060B-DF5F-46F4-892D-B6D843A906E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D4CEC-A5B5-91CF-9EDC-DDE7EC321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93DF0-9DAC-ACB7-4E65-8815D7C19C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6D7B75-11CD-4F1C-8639-731984A5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4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A9694-9005-E78B-2EAD-C39E8AA4C3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MILP</a:t>
            </a:r>
            <a:br>
              <a:rPr lang="en-US" dirty="0"/>
            </a:br>
            <a:r>
              <a:rPr lang="en-US" dirty="0"/>
              <a:t>Applications in Cryptography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4F8ECA-7A76-9A36-D597-01A6566C29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252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1C8F-FB7A-86B7-4015-09FCBAC3E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MILP?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28794-1BFC-0ABE-0A3F-1B9BB9E65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MILP is a type of optimization problem where some variables are restricted to integer values (0 or 1, for example), while others can take continuous values. </a:t>
            </a:r>
          </a:p>
          <a:p>
            <a:r>
              <a:rPr lang="en-US" dirty="0"/>
              <a:t>The objective is to find the best solution (e.g., minimize a cost or maximize a probability) subject to a set of linear constraints.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890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4C120-340A-6505-2335-CE1AA970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MILP used in Cryptography?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6CBD6-F1A9-1366-1C88-ECA602AC9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521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Modeling Ciphers</a:t>
            </a:r>
          </a:p>
          <a:p>
            <a:pPr lvl="1"/>
            <a:r>
              <a:rPr lang="en-US" dirty="0"/>
              <a:t>Cryptanalysts can model the behavior of ciphers (like block ciphers) using MILP, representing operations like XOR, S-boxes, and key additions as linear inequalities and constraints. </a:t>
            </a:r>
          </a:p>
          <a:p>
            <a:r>
              <a:rPr lang="en-US" dirty="0"/>
              <a:t>Finding Optimal Characteristics</a:t>
            </a:r>
          </a:p>
          <a:p>
            <a:pPr lvl="1"/>
            <a:r>
              <a:rPr lang="en-US" dirty="0"/>
              <a:t>MILP can be used to find the best differential or linear characteristics</a:t>
            </a:r>
          </a:p>
          <a:p>
            <a:r>
              <a:rPr lang="en-US" dirty="0"/>
              <a:t>Minimizing Active S-boxes</a:t>
            </a:r>
          </a:p>
          <a:p>
            <a:pPr lvl="1"/>
            <a:r>
              <a:rPr lang="en-US" dirty="0"/>
              <a:t>A common goal in cryptanalysis is to find characteristics that require the fewest active S-boxes, which can be formulated as a MILP problem. </a:t>
            </a:r>
          </a:p>
          <a:p>
            <a:r>
              <a:rPr lang="en-US" dirty="0"/>
              <a:t>Analyzing Security</a:t>
            </a:r>
          </a:p>
          <a:p>
            <a:pPr lvl="1"/>
            <a:r>
              <a:rPr lang="en-US" dirty="0"/>
              <a:t>By modeling the cipher and its potential vulnerabilities as a MILP problem, cryptanalysts can assess the security of a cipher against various attacks. </a:t>
            </a:r>
          </a:p>
        </p:txBody>
      </p:sp>
    </p:spTree>
    <p:extLst>
      <p:ext uri="{BB962C8B-B14F-4D97-AF65-F5344CB8AC3E}">
        <p14:creationId xmlns:p14="http://schemas.microsoft.com/office/powerpoint/2010/main" val="2902791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7C498-3EEB-0525-1A7B-88A3DC04D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MILP Applications in cryptography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69F17-91F9-CC87-7E58-2C2E2156D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/>
          </a:bodyPr>
          <a:lstStyle/>
          <a:p>
            <a:r>
              <a:rPr lang="en-US" dirty="0"/>
              <a:t>Differential Cryptanalysis</a:t>
            </a:r>
          </a:p>
          <a:p>
            <a:pPr lvl="1"/>
            <a:r>
              <a:rPr lang="en-US" dirty="0"/>
              <a:t> Finding differential characteristics with the highest probability.</a:t>
            </a:r>
          </a:p>
          <a:p>
            <a:r>
              <a:rPr lang="en-US" dirty="0"/>
              <a:t>Linear Cryptanalysis</a:t>
            </a:r>
          </a:p>
          <a:p>
            <a:pPr lvl="1"/>
            <a:r>
              <a:rPr lang="en-US" dirty="0"/>
              <a:t>Finding linear characteristics with the highest bias.</a:t>
            </a:r>
          </a:p>
          <a:p>
            <a:r>
              <a:rPr lang="en-US" dirty="0"/>
              <a:t>Integral Cryptanalysis </a:t>
            </a:r>
          </a:p>
          <a:p>
            <a:pPr lvl="1"/>
            <a:r>
              <a:rPr lang="en-US" dirty="0"/>
              <a:t>Finding integral characteristics</a:t>
            </a:r>
          </a:p>
          <a:p>
            <a:r>
              <a:rPr lang="en-US" dirty="0"/>
              <a:t>Automated Search for S-boxes</a:t>
            </a:r>
          </a:p>
          <a:p>
            <a:pPr lvl="1"/>
            <a:r>
              <a:rPr lang="en-US" dirty="0"/>
              <a:t>MILP has been applied to design S-boxes that maximize non-linearity while minimizing differential uniformity.</a:t>
            </a:r>
          </a:p>
          <a:p>
            <a:pPr lvl="1"/>
            <a:r>
              <a:rPr lang="en-US" dirty="0"/>
              <a:t>The objective function in this case involves optimizing the balance between these two properties</a:t>
            </a:r>
          </a:p>
        </p:txBody>
      </p:sp>
    </p:spTree>
    <p:extLst>
      <p:ext uri="{BB962C8B-B14F-4D97-AF65-F5344CB8AC3E}">
        <p14:creationId xmlns:p14="http://schemas.microsoft.com/office/powerpoint/2010/main" val="646253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85F86-6CF8-141E-7AD9-523849673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MILP Applications in cryptography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E925F-F64F-07B4-90A6-648AC2D46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Modeling Algebraic Attacks</a:t>
            </a:r>
          </a:p>
          <a:p>
            <a:pPr lvl="1"/>
            <a:r>
              <a:rPr lang="en-US" dirty="0"/>
              <a:t>MILP can be used in algebraic cryptanalysis to model ciphers as systems of equations</a:t>
            </a:r>
          </a:p>
          <a:p>
            <a:pPr lvl="1"/>
            <a:r>
              <a:rPr lang="en-US" dirty="0"/>
              <a:t>By encoding the S-boxes, linear layers, and key schedule as linear and integer constraints, MILP solvers can search for solutions to these equations, which can represent potential keys or internal states of the cipher.</a:t>
            </a:r>
          </a:p>
          <a:p>
            <a:r>
              <a:rPr lang="en-US" dirty="0"/>
              <a:t>Analyzing Lightweight Cryptography</a:t>
            </a:r>
          </a:p>
          <a:p>
            <a:pPr lvl="1"/>
            <a:r>
              <a:rPr lang="en-US" dirty="0"/>
              <a:t>MILP is used to search for lightweight cipher designs with optimal resistance to cryptanalytic attacks while minimizing resource usage</a:t>
            </a:r>
          </a:p>
        </p:txBody>
      </p:sp>
    </p:spTree>
    <p:extLst>
      <p:ext uri="{BB962C8B-B14F-4D97-AF65-F5344CB8AC3E}">
        <p14:creationId xmlns:p14="http://schemas.microsoft.com/office/powerpoint/2010/main" val="92788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23462-274C-C6F3-DCDE-EA9232394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model S-Box using MILP?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12348-5D96-6F80-880D-FA513F125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the S-boxes</a:t>
            </a:r>
          </a:p>
          <a:p>
            <a:pPr lvl="1"/>
            <a:r>
              <a:rPr lang="en-US" dirty="0"/>
              <a:t>Represent the S-box behavior using linear inequalities.</a:t>
            </a:r>
          </a:p>
          <a:p>
            <a:r>
              <a:rPr lang="en-US" dirty="0"/>
              <a:t>Formulate the MILP problem</a:t>
            </a:r>
          </a:p>
          <a:p>
            <a:pPr lvl="1"/>
            <a:r>
              <a:rPr lang="en-US" dirty="0"/>
              <a:t>Define an objective function (e.g., minimize the number of active S-boxes) and constraints (e.g., the input and output differences must match).</a:t>
            </a:r>
          </a:p>
          <a:p>
            <a:r>
              <a:rPr lang="en-US" dirty="0"/>
              <a:t>Solve the MILP problem</a:t>
            </a:r>
          </a:p>
          <a:p>
            <a:pPr lvl="1"/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Use an MILP solver like GUROBI, CPLEX, YALMIP to find the optimal solution</a:t>
            </a:r>
          </a:p>
          <a:p>
            <a:pPr lvl="1"/>
            <a:r>
              <a:rPr lang="en-US" dirty="0">
                <a:solidFill>
                  <a:srgbClr val="001D35"/>
                </a:solidFill>
                <a:latin typeface="Google Sans"/>
              </a:rPr>
              <a:t>In C++ we need to integrate MILP solvers who’s C++ API’s are available.</a:t>
            </a:r>
            <a:endParaRPr lang="en-US" b="0" i="0" dirty="0">
              <a:solidFill>
                <a:srgbClr val="001D35"/>
              </a:solidFill>
              <a:effectLst/>
              <a:latin typeface="Google Sans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670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4311A-A676-A6D3-FED2-999128CB5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and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283D8-8B64-2DC2-DCF0-2D33A6260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Computational Complexity</a:t>
            </a:r>
          </a:p>
          <a:p>
            <a:pPr lvl="1"/>
            <a:r>
              <a:rPr lang="en-US" dirty="0"/>
              <a:t>MILP-based methods can be computationally expensive, particularly when applied to large S-boxes (e.g., 8-bit or higher)</a:t>
            </a:r>
          </a:p>
          <a:p>
            <a:pPr lvl="1"/>
            <a:r>
              <a:rPr lang="en-US" dirty="0"/>
              <a:t>The number of variables and constraints grows rapidly with the size of the S-box, making it difficult to scale for large S-boxes.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485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4415</TotalTime>
  <Words>462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Google Sans</vt:lpstr>
      <vt:lpstr>Office Theme</vt:lpstr>
      <vt:lpstr>MILP Applications in Cryptography</vt:lpstr>
      <vt:lpstr>What is MILP?</vt:lpstr>
      <vt:lpstr>How is MILP used in Cryptography?</vt:lpstr>
      <vt:lpstr>MILP Applications in cryptography</vt:lpstr>
      <vt:lpstr>MILP Applications in cryptography</vt:lpstr>
      <vt:lpstr>How to model S-Box using MILP?</vt:lpstr>
      <vt:lpstr>Limitations and 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Abid Rauf</dc:creator>
  <cp:lastModifiedBy>Abid Rauf</cp:lastModifiedBy>
  <cp:revision>1</cp:revision>
  <dcterms:created xsi:type="dcterms:W3CDTF">2025-03-21T14:44:19Z</dcterms:created>
  <dcterms:modified xsi:type="dcterms:W3CDTF">2025-03-24T16:19:40Z</dcterms:modified>
</cp:coreProperties>
</file>